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31" r:id="rId2"/>
    <p:sldId id="797" r:id="rId3"/>
    <p:sldId id="731" r:id="rId4"/>
    <p:sldId id="803" r:id="rId5"/>
    <p:sldId id="749" r:id="rId6"/>
    <p:sldId id="764" r:id="rId7"/>
    <p:sldId id="812" r:id="rId8"/>
    <p:sldId id="765" r:id="rId9"/>
    <p:sldId id="766" r:id="rId10"/>
    <p:sldId id="767" r:id="rId11"/>
    <p:sldId id="768" r:id="rId12"/>
    <p:sldId id="818" r:id="rId13"/>
    <p:sldId id="770" r:id="rId14"/>
    <p:sldId id="804" r:id="rId15"/>
    <p:sldId id="771" r:id="rId16"/>
    <p:sldId id="772" r:id="rId17"/>
    <p:sldId id="785" r:id="rId18"/>
    <p:sldId id="815" r:id="rId19"/>
    <p:sldId id="776" r:id="rId20"/>
    <p:sldId id="777" r:id="rId21"/>
    <p:sldId id="778" r:id="rId22"/>
    <p:sldId id="779" r:id="rId23"/>
    <p:sldId id="780" r:id="rId24"/>
    <p:sldId id="805" r:id="rId25"/>
    <p:sldId id="789" r:id="rId26"/>
    <p:sldId id="790" r:id="rId27"/>
    <p:sldId id="791" r:id="rId28"/>
    <p:sldId id="798" r:id="rId29"/>
    <p:sldId id="799" r:id="rId30"/>
    <p:sldId id="800" r:id="rId31"/>
    <p:sldId id="801" r:id="rId32"/>
    <p:sldId id="814" r:id="rId33"/>
    <p:sldId id="784" r:id="rId34"/>
    <p:sldId id="808" r:id="rId35"/>
    <p:sldId id="813" r:id="rId36"/>
    <p:sldId id="811" r:id="rId37"/>
    <p:sldId id="793" r:id="rId38"/>
    <p:sldId id="794" r:id="rId39"/>
    <p:sldId id="819" r:id="rId40"/>
    <p:sldId id="809" r:id="rId41"/>
    <p:sldId id="810" r:id="rId42"/>
    <p:sldId id="816" r:id="rId43"/>
    <p:sldId id="817" r:id="rId44"/>
    <p:sldId id="820"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A8A"/>
    <a:srgbClr val="660066"/>
    <a:srgbClr val="000066"/>
    <a:srgbClr val="FAD4F3"/>
    <a:srgbClr val="B381D9"/>
    <a:srgbClr val="EFB7E8"/>
    <a:srgbClr val="000099"/>
    <a:srgbClr val="D02800"/>
    <a:srgbClr val="FF33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4815" autoAdjust="0"/>
  </p:normalViewPr>
  <p:slideViewPr>
    <p:cSldViewPr>
      <p:cViewPr varScale="1">
        <p:scale>
          <a:sx n="63" d="100"/>
          <a:sy n="63" d="100"/>
        </p:scale>
        <p:origin x="1596" y="66"/>
      </p:cViewPr>
      <p:guideLst>
        <p:guide orient="horz" pos="2160"/>
        <p:guide pos="2880"/>
      </p:guideLst>
    </p:cSldViewPr>
  </p:slideViewPr>
  <p:outlineViewPr>
    <p:cViewPr>
      <p:scale>
        <a:sx n="33" d="100"/>
        <a:sy n="33" d="100"/>
      </p:scale>
      <p:origin x="0" y="1275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1F8FC-558B-48F8-AF8C-A468F89C1B2B}"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fr-FR"/>
        </a:p>
      </dgm:t>
    </dgm:pt>
    <dgm:pt modelId="{349EA21F-748C-4309-ADCF-9DE116C50642}">
      <dgm:prSet custT="1"/>
      <dgm:spPr/>
      <dgm:t>
        <a:bodyPr/>
        <a:lstStyle/>
        <a:p>
          <a:pPr algn="ctr" rtl="0"/>
          <a:r>
            <a:rPr lang="fr-FR" sz="2400" b="1" dirty="0" smtClean="0"/>
            <a:t>offre de soins</a:t>
          </a:r>
          <a:endParaRPr lang="fr-FR" sz="2400" b="1" dirty="0"/>
        </a:p>
      </dgm:t>
    </dgm:pt>
    <dgm:pt modelId="{2A729CA7-15EA-4490-95CC-78B3334B018A}" type="parTrans" cxnId="{7D9AD502-3FD8-4942-BF75-7AC5311826E3}">
      <dgm:prSet/>
      <dgm:spPr/>
      <dgm:t>
        <a:bodyPr/>
        <a:lstStyle/>
        <a:p>
          <a:endParaRPr lang="fr-FR"/>
        </a:p>
      </dgm:t>
    </dgm:pt>
    <dgm:pt modelId="{23423947-0B35-4135-B9D0-F4F09F2907B4}" type="sibTrans" cxnId="{7D9AD502-3FD8-4942-BF75-7AC5311826E3}">
      <dgm:prSet/>
      <dgm:spPr/>
      <dgm:t>
        <a:bodyPr/>
        <a:lstStyle/>
        <a:p>
          <a:endParaRPr lang="fr-FR"/>
        </a:p>
      </dgm:t>
    </dgm:pt>
    <dgm:pt modelId="{8213EF16-1B21-475C-A871-FE258ACC3E2F}">
      <dgm:prSet/>
      <dgm:spPr>
        <a:ln w="38100">
          <a:solidFill>
            <a:srgbClr val="FFFF00"/>
          </a:solidFill>
        </a:ln>
      </dgm:spPr>
      <dgm:t>
        <a:bodyPr/>
        <a:lstStyle/>
        <a:p>
          <a:pPr algn="ctr" rtl="0"/>
          <a:r>
            <a:rPr lang="fr-FR" dirty="0" smtClean="0"/>
            <a:t>prévention, promotion de la santé</a:t>
          </a:r>
          <a:endParaRPr lang="fr-FR" dirty="0"/>
        </a:p>
      </dgm:t>
    </dgm:pt>
    <dgm:pt modelId="{9A36C66A-AF47-4F52-B344-D81F18404FBA}" type="parTrans" cxnId="{7BF29DE4-02C4-4D83-9C74-C930E3A53FFF}">
      <dgm:prSet/>
      <dgm:spPr/>
      <dgm:t>
        <a:bodyPr/>
        <a:lstStyle/>
        <a:p>
          <a:endParaRPr lang="fr-FR"/>
        </a:p>
      </dgm:t>
    </dgm:pt>
    <dgm:pt modelId="{01AC8506-71E5-4889-9DF3-277005DFE0E1}" type="sibTrans" cxnId="{7BF29DE4-02C4-4D83-9C74-C930E3A53FFF}">
      <dgm:prSet/>
      <dgm:spPr/>
      <dgm:t>
        <a:bodyPr/>
        <a:lstStyle/>
        <a:p>
          <a:endParaRPr lang="fr-FR"/>
        </a:p>
      </dgm:t>
    </dgm:pt>
    <dgm:pt modelId="{2C1B63FC-9CF7-4656-BE90-E3064D184389}" type="pres">
      <dgm:prSet presAssocID="{F181F8FC-558B-48F8-AF8C-A468F89C1B2B}" presName="composite" presStyleCnt="0">
        <dgm:presLayoutVars>
          <dgm:chMax val="5"/>
          <dgm:dir/>
          <dgm:resizeHandles val="exact"/>
        </dgm:presLayoutVars>
      </dgm:prSet>
      <dgm:spPr/>
      <dgm:t>
        <a:bodyPr/>
        <a:lstStyle/>
        <a:p>
          <a:endParaRPr lang="fr-FR"/>
        </a:p>
      </dgm:t>
    </dgm:pt>
    <dgm:pt modelId="{0BF9788E-0B00-4D87-B0AA-7B847AD8378B}" type="pres">
      <dgm:prSet presAssocID="{349EA21F-748C-4309-ADCF-9DE116C50642}" presName="circle1" presStyleLbl="lnNode1" presStyleIdx="0" presStyleCnt="2" custScaleX="248485" custScaleY="257576" custLinFactNeighborX="47727" custLinFactNeighborY="-22348"/>
      <dgm:spPr>
        <a:solidFill>
          <a:schemeClr val="accent2">
            <a:lumMod val="40000"/>
            <a:lumOff val="60000"/>
          </a:schemeClr>
        </a:solidFill>
      </dgm:spPr>
      <dgm:t>
        <a:bodyPr/>
        <a:lstStyle/>
        <a:p>
          <a:endParaRPr lang="fr-FR"/>
        </a:p>
      </dgm:t>
    </dgm:pt>
    <dgm:pt modelId="{FCA2BC3A-FBD3-4443-8E00-9FA8F8313C72}" type="pres">
      <dgm:prSet presAssocID="{349EA21F-748C-4309-ADCF-9DE116C50642}" presName="text1" presStyleLbl="revTx" presStyleIdx="0" presStyleCnt="2" custScaleX="130303" custScaleY="35758" custLinFactX="-53030" custLinFactY="29394" custLinFactNeighborX="-100000" custLinFactNeighborY="100000">
        <dgm:presLayoutVars>
          <dgm:bulletEnabled val="1"/>
        </dgm:presLayoutVars>
      </dgm:prSet>
      <dgm:spPr/>
      <dgm:t>
        <a:bodyPr/>
        <a:lstStyle/>
        <a:p>
          <a:endParaRPr lang="fr-FR"/>
        </a:p>
      </dgm:t>
    </dgm:pt>
    <dgm:pt modelId="{E7989738-C6A4-4FF6-A352-B29986CCA49B}" type="pres">
      <dgm:prSet presAssocID="{349EA21F-748C-4309-ADCF-9DE116C50642}" presName="line1" presStyleLbl="callout" presStyleIdx="0" presStyleCnt="4" custLinFactX="132669" custLinFactNeighborX="200000" custLinFactNeighborY="-3"/>
      <dgm:spPr>
        <a:ln>
          <a:noFill/>
        </a:ln>
      </dgm:spPr>
    </dgm:pt>
    <dgm:pt modelId="{E82C3315-06A3-4D59-95C6-2A18BB12EC60}" type="pres">
      <dgm:prSet presAssocID="{349EA21F-748C-4309-ADCF-9DE116C50642}" presName="d1" presStyleLbl="callout" presStyleIdx="1" presStyleCnt="4" custFlipVert="1" custFlipHor="1" custScaleX="79158" custScaleY="67693" custLinFactNeighborX="95488" custLinFactNeighborY="-58098"/>
      <dgm:spPr>
        <a:ln w="0">
          <a:noFill/>
        </a:ln>
      </dgm:spPr>
    </dgm:pt>
    <dgm:pt modelId="{11BB24A3-BC7C-4D75-B794-CAF60C9D1EE3}" type="pres">
      <dgm:prSet presAssocID="{8213EF16-1B21-475C-A871-FE258ACC3E2F}" presName="circle2" presStyleLbl="lnNode1" presStyleIdx="1" presStyleCnt="2" custLinFactNeighborX="14646" custLinFactNeighborY="-7071"/>
      <dgm:spPr>
        <a:solidFill>
          <a:srgbClr val="FFFF00"/>
        </a:solidFill>
      </dgm:spPr>
    </dgm:pt>
    <dgm:pt modelId="{2E87FBEF-681A-4F85-AA74-FA45B0E257A2}" type="pres">
      <dgm:prSet presAssocID="{8213EF16-1B21-475C-A871-FE258ACC3E2F}" presName="text2" presStyleLbl="revTx" presStyleIdx="1" presStyleCnt="2" custScaleX="130301" custScaleY="64849" custLinFactNeighborX="40908" custLinFactNeighborY="-72424">
        <dgm:presLayoutVars>
          <dgm:bulletEnabled val="1"/>
        </dgm:presLayoutVars>
      </dgm:prSet>
      <dgm:spPr/>
      <dgm:t>
        <a:bodyPr/>
        <a:lstStyle/>
        <a:p>
          <a:endParaRPr lang="fr-FR"/>
        </a:p>
      </dgm:t>
    </dgm:pt>
    <dgm:pt modelId="{8197DEE9-7B39-4DDC-A0FC-C8CC8ACE33E2}" type="pres">
      <dgm:prSet presAssocID="{8213EF16-1B21-475C-A871-FE258ACC3E2F}" presName="line2" presStyleLbl="callout" presStyleIdx="2" presStyleCnt="4" custFlipVert="1" custSzY="45720" custScaleX="61616" custLinFactX="100000" custLinFactY="-4200000" custLinFactNeighborX="164646" custLinFactNeighborY="-4262452"/>
      <dgm:spPr>
        <a:ln w="57150">
          <a:noFill/>
        </a:ln>
      </dgm:spPr>
      <dgm:t>
        <a:bodyPr/>
        <a:lstStyle/>
        <a:p>
          <a:endParaRPr lang="fr-FR"/>
        </a:p>
      </dgm:t>
    </dgm:pt>
    <dgm:pt modelId="{D8D7744B-7AB7-4D3E-AC9E-367C6F656284}" type="pres">
      <dgm:prSet presAssocID="{8213EF16-1B21-475C-A871-FE258ACC3E2F}" presName="d2" presStyleLbl="callout" presStyleIdx="3" presStyleCnt="4" custScaleX="117606" custScaleY="38758" custLinFactY="-16715" custLinFactNeighborX="65949" custLinFactNeighborY="-100000"/>
      <dgm:spPr>
        <a:ln w="57150">
          <a:solidFill>
            <a:srgbClr val="FFFF00"/>
          </a:solidFill>
        </a:ln>
      </dgm:spPr>
      <dgm:t>
        <a:bodyPr/>
        <a:lstStyle/>
        <a:p>
          <a:endParaRPr lang="fr-FR"/>
        </a:p>
      </dgm:t>
    </dgm:pt>
  </dgm:ptLst>
  <dgm:cxnLst>
    <dgm:cxn modelId="{6D89C6E5-5D6D-45DA-9086-D12AD55418A6}" type="presOf" srcId="{F181F8FC-558B-48F8-AF8C-A468F89C1B2B}" destId="{2C1B63FC-9CF7-4656-BE90-E3064D184389}" srcOrd="0" destOrd="0" presId="urn:microsoft.com/office/officeart/2005/8/layout/target1"/>
    <dgm:cxn modelId="{7BF29DE4-02C4-4D83-9C74-C930E3A53FFF}" srcId="{F181F8FC-558B-48F8-AF8C-A468F89C1B2B}" destId="{8213EF16-1B21-475C-A871-FE258ACC3E2F}" srcOrd="1" destOrd="0" parTransId="{9A36C66A-AF47-4F52-B344-D81F18404FBA}" sibTransId="{01AC8506-71E5-4889-9DF3-277005DFE0E1}"/>
    <dgm:cxn modelId="{7D9AD502-3FD8-4942-BF75-7AC5311826E3}" srcId="{F181F8FC-558B-48F8-AF8C-A468F89C1B2B}" destId="{349EA21F-748C-4309-ADCF-9DE116C50642}" srcOrd="0" destOrd="0" parTransId="{2A729CA7-15EA-4490-95CC-78B3334B018A}" sibTransId="{23423947-0B35-4135-B9D0-F4F09F2907B4}"/>
    <dgm:cxn modelId="{CA7CC50B-5F57-4788-8F71-E1F511C51D7F}" type="presOf" srcId="{8213EF16-1B21-475C-A871-FE258ACC3E2F}" destId="{2E87FBEF-681A-4F85-AA74-FA45B0E257A2}" srcOrd="0" destOrd="0" presId="urn:microsoft.com/office/officeart/2005/8/layout/target1"/>
    <dgm:cxn modelId="{670C637D-75F6-481E-A0AD-D3F7EF26E0B2}" type="presOf" srcId="{349EA21F-748C-4309-ADCF-9DE116C50642}" destId="{FCA2BC3A-FBD3-4443-8E00-9FA8F8313C72}" srcOrd="0" destOrd="0" presId="urn:microsoft.com/office/officeart/2005/8/layout/target1"/>
    <dgm:cxn modelId="{B194FBC2-01C6-48BB-AF33-B61496B6392C}" type="presParOf" srcId="{2C1B63FC-9CF7-4656-BE90-E3064D184389}" destId="{0BF9788E-0B00-4D87-B0AA-7B847AD8378B}" srcOrd="0" destOrd="0" presId="urn:microsoft.com/office/officeart/2005/8/layout/target1"/>
    <dgm:cxn modelId="{86912620-092F-4B91-BD93-01F70E8E242F}" type="presParOf" srcId="{2C1B63FC-9CF7-4656-BE90-E3064D184389}" destId="{FCA2BC3A-FBD3-4443-8E00-9FA8F8313C72}" srcOrd="1" destOrd="0" presId="urn:microsoft.com/office/officeart/2005/8/layout/target1"/>
    <dgm:cxn modelId="{463639DF-CB88-4600-9095-938B7E331AB1}" type="presParOf" srcId="{2C1B63FC-9CF7-4656-BE90-E3064D184389}" destId="{E7989738-C6A4-4FF6-A352-B29986CCA49B}" srcOrd="2" destOrd="0" presId="urn:microsoft.com/office/officeart/2005/8/layout/target1"/>
    <dgm:cxn modelId="{F2D9C7E0-4EF6-42BF-A7F7-FDB96D572EEB}" type="presParOf" srcId="{2C1B63FC-9CF7-4656-BE90-E3064D184389}" destId="{E82C3315-06A3-4D59-95C6-2A18BB12EC60}" srcOrd="3" destOrd="0" presId="urn:microsoft.com/office/officeart/2005/8/layout/target1"/>
    <dgm:cxn modelId="{8E3A61C3-BC90-4844-BF98-A8FACECA4FB3}" type="presParOf" srcId="{2C1B63FC-9CF7-4656-BE90-E3064D184389}" destId="{11BB24A3-BC7C-4D75-B794-CAF60C9D1EE3}" srcOrd="4" destOrd="0" presId="urn:microsoft.com/office/officeart/2005/8/layout/target1"/>
    <dgm:cxn modelId="{494F363A-EBE1-4999-8CDF-F43D09163811}" type="presParOf" srcId="{2C1B63FC-9CF7-4656-BE90-E3064D184389}" destId="{2E87FBEF-681A-4F85-AA74-FA45B0E257A2}" srcOrd="5" destOrd="0" presId="urn:microsoft.com/office/officeart/2005/8/layout/target1"/>
    <dgm:cxn modelId="{A66D6231-018E-4388-A695-387972E47EEC}" type="presParOf" srcId="{2C1B63FC-9CF7-4656-BE90-E3064D184389}" destId="{8197DEE9-7B39-4DDC-A0FC-C8CC8ACE33E2}" srcOrd="6" destOrd="0" presId="urn:microsoft.com/office/officeart/2005/8/layout/target1"/>
    <dgm:cxn modelId="{C8FF2277-5C1F-42D2-BDF2-E4068CEC41EF}" type="presParOf" srcId="{2C1B63FC-9CF7-4656-BE90-E3064D184389}" destId="{D8D7744B-7AB7-4D3E-AC9E-367C6F656284}"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1F8FC-558B-48F8-AF8C-A468F89C1B2B}"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fr-FR"/>
        </a:p>
      </dgm:t>
    </dgm:pt>
    <dgm:pt modelId="{349EA21F-748C-4309-ADCF-9DE116C50642}">
      <dgm:prSet custT="1"/>
      <dgm:spPr/>
      <dgm:t>
        <a:bodyPr/>
        <a:lstStyle/>
        <a:p>
          <a:pPr algn="ctr" rtl="0"/>
          <a:r>
            <a:rPr lang="fr-FR" sz="2400" b="1" dirty="0" smtClean="0"/>
            <a:t>offre de soins</a:t>
          </a:r>
          <a:endParaRPr lang="fr-FR" sz="2400" b="1" dirty="0"/>
        </a:p>
      </dgm:t>
    </dgm:pt>
    <dgm:pt modelId="{2A729CA7-15EA-4490-95CC-78B3334B018A}" type="parTrans" cxnId="{7D9AD502-3FD8-4942-BF75-7AC5311826E3}">
      <dgm:prSet/>
      <dgm:spPr/>
      <dgm:t>
        <a:bodyPr/>
        <a:lstStyle/>
        <a:p>
          <a:endParaRPr lang="fr-FR"/>
        </a:p>
      </dgm:t>
    </dgm:pt>
    <dgm:pt modelId="{23423947-0B35-4135-B9D0-F4F09F2907B4}" type="sibTrans" cxnId="{7D9AD502-3FD8-4942-BF75-7AC5311826E3}">
      <dgm:prSet/>
      <dgm:spPr/>
      <dgm:t>
        <a:bodyPr/>
        <a:lstStyle/>
        <a:p>
          <a:endParaRPr lang="fr-FR"/>
        </a:p>
      </dgm:t>
    </dgm:pt>
    <dgm:pt modelId="{8213EF16-1B21-475C-A871-FE258ACC3E2F}">
      <dgm:prSet/>
      <dgm:spPr>
        <a:ln w="38100">
          <a:solidFill>
            <a:srgbClr val="FFFF00"/>
          </a:solidFill>
        </a:ln>
      </dgm:spPr>
      <dgm:t>
        <a:bodyPr/>
        <a:lstStyle/>
        <a:p>
          <a:pPr algn="ctr" rtl="0"/>
          <a:r>
            <a:rPr lang="fr-FR" dirty="0" smtClean="0"/>
            <a:t>prévention, promotion de la santé</a:t>
          </a:r>
          <a:endParaRPr lang="fr-FR" dirty="0"/>
        </a:p>
      </dgm:t>
    </dgm:pt>
    <dgm:pt modelId="{9A36C66A-AF47-4F52-B344-D81F18404FBA}" type="parTrans" cxnId="{7BF29DE4-02C4-4D83-9C74-C930E3A53FFF}">
      <dgm:prSet/>
      <dgm:spPr/>
      <dgm:t>
        <a:bodyPr/>
        <a:lstStyle/>
        <a:p>
          <a:endParaRPr lang="fr-FR"/>
        </a:p>
      </dgm:t>
    </dgm:pt>
    <dgm:pt modelId="{01AC8506-71E5-4889-9DF3-277005DFE0E1}" type="sibTrans" cxnId="{7BF29DE4-02C4-4D83-9C74-C930E3A53FFF}">
      <dgm:prSet/>
      <dgm:spPr/>
      <dgm:t>
        <a:bodyPr/>
        <a:lstStyle/>
        <a:p>
          <a:endParaRPr lang="fr-FR"/>
        </a:p>
      </dgm:t>
    </dgm:pt>
    <dgm:pt modelId="{2C1B63FC-9CF7-4656-BE90-E3064D184389}" type="pres">
      <dgm:prSet presAssocID="{F181F8FC-558B-48F8-AF8C-A468F89C1B2B}" presName="composite" presStyleCnt="0">
        <dgm:presLayoutVars>
          <dgm:chMax val="5"/>
          <dgm:dir/>
          <dgm:resizeHandles val="exact"/>
        </dgm:presLayoutVars>
      </dgm:prSet>
      <dgm:spPr/>
      <dgm:t>
        <a:bodyPr/>
        <a:lstStyle/>
        <a:p>
          <a:endParaRPr lang="fr-FR"/>
        </a:p>
      </dgm:t>
    </dgm:pt>
    <dgm:pt modelId="{0BF9788E-0B00-4D87-B0AA-7B847AD8378B}" type="pres">
      <dgm:prSet presAssocID="{349EA21F-748C-4309-ADCF-9DE116C50642}" presName="circle1" presStyleLbl="lnNode1" presStyleIdx="0" presStyleCnt="2" custScaleX="175757" custScaleY="184849" custLinFactNeighborX="47727" custLinFactNeighborY="-22348"/>
      <dgm:spPr>
        <a:solidFill>
          <a:schemeClr val="accent2">
            <a:lumMod val="40000"/>
            <a:lumOff val="60000"/>
          </a:schemeClr>
        </a:solidFill>
      </dgm:spPr>
      <dgm:t>
        <a:bodyPr/>
        <a:lstStyle/>
        <a:p>
          <a:endParaRPr lang="fr-FR"/>
        </a:p>
      </dgm:t>
    </dgm:pt>
    <dgm:pt modelId="{FCA2BC3A-FBD3-4443-8E00-9FA8F8313C72}" type="pres">
      <dgm:prSet presAssocID="{349EA21F-748C-4309-ADCF-9DE116C50642}" presName="text1" presStyleLbl="revTx" presStyleIdx="0" presStyleCnt="2" custScaleX="130303" custScaleY="35758" custLinFactX="-53030" custLinFactY="29394" custLinFactNeighborX="-100000" custLinFactNeighborY="100000">
        <dgm:presLayoutVars>
          <dgm:bulletEnabled val="1"/>
        </dgm:presLayoutVars>
      </dgm:prSet>
      <dgm:spPr/>
      <dgm:t>
        <a:bodyPr/>
        <a:lstStyle/>
        <a:p>
          <a:endParaRPr lang="fr-FR"/>
        </a:p>
      </dgm:t>
    </dgm:pt>
    <dgm:pt modelId="{E7989738-C6A4-4FF6-A352-B29986CCA49B}" type="pres">
      <dgm:prSet presAssocID="{349EA21F-748C-4309-ADCF-9DE116C50642}" presName="line1" presStyleLbl="callout" presStyleIdx="0" presStyleCnt="4" custLinFactX="132669" custLinFactNeighborX="200000" custLinFactNeighborY="-3"/>
      <dgm:spPr>
        <a:ln>
          <a:noFill/>
        </a:ln>
      </dgm:spPr>
    </dgm:pt>
    <dgm:pt modelId="{E82C3315-06A3-4D59-95C6-2A18BB12EC60}" type="pres">
      <dgm:prSet presAssocID="{349EA21F-748C-4309-ADCF-9DE116C50642}" presName="d1" presStyleLbl="callout" presStyleIdx="1" presStyleCnt="4" custFlipVert="1" custFlipHor="1" custScaleX="79158" custScaleY="67693" custLinFactNeighborX="95488" custLinFactNeighborY="-58098"/>
      <dgm:spPr>
        <a:ln w="0">
          <a:noFill/>
        </a:ln>
      </dgm:spPr>
    </dgm:pt>
    <dgm:pt modelId="{11BB24A3-BC7C-4D75-B794-CAF60C9D1EE3}" type="pres">
      <dgm:prSet presAssocID="{8213EF16-1B21-475C-A871-FE258ACC3E2F}" presName="circle2" presStyleLbl="lnNode1" presStyleIdx="1" presStyleCnt="2" custLinFactNeighborX="14646" custLinFactNeighborY="-7071"/>
      <dgm:spPr>
        <a:solidFill>
          <a:srgbClr val="FFFF00"/>
        </a:solidFill>
      </dgm:spPr>
    </dgm:pt>
    <dgm:pt modelId="{2E87FBEF-681A-4F85-AA74-FA45B0E257A2}" type="pres">
      <dgm:prSet presAssocID="{8213EF16-1B21-475C-A871-FE258ACC3E2F}" presName="text2" presStyleLbl="revTx" presStyleIdx="1" presStyleCnt="2" custScaleX="130301" custScaleY="64849" custLinFactNeighborX="40908" custLinFactNeighborY="-72424">
        <dgm:presLayoutVars>
          <dgm:bulletEnabled val="1"/>
        </dgm:presLayoutVars>
      </dgm:prSet>
      <dgm:spPr/>
      <dgm:t>
        <a:bodyPr/>
        <a:lstStyle/>
        <a:p>
          <a:endParaRPr lang="fr-FR"/>
        </a:p>
      </dgm:t>
    </dgm:pt>
    <dgm:pt modelId="{8197DEE9-7B39-4DDC-A0FC-C8CC8ACE33E2}" type="pres">
      <dgm:prSet presAssocID="{8213EF16-1B21-475C-A871-FE258ACC3E2F}" presName="line2" presStyleLbl="callout" presStyleIdx="2" presStyleCnt="4" custFlipVert="1" custSzY="45720" custScaleX="61616" custLinFactX="3030" custLinFactY="-1700000" custLinFactNeighborX="100000" custLinFactNeighborY="-1761894"/>
      <dgm:spPr>
        <a:ln w="57150">
          <a:noFill/>
        </a:ln>
      </dgm:spPr>
      <dgm:t>
        <a:bodyPr/>
        <a:lstStyle/>
        <a:p>
          <a:endParaRPr lang="fr-FR"/>
        </a:p>
      </dgm:t>
    </dgm:pt>
    <dgm:pt modelId="{D8D7744B-7AB7-4D3E-AC9E-367C6F656284}" type="pres">
      <dgm:prSet presAssocID="{8213EF16-1B21-475C-A871-FE258ACC3E2F}" presName="d2" presStyleLbl="callout" presStyleIdx="3" presStyleCnt="4" custScaleX="77536" custScaleY="47988" custLinFactY="-7485" custLinFactNeighborX="68553" custLinFactNeighborY="-100000"/>
      <dgm:spPr>
        <a:ln w="57150">
          <a:noFill/>
        </a:ln>
      </dgm:spPr>
      <dgm:t>
        <a:bodyPr/>
        <a:lstStyle/>
        <a:p>
          <a:endParaRPr lang="fr-FR"/>
        </a:p>
      </dgm:t>
    </dgm:pt>
  </dgm:ptLst>
  <dgm:cxnLst>
    <dgm:cxn modelId="{9A44117B-96C9-4E39-90D4-10A7AEF02687}" type="presOf" srcId="{349EA21F-748C-4309-ADCF-9DE116C50642}" destId="{FCA2BC3A-FBD3-4443-8E00-9FA8F8313C72}" srcOrd="0" destOrd="0" presId="urn:microsoft.com/office/officeart/2005/8/layout/target1"/>
    <dgm:cxn modelId="{7BF29DE4-02C4-4D83-9C74-C930E3A53FFF}" srcId="{F181F8FC-558B-48F8-AF8C-A468F89C1B2B}" destId="{8213EF16-1B21-475C-A871-FE258ACC3E2F}" srcOrd="1" destOrd="0" parTransId="{9A36C66A-AF47-4F52-B344-D81F18404FBA}" sibTransId="{01AC8506-71E5-4889-9DF3-277005DFE0E1}"/>
    <dgm:cxn modelId="{770A9420-5A66-46DB-87CB-F811C13BE3B3}" type="presOf" srcId="{F181F8FC-558B-48F8-AF8C-A468F89C1B2B}" destId="{2C1B63FC-9CF7-4656-BE90-E3064D184389}" srcOrd="0" destOrd="0" presId="urn:microsoft.com/office/officeart/2005/8/layout/target1"/>
    <dgm:cxn modelId="{7D9AD502-3FD8-4942-BF75-7AC5311826E3}" srcId="{F181F8FC-558B-48F8-AF8C-A468F89C1B2B}" destId="{349EA21F-748C-4309-ADCF-9DE116C50642}" srcOrd="0" destOrd="0" parTransId="{2A729CA7-15EA-4490-95CC-78B3334B018A}" sibTransId="{23423947-0B35-4135-B9D0-F4F09F2907B4}"/>
    <dgm:cxn modelId="{F8E63AD5-9423-430E-B9D3-26C733A6E27E}" type="presOf" srcId="{8213EF16-1B21-475C-A871-FE258ACC3E2F}" destId="{2E87FBEF-681A-4F85-AA74-FA45B0E257A2}" srcOrd="0" destOrd="0" presId="urn:microsoft.com/office/officeart/2005/8/layout/target1"/>
    <dgm:cxn modelId="{F1213633-32AC-4FAB-8816-ACAE23E6CCA6}" type="presParOf" srcId="{2C1B63FC-9CF7-4656-BE90-E3064D184389}" destId="{0BF9788E-0B00-4D87-B0AA-7B847AD8378B}" srcOrd="0" destOrd="0" presId="urn:microsoft.com/office/officeart/2005/8/layout/target1"/>
    <dgm:cxn modelId="{F4A74F5A-A6BB-4BF8-BD96-84C96A89C2F6}" type="presParOf" srcId="{2C1B63FC-9CF7-4656-BE90-E3064D184389}" destId="{FCA2BC3A-FBD3-4443-8E00-9FA8F8313C72}" srcOrd="1" destOrd="0" presId="urn:microsoft.com/office/officeart/2005/8/layout/target1"/>
    <dgm:cxn modelId="{9BBDAD70-DF81-419B-9293-1F2B9C2783EF}" type="presParOf" srcId="{2C1B63FC-9CF7-4656-BE90-E3064D184389}" destId="{E7989738-C6A4-4FF6-A352-B29986CCA49B}" srcOrd="2" destOrd="0" presId="urn:microsoft.com/office/officeart/2005/8/layout/target1"/>
    <dgm:cxn modelId="{F0F4E15A-8E40-4AFF-9EBE-42F22272EE25}" type="presParOf" srcId="{2C1B63FC-9CF7-4656-BE90-E3064D184389}" destId="{E82C3315-06A3-4D59-95C6-2A18BB12EC60}" srcOrd="3" destOrd="0" presId="urn:microsoft.com/office/officeart/2005/8/layout/target1"/>
    <dgm:cxn modelId="{84FE8E1A-3924-45E0-9C8D-FF50D1CAB27C}" type="presParOf" srcId="{2C1B63FC-9CF7-4656-BE90-E3064D184389}" destId="{11BB24A3-BC7C-4D75-B794-CAF60C9D1EE3}" srcOrd="4" destOrd="0" presId="urn:microsoft.com/office/officeart/2005/8/layout/target1"/>
    <dgm:cxn modelId="{81E6CDEE-99C1-423C-9D97-6F4F9D1D1DFD}" type="presParOf" srcId="{2C1B63FC-9CF7-4656-BE90-E3064D184389}" destId="{2E87FBEF-681A-4F85-AA74-FA45B0E257A2}" srcOrd="5" destOrd="0" presId="urn:microsoft.com/office/officeart/2005/8/layout/target1"/>
    <dgm:cxn modelId="{9264C507-FE80-4EDA-8FC8-5FE920934784}" type="presParOf" srcId="{2C1B63FC-9CF7-4656-BE90-E3064D184389}" destId="{8197DEE9-7B39-4DDC-A0FC-C8CC8ACE33E2}" srcOrd="6" destOrd="0" presId="urn:microsoft.com/office/officeart/2005/8/layout/target1"/>
    <dgm:cxn modelId="{F6887127-2836-4E03-BA0F-3C20BA9EF9B2}" type="presParOf" srcId="{2C1B63FC-9CF7-4656-BE90-E3064D184389}" destId="{D8D7744B-7AB7-4D3E-AC9E-367C6F656284}"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1F8FC-558B-48F8-AF8C-A468F89C1B2B}"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fr-FR"/>
        </a:p>
      </dgm:t>
    </dgm:pt>
    <dgm:pt modelId="{349EA21F-748C-4309-ADCF-9DE116C50642}">
      <dgm:prSet custT="1"/>
      <dgm:spPr/>
      <dgm:t>
        <a:bodyPr/>
        <a:lstStyle/>
        <a:p>
          <a:pPr algn="ctr" rtl="0"/>
          <a:r>
            <a:rPr lang="fr-FR" sz="2400" b="1" dirty="0" smtClean="0"/>
            <a:t>offre de soins</a:t>
          </a:r>
          <a:endParaRPr lang="fr-FR" sz="2400" b="1" dirty="0"/>
        </a:p>
      </dgm:t>
    </dgm:pt>
    <dgm:pt modelId="{2A729CA7-15EA-4490-95CC-78B3334B018A}" type="parTrans" cxnId="{7D9AD502-3FD8-4942-BF75-7AC5311826E3}">
      <dgm:prSet/>
      <dgm:spPr/>
      <dgm:t>
        <a:bodyPr/>
        <a:lstStyle/>
        <a:p>
          <a:endParaRPr lang="fr-FR"/>
        </a:p>
      </dgm:t>
    </dgm:pt>
    <dgm:pt modelId="{23423947-0B35-4135-B9D0-F4F09F2907B4}" type="sibTrans" cxnId="{7D9AD502-3FD8-4942-BF75-7AC5311826E3}">
      <dgm:prSet/>
      <dgm:spPr/>
      <dgm:t>
        <a:bodyPr/>
        <a:lstStyle/>
        <a:p>
          <a:endParaRPr lang="fr-FR"/>
        </a:p>
      </dgm:t>
    </dgm:pt>
    <dgm:pt modelId="{8213EF16-1B21-475C-A871-FE258ACC3E2F}">
      <dgm:prSet custT="1"/>
      <dgm:spPr>
        <a:ln w="38100">
          <a:solidFill>
            <a:srgbClr val="00B050"/>
          </a:solidFill>
        </a:ln>
      </dgm:spPr>
      <dgm:t>
        <a:bodyPr/>
        <a:lstStyle/>
        <a:p>
          <a:pPr algn="ctr" rtl="0">
            <a:lnSpc>
              <a:spcPct val="100000"/>
            </a:lnSpc>
          </a:pPr>
          <a:r>
            <a:rPr lang="fr-FR" sz="2100" dirty="0" smtClean="0"/>
            <a:t>veille &amp;</a:t>
          </a:r>
        </a:p>
        <a:p>
          <a:pPr algn="ctr" rtl="0">
            <a:lnSpc>
              <a:spcPct val="100000"/>
            </a:lnSpc>
          </a:pPr>
          <a:r>
            <a:rPr lang="fr-FR" sz="2100" dirty="0" smtClean="0"/>
            <a:t>sécurité sanitaire</a:t>
          </a:r>
          <a:endParaRPr lang="fr-FR" sz="2100" dirty="0"/>
        </a:p>
      </dgm:t>
    </dgm:pt>
    <dgm:pt modelId="{9A36C66A-AF47-4F52-B344-D81F18404FBA}" type="parTrans" cxnId="{7BF29DE4-02C4-4D83-9C74-C930E3A53FFF}">
      <dgm:prSet/>
      <dgm:spPr/>
      <dgm:t>
        <a:bodyPr/>
        <a:lstStyle/>
        <a:p>
          <a:endParaRPr lang="fr-FR"/>
        </a:p>
      </dgm:t>
    </dgm:pt>
    <dgm:pt modelId="{01AC8506-71E5-4889-9DF3-277005DFE0E1}" type="sibTrans" cxnId="{7BF29DE4-02C4-4D83-9C74-C930E3A53FFF}">
      <dgm:prSet/>
      <dgm:spPr/>
      <dgm:t>
        <a:bodyPr/>
        <a:lstStyle/>
        <a:p>
          <a:endParaRPr lang="fr-FR"/>
        </a:p>
      </dgm:t>
    </dgm:pt>
    <dgm:pt modelId="{2C1B63FC-9CF7-4656-BE90-E3064D184389}" type="pres">
      <dgm:prSet presAssocID="{F181F8FC-558B-48F8-AF8C-A468F89C1B2B}" presName="composite" presStyleCnt="0">
        <dgm:presLayoutVars>
          <dgm:chMax val="5"/>
          <dgm:dir/>
          <dgm:resizeHandles val="exact"/>
        </dgm:presLayoutVars>
      </dgm:prSet>
      <dgm:spPr/>
      <dgm:t>
        <a:bodyPr/>
        <a:lstStyle/>
        <a:p>
          <a:endParaRPr lang="fr-FR"/>
        </a:p>
      </dgm:t>
    </dgm:pt>
    <dgm:pt modelId="{0BF9788E-0B00-4D87-B0AA-7B847AD8378B}" type="pres">
      <dgm:prSet presAssocID="{349EA21F-748C-4309-ADCF-9DE116C50642}" presName="circle1" presStyleLbl="lnNode1" presStyleIdx="0" presStyleCnt="2" custScaleX="175757" custScaleY="184849" custLinFactNeighborX="47727" custLinFactNeighborY="-22348"/>
      <dgm:spPr>
        <a:solidFill>
          <a:schemeClr val="accent2">
            <a:lumMod val="40000"/>
            <a:lumOff val="60000"/>
          </a:schemeClr>
        </a:solidFill>
      </dgm:spPr>
      <dgm:t>
        <a:bodyPr/>
        <a:lstStyle/>
        <a:p>
          <a:endParaRPr lang="fr-FR"/>
        </a:p>
      </dgm:t>
    </dgm:pt>
    <dgm:pt modelId="{FCA2BC3A-FBD3-4443-8E00-9FA8F8313C72}" type="pres">
      <dgm:prSet presAssocID="{349EA21F-748C-4309-ADCF-9DE116C50642}" presName="text1" presStyleLbl="revTx" presStyleIdx="0" presStyleCnt="2" custScaleX="130303" custScaleY="35758" custLinFactX="-53030" custLinFactY="29394" custLinFactNeighborX="-100000" custLinFactNeighborY="100000">
        <dgm:presLayoutVars>
          <dgm:bulletEnabled val="1"/>
        </dgm:presLayoutVars>
      </dgm:prSet>
      <dgm:spPr/>
      <dgm:t>
        <a:bodyPr/>
        <a:lstStyle/>
        <a:p>
          <a:endParaRPr lang="fr-FR"/>
        </a:p>
      </dgm:t>
    </dgm:pt>
    <dgm:pt modelId="{E7989738-C6A4-4FF6-A352-B29986CCA49B}" type="pres">
      <dgm:prSet presAssocID="{349EA21F-748C-4309-ADCF-9DE116C50642}" presName="line1" presStyleLbl="callout" presStyleIdx="0" presStyleCnt="4" custLinFactX="132669" custLinFactNeighborX="200000" custLinFactNeighborY="-3"/>
      <dgm:spPr>
        <a:ln>
          <a:noFill/>
        </a:ln>
      </dgm:spPr>
    </dgm:pt>
    <dgm:pt modelId="{E82C3315-06A3-4D59-95C6-2A18BB12EC60}" type="pres">
      <dgm:prSet presAssocID="{349EA21F-748C-4309-ADCF-9DE116C50642}" presName="d1" presStyleLbl="callout" presStyleIdx="1" presStyleCnt="4" custFlipVert="1" custFlipHor="1" custScaleX="79158" custScaleY="67693" custLinFactNeighborX="95488" custLinFactNeighborY="-58098"/>
      <dgm:spPr>
        <a:ln w="0">
          <a:noFill/>
        </a:ln>
      </dgm:spPr>
    </dgm:pt>
    <dgm:pt modelId="{11BB24A3-BC7C-4D75-B794-CAF60C9D1EE3}" type="pres">
      <dgm:prSet presAssocID="{8213EF16-1B21-475C-A871-FE258ACC3E2F}" presName="circle2" presStyleLbl="lnNode1" presStyleIdx="1" presStyleCnt="2" custLinFactNeighborX="14646" custLinFactNeighborY="-7071"/>
      <dgm:spPr>
        <a:solidFill>
          <a:srgbClr val="FFFF00"/>
        </a:solidFill>
      </dgm:spPr>
      <dgm:t>
        <a:bodyPr/>
        <a:lstStyle/>
        <a:p>
          <a:endParaRPr lang="fr-FR"/>
        </a:p>
      </dgm:t>
    </dgm:pt>
    <dgm:pt modelId="{2E87FBEF-681A-4F85-AA74-FA45B0E257A2}" type="pres">
      <dgm:prSet presAssocID="{8213EF16-1B21-475C-A871-FE258ACC3E2F}" presName="text2" presStyleLbl="revTx" presStyleIdx="1" presStyleCnt="2" custScaleX="130301" custScaleY="64849" custLinFactNeighborX="40908" custLinFactNeighborY="-72424">
        <dgm:presLayoutVars>
          <dgm:bulletEnabled val="1"/>
        </dgm:presLayoutVars>
      </dgm:prSet>
      <dgm:spPr/>
      <dgm:t>
        <a:bodyPr/>
        <a:lstStyle/>
        <a:p>
          <a:endParaRPr lang="fr-FR"/>
        </a:p>
      </dgm:t>
    </dgm:pt>
    <dgm:pt modelId="{8197DEE9-7B39-4DDC-A0FC-C8CC8ACE33E2}" type="pres">
      <dgm:prSet presAssocID="{8213EF16-1B21-475C-A871-FE258ACC3E2F}" presName="line2" presStyleLbl="callout" presStyleIdx="2" presStyleCnt="4" custFlipVert="1" custSzY="45720" custScaleX="61616" custLinFactX="3030" custLinFactY="-1700000" custLinFactNeighborX="100000" custLinFactNeighborY="-1761894"/>
      <dgm:spPr>
        <a:ln w="57150">
          <a:noFill/>
        </a:ln>
      </dgm:spPr>
      <dgm:t>
        <a:bodyPr/>
        <a:lstStyle/>
        <a:p>
          <a:endParaRPr lang="fr-FR"/>
        </a:p>
      </dgm:t>
    </dgm:pt>
    <dgm:pt modelId="{D8D7744B-7AB7-4D3E-AC9E-367C6F656284}" type="pres">
      <dgm:prSet presAssocID="{8213EF16-1B21-475C-A871-FE258ACC3E2F}" presName="d2" presStyleLbl="callout" presStyleIdx="3" presStyleCnt="4" custScaleX="77536" custScaleY="44316" custLinFactY="-9321" custLinFactNeighborX="68553" custLinFactNeighborY="-100000"/>
      <dgm:spPr>
        <a:ln w="57150">
          <a:noFill/>
        </a:ln>
      </dgm:spPr>
      <dgm:t>
        <a:bodyPr/>
        <a:lstStyle/>
        <a:p>
          <a:endParaRPr lang="fr-FR"/>
        </a:p>
      </dgm:t>
    </dgm:pt>
  </dgm:ptLst>
  <dgm:cxnLst>
    <dgm:cxn modelId="{27BA4ABF-EAE7-4E50-8FC4-65772035AAC2}" type="presOf" srcId="{8213EF16-1B21-475C-A871-FE258ACC3E2F}" destId="{2E87FBEF-681A-4F85-AA74-FA45B0E257A2}" srcOrd="0" destOrd="0" presId="urn:microsoft.com/office/officeart/2005/8/layout/target1"/>
    <dgm:cxn modelId="{7BF29DE4-02C4-4D83-9C74-C930E3A53FFF}" srcId="{F181F8FC-558B-48F8-AF8C-A468F89C1B2B}" destId="{8213EF16-1B21-475C-A871-FE258ACC3E2F}" srcOrd="1" destOrd="0" parTransId="{9A36C66A-AF47-4F52-B344-D81F18404FBA}" sibTransId="{01AC8506-71E5-4889-9DF3-277005DFE0E1}"/>
    <dgm:cxn modelId="{7D9AD502-3FD8-4942-BF75-7AC5311826E3}" srcId="{F181F8FC-558B-48F8-AF8C-A468F89C1B2B}" destId="{349EA21F-748C-4309-ADCF-9DE116C50642}" srcOrd="0" destOrd="0" parTransId="{2A729CA7-15EA-4490-95CC-78B3334B018A}" sibTransId="{23423947-0B35-4135-B9D0-F4F09F2907B4}"/>
    <dgm:cxn modelId="{A71A1C8A-C7A4-41C8-9B0F-6496C2E24A1F}" type="presOf" srcId="{F181F8FC-558B-48F8-AF8C-A468F89C1B2B}" destId="{2C1B63FC-9CF7-4656-BE90-E3064D184389}" srcOrd="0" destOrd="0" presId="urn:microsoft.com/office/officeart/2005/8/layout/target1"/>
    <dgm:cxn modelId="{59DAC4F2-522B-40A1-89CB-D0FC98E48F66}" type="presOf" srcId="{349EA21F-748C-4309-ADCF-9DE116C50642}" destId="{FCA2BC3A-FBD3-4443-8E00-9FA8F8313C72}" srcOrd="0" destOrd="0" presId="urn:microsoft.com/office/officeart/2005/8/layout/target1"/>
    <dgm:cxn modelId="{D67EBD9B-60D2-44A2-9AFA-49D0A5048210}" type="presParOf" srcId="{2C1B63FC-9CF7-4656-BE90-E3064D184389}" destId="{0BF9788E-0B00-4D87-B0AA-7B847AD8378B}" srcOrd="0" destOrd="0" presId="urn:microsoft.com/office/officeart/2005/8/layout/target1"/>
    <dgm:cxn modelId="{740E2EC5-10F0-469A-8602-42ED7D7109FE}" type="presParOf" srcId="{2C1B63FC-9CF7-4656-BE90-E3064D184389}" destId="{FCA2BC3A-FBD3-4443-8E00-9FA8F8313C72}" srcOrd="1" destOrd="0" presId="urn:microsoft.com/office/officeart/2005/8/layout/target1"/>
    <dgm:cxn modelId="{2735DB37-54E3-42FF-9F87-A0D0C739303B}" type="presParOf" srcId="{2C1B63FC-9CF7-4656-BE90-E3064D184389}" destId="{E7989738-C6A4-4FF6-A352-B29986CCA49B}" srcOrd="2" destOrd="0" presId="urn:microsoft.com/office/officeart/2005/8/layout/target1"/>
    <dgm:cxn modelId="{F6914759-3C24-421B-A019-36E4F4FC5D6F}" type="presParOf" srcId="{2C1B63FC-9CF7-4656-BE90-E3064D184389}" destId="{E82C3315-06A3-4D59-95C6-2A18BB12EC60}" srcOrd="3" destOrd="0" presId="urn:microsoft.com/office/officeart/2005/8/layout/target1"/>
    <dgm:cxn modelId="{CFFB90C7-C4D6-4C82-8FBF-7BFB3422876B}" type="presParOf" srcId="{2C1B63FC-9CF7-4656-BE90-E3064D184389}" destId="{11BB24A3-BC7C-4D75-B794-CAF60C9D1EE3}" srcOrd="4" destOrd="0" presId="urn:microsoft.com/office/officeart/2005/8/layout/target1"/>
    <dgm:cxn modelId="{BA19DF8F-1ADB-4A17-9082-8990531AA687}" type="presParOf" srcId="{2C1B63FC-9CF7-4656-BE90-E3064D184389}" destId="{2E87FBEF-681A-4F85-AA74-FA45B0E257A2}" srcOrd="5" destOrd="0" presId="urn:microsoft.com/office/officeart/2005/8/layout/target1"/>
    <dgm:cxn modelId="{D1E3DBA7-1D3A-488A-B4CF-6CD4250A5C18}" type="presParOf" srcId="{2C1B63FC-9CF7-4656-BE90-E3064D184389}" destId="{8197DEE9-7B39-4DDC-A0FC-C8CC8ACE33E2}" srcOrd="6" destOrd="0" presId="urn:microsoft.com/office/officeart/2005/8/layout/target1"/>
    <dgm:cxn modelId="{F20654F2-3B93-44FA-BE36-FC7AD3FF2513}" type="presParOf" srcId="{2C1B63FC-9CF7-4656-BE90-E3064D184389}" destId="{D8D7744B-7AB7-4D3E-AC9E-367C6F656284}"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08"/>
          </a:xfrm>
          <a:prstGeom prst="rect">
            <a:avLst/>
          </a:prstGeom>
        </p:spPr>
        <p:txBody>
          <a:bodyPr vert="horz" lIns="91423" tIns="45712" rIns="91423" bIns="45712" rtlCol="0"/>
          <a:lstStyle>
            <a:lvl1pPr algn="l">
              <a:defRPr sz="1200"/>
            </a:lvl1pPr>
          </a:lstStyle>
          <a:p>
            <a:endParaRPr lang="fr-FR"/>
          </a:p>
        </p:txBody>
      </p:sp>
      <p:sp>
        <p:nvSpPr>
          <p:cNvPr id="3" name="Espace réservé de la date 2"/>
          <p:cNvSpPr>
            <a:spLocks noGrp="1"/>
          </p:cNvSpPr>
          <p:nvPr>
            <p:ph type="dt" sz="quarter" idx="1"/>
          </p:nvPr>
        </p:nvSpPr>
        <p:spPr>
          <a:xfrm>
            <a:off x="3849689" y="0"/>
            <a:ext cx="2946400" cy="496808"/>
          </a:xfrm>
          <a:prstGeom prst="rect">
            <a:avLst/>
          </a:prstGeom>
        </p:spPr>
        <p:txBody>
          <a:bodyPr vert="horz" lIns="91423" tIns="45712" rIns="91423" bIns="45712" rtlCol="0"/>
          <a:lstStyle>
            <a:lvl1pPr algn="r">
              <a:defRPr sz="1200"/>
            </a:lvl1pPr>
          </a:lstStyle>
          <a:p>
            <a:fld id="{0768FC72-8CB9-4BB4-80F3-B7FEFFEF05E7}" type="datetimeFigureOut">
              <a:rPr lang="fr-FR" smtClean="0"/>
              <a:pPr/>
              <a:t>07/12/2016</a:t>
            </a:fld>
            <a:endParaRPr lang="fr-FR"/>
          </a:p>
        </p:txBody>
      </p:sp>
      <p:sp>
        <p:nvSpPr>
          <p:cNvPr id="4" name="Espace réservé du pied de page 3"/>
          <p:cNvSpPr>
            <a:spLocks noGrp="1"/>
          </p:cNvSpPr>
          <p:nvPr>
            <p:ph type="ftr" sz="quarter" idx="2"/>
          </p:nvPr>
        </p:nvSpPr>
        <p:spPr>
          <a:xfrm>
            <a:off x="0" y="9428243"/>
            <a:ext cx="2946400" cy="496808"/>
          </a:xfrm>
          <a:prstGeom prst="rect">
            <a:avLst/>
          </a:prstGeom>
        </p:spPr>
        <p:txBody>
          <a:bodyPr vert="horz" lIns="91423" tIns="45712" rIns="91423" bIns="45712"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8243"/>
            <a:ext cx="2946400" cy="496808"/>
          </a:xfrm>
          <a:prstGeom prst="rect">
            <a:avLst/>
          </a:prstGeom>
        </p:spPr>
        <p:txBody>
          <a:bodyPr vert="horz" lIns="91423" tIns="45712" rIns="91423" bIns="45712" rtlCol="0" anchor="b"/>
          <a:lstStyle>
            <a:lvl1pPr algn="r">
              <a:defRPr sz="1200"/>
            </a:lvl1pPr>
          </a:lstStyle>
          <a:p>
            <a:fld id="{CB6F11E4-40C4-4482-968B-09084A41E824}" type="slidenum">
              <a:rPr lang="fr-FR" smtClean="0"/>
              <a:pPr/>
              <a:t>‹N°›</a:t>
            </a:fld>
            <a:endParaRPr lang="fr-FR"/>
          </a:p>
        </p:txBody>
      </p:sp>
    </p:spTree>
    <p:extLst>
      <p:ext uri="{BB962C8B-B14F-4D97-AF65-F5344CB8AC3E}">
        <p14:creationId xmlns:p14="http://schemas.microsoft.com/office/powerpoint/2010/main" val="1499458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1"/>
          </a:xfrm>
          <a:prstGeom prst="rect">
            <a:avLst/>
          </a:prstGeom>
        </p:spPr>
        <p:txBody>
          <a:bodyPr vert="horz" lIns="91423" tIns="45712" rIns="91423" bIns="45712"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6331"/>
          </a:xfrm>
          <a:prstGeom prst="rect">
            <a:avLst/>
          </a:prstGeom>
        </p:spPr>
        <p:txBody>
          <a:bodyPr vert="horz" lIns="91423" tIns="45712" rIns="91423" bIns="45712" rtlCol="0"/>
          <a:lstStyle>
            <a:lvl1pPr algn="r">
              <a:defRPr sz="1200"/>
            </a:lvl1pPr>
          </a:lstStyle>
          <a:p>
            <a:fld id="{7A7D0125-A5B0-49DE-B739-93B6415F0102}" type="datetimeFigureOut">
              <a:rPr lang="fr-FR" smtClean="0"/>
              <a:pPr/>
              <a:t>07/12/2016</a:t>
            </a:fld>
            <a:endParaRPr lang="fr-FR"/>
          </a:p>
        </p:txBody>
      </p:sp>
      <p:sp>
        <p:nvSpPr>
          <p:cNvPr id="4" name="Espace réservé de l'image des diapositives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23" tIns="45712" rIns="91423" bIns="45712"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23" tIns="45712" rIns="91423" bIns="4571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45659" cy="496331"/>
          </a:xfrm>
          <a:prstGeom prst="rect">
            <a:avLst/>
          </a:prstGeom>
        </p:spPr>
        <p:txBody>
          <a:bodyPr vert="horz" lIns="91423" tIns="45712" rIns="91423" bIns="4571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1"/>
          </a:xfrm>
          <a:prstGeom prst="rect">
            <a:avLst/>
          </a:prstGeom>
        </p:spPr>
        <p:txBody>
          <a:bodyPr vert="horz" lIns="91423" tIns="45712" rIns="91423" bIns="45712" rtlCol="0" anchor="b"/>
          <a:lstStyle>
            <a:lvl1pPr algn="r">
              <a:defRPr sz="1200"/>
            </a:lvl1pPr>
          </a:lstStyle>
          <a:p>
            <a:fld id="{C6BA063D-486B-4769-929A-376E73FD64B3}" type="slidenum">
              <a:rPr lang="fr-FR" smtClean="0"/>
              <a:pPr/>
              <a:t>‹N°›</a:t>
            </a:fld>
            <a:endParaRPr lang="fr-FR"/>
          </a:p>
        </p:txBody>
      </p:sp>
    </p:spTree>
    <p:extLst>
      <p:ext uri="{BB962C8B-B14F-4D97-AF65-F5344CB8AC3E}">
        <p14:creationId xmlns:p14="http://schemas.microsoft.com/office/powerpoint/2010/main" val="361080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BA063D-486B-4769-929A-376E73FD64B3}" type="slidenum">
              <a:rPr lang="fr-FR" smtClean="0"/>
              <a:pPr/>
              <a:t>1</a:t>
            </a:fld>
            <a:endParaRPr lang="fr-FR"/>
          </a:p>
        </p:txBody>
      </p:sp>
    </p:spTree>
    <p:extLst>
      <p:ext uri="{BB962C8B-B14F-4D97-AF65-F5344CB8AC3E}">
        <p14:creationId xmlns:p14="http://schemas.microsoft.com/office/powerpoint/2010/main" val="356698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a:t>
            </a:r>
            <a:r>
              <a:rPr lang="fr-FR" baseline="0" dirty="0" smtClean="0"/>
              <a:t> facteurs environnementaux au sens large associés aux habitudes de vie (elles-mêmes liées à l’environnement) constituent les principaux déterminants de la santé (</a:t>
            </a:r>
            <a:r>
              <a:rPr lang="fr-FR" b="1" baseline="0" dirty="0" smtClean="0"/>
              <a:t>entre 57% et 85 % de la mortalité </a:t>
            </a:r>
            <a:r>
              <a:rPr lang="fr-FR" baseline="0" dirty="0" smtClean="0"/>
              <a:t>selon les modélisations).</a:t>
            </a:r>
          </a:p>
          <a:p>
            <a:endParaRPr lang="fr-FR" baseline="0" dirty="0" smtClean="0"/>
          </a:p>
          <a:p>
            <a:r>
              <a:rPr lang="en-US" dirty="0" smtClean="0"/>
              <a:t>McGinnis, J.M., Williams-Russo, P. and </a:t>
            </a:r>
            <a:r>
              <a:rPr lang="en-US" dirty="0" err="1" smtClean="0"/>
              <a:t>Knickman</a:t>
            </a:r>
            <a:r>
              <a:rPr lang="en-US" dirty="0" smtClean="0"/>
              <a:t>, J.R. (2002) The case for more active policy attention to health promotion. Health Affairs 21 (2) pp.78-93.</a:t>
            </a:r>
          </a:p>
          <a:p>
            <a:r>
              <a:rPr lang="en-US" dirty="0" smtClean="0"/>
              <a:t>Canadian Institute of Advanced Research, Health Canada, Population and Public Health Branch. AB/NWT 2002, quoted in </a:t>
            </a:r>
            <a:r>
              <a:rPr lang="en-US" dirty="0" err="1" smtClean="0"/>
              <a:t>Kuznetsova</a:t>
            </a:r>
            <a:r>
              <a:rPr lang="en-US" dirty="0" smtClean="0"/>
              <a:t>, D. (2012) Healthy places: Councils leading on public health. London: New Local Government Network. </a:t>
            </a:r>
          </a:p>
          <a:p>
            <a:r>
              <a:rPr lang="en-US" dirty="0" smtClean="0"/>
              <a:t>Bunker, J.P., Frazier, H.S. and </a:t>
            </a:r>
            <a:r>
              <a:rPr lang="en-US" dirty="0" err="1" smtClean="0"/>
              <a:t>Mosteller</a:t>
            </a:r>
            <a:r>
              <a:rPr lang="en-US" dirty="0" smtClean="0"/>
              <a:t>, F. (1995) The role of medical care in determining health: Creating an inventory of benefits. In, Society and Health </a:t>
            </a:r>
            <a:r>
              <a:rPr lang="en-US" dirty="0" err="1" smtClean="0"/>
              <a:t>ed</a:t>
            </a:r>
            <a:r>
              <a:rPr lang="en-US" dirty="0" smtClean="0"/>
              <a:t> </a:t>
            </a:r>
            <a:r>
              <a:rPr lang="en-US" dirty="0" err="1" smtClean="0"/>
              <a:t>Amick</a:t>
            </a:r>
            <a:r>
              <a:rPr lang="en-US" dirty="0" smtClean="0"/>
              <a:t> III et al. New York: Oxford University Press. pp 305-341.</a:t>
            </a:r>
          </a:p>
        </p:txBody>
      </p:sp>
      <p:sp>
        <p:nvSpPr>
          <p:cNvPr id="4" name="Espace réservé du numéro de diapositive 3"/>
          <p:cNvSpPr>
            <a:spLocks noGrp="1"/>
          </p:cNvSpPr>
          <p:nvPr>
            <p:ph type="sldNum" sz="quarter" idx="10"/>
          </p:nvPr>
        </p:nvSpPr>
        <p:spPr/>
        <p:txBody>
          <a:bodyPr/>
          <a:lstStyle/>
          <a:p>
            <a:fld id="{7B51EAAF-2B0F-4038-AD16-31DE3055BE6C}"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1188166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14326" eaLnBrk="0" fontAlgn="base" hangingPunct="0">
              <a:spcBef>
                <a:spcPct val="30000"/>
              </a:spcBef>
              <a:spcAft>
                <a:spcPct val="0"/>
              </a:spcAf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7C6A849F-B33B-4B9C-93F9-9CB23D932479}" type="slidenum">
              <a:rPr lang="fr-FR" smtClean="0"/>
              <a:pPr>
                <a:defRPr/>
              </a:pPr>
              <a:t>17</a:t>
            </a:fld>
            <a:endParaRPr lang="fr-FR"/>
          </a:p>
        </p:txBody>
      </p:sp>
    </p:spTree>
    <p:extLst>
      <p:ext uri="{BB962C8B-B14F-4D97-AF65-F5344CB8AC3E}">
        <p14:creationId xmlns:p14="http://schemas.microsoft.com/office/powerpoint/2010/main" val="353756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hangingPunct="0">
              <a:defRPr/>
            </a:pPr>
            <a:fld id="{AC9E31CA-A457-49BB-8E24-6969B4C7B4D4}" type="slidenum">
              <a:rPr lang="en-US" altLang="fr-FR" smtClean="0">
                <a:solidFill>
                  <a:prstClr val="black"/>
                </a:solidFill>
                <a:latin typeface="Times New Roman" pitchFamily="18" charset="0"/>
              </a:rPr>
              <a:pPr eaLnBrk="0" hangingPunct="0">
                <a:defRPr/>
              </a:pPr>
              <a:t>19</a:t>
            </a:fld>
            <a:endParaRPr lang="en-US" altLang="fr-FR" smtClean="0">
              <a:solidFill>
                <a:prstClr val="black"/>
              </a:solidFill>
              <a:latin typeface="Times New Roman" pitchFamily="18" charset="0"/>
            </a:endParaRPr>
          </a:p>
        </p:txBody>
      </p:sp>
      <p:sp>
        <p:nvSpPr>
          <p:cNvPr id="1331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254728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hangingPunct="0">
              <a:defRPr/>
            </a:pPr>
            <a:fld id="{665457BE-EA28-4D7B-AF15-C3A4461A983E}" type="slidenum">
              <a:rPr lang="en-US" altLang="fr-FR" smtClean="0">
                <a:solidFill>
                  <a:prstClr val="black"/>
                </a:solidFill>
                <a:latin typeface="Times New Roman" pitchFamily="18" charset="0"/>
              </a:rPr>
              <a:pPr eaLnBrk="0" hangingPunct="0">
                <a:defRPr/>
              </a:pPr>
              <a:t>20</a:t>
            </a:fld>
            <a:endParaRPr lang="en-US" altLang="fr-FR" smtClean="0">
              <a:solidFill>
                <a:prstClr val="black"/>
              </a:solidFill>
              <a:latin typeface="Times New Roman" pitchFamily="18" charset="0"/>
            </a:endParaRPr>
          </a:p>
        </p:txBody>
      </p:sp>
      <p:sp>
        <p:nvSpPr>
          <p:cNvPr id="1433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434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223214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hangingPunct="0">
              <a:defRPr/>
            </a:pPr>
            <a:fld id="{253E0ACD-FB37-4F2B-8A47-835C2655CE65}" type="slidenum">
              <a:rPr lang="en-US" altLang="fr-FR" smtClean="0">
                <a:solidFill>
                  <a:prstClr val="black"/>
                </a:solidFill>
                <a:latin typeface="Times New Roman" pitchFamily="18" charset="0"/>
              </a:rPr>
              <a:pPr eaLnBrk="0" hangingPunct="0">
                <a:defRPr/>
              </a:pPr>
              <a:t>21</a:t>
            </a:fld>
            <a:endParaRPr lang="en-US" altLang="fr-FR" smtClean="0">
              <a:solidFill>
                <a:prstClr val="black"/>
              </a:solidFill>
              <a:latin typeface="Times New Roman" pitchFamily="18" charset="0"/>
            </a:endParaRPr>
          </a:p>
        </p:txBody>
      </p:sp>
      <p:sp>
        <p:nvSpPr>
          <p:cNvPr id="1126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126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1251884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41 millions pour agir sur les comportements (tabac, alcool)</a:t>
            </a:r>
          </a:p>
          <a:p>
            <a:r>
              <a:rPr lang="fr-FR" dirty="0" smtClean="0"/>
              <a:t>134</a:t>
            </a:r>
            <a:r>
              <a:rPr lang="fr-FR" baseline="0" dirty="0" smtClean="0"/>
              <a:t> millions pour la vaccination organisée</a:t>
            </a:r>
          </a:p>
          <a:p>
            <a:r>
              <a:rPr lang="fr-FR" baseline="0" dirty="0" smtClean="0"/>
              <a:t>=&gt; Contraste dû au coût des actes individuels </a:t>
            </a:r>
            <a:r>
              <a:rPr lang="fr-FR" i="1" baseline="0" dirty="0" smtClean="0"/>
              <a:t>vs</a:t>
            </a:r>
            <a:r>
              <a:rPr lang="fr-FR" baseline="0" dirty="0" smtClean="0"/>
              <a:t> collectifs</a:t>
            </a:r>
            <a:endParaRPr lang="fr-FR" dirty="0"/>
          </a:p>
        </p:txBody>
      </p:sp>
      <p:sp>
        <p:nvSpPr>
          <p:cNvPr id="4" name="Espace réservé du numéro de diapositive 3"/>
          <p:cNvSpPr>
            <a:spLocks noGrp="1"/>
          </p:cNvSpPr>
          <p:nvPr>
            <p:ph type="sldNum" sz="quarter" idx="10"/>
          </p:nvPr>
        </p:nvSpPr>
        <p:spPr/>
        <p:txBody>
          <a:bodyPr/>
          <a:lstStyle/>
          <a:p>
            <a:fld id="{C6BA063D-486B-4769-929A-376E73FD64B3}" type="slidenum">
              <a:rPr lang="fr-FR" smtClean="0"/>
              <a:pPr/>
              <a:t>28</a:t>
            </a:fld>
            <a:endParaRPr lang="fr-FR"/>
          </a:p>
        </p:txBody>
      </p:sp>
    </p:spTree>
    <p:extLst>
      <p:ext uri="{BB962C8B-B14F-4D97-AF65-F5344CB8AC3E}">
        <p14:creationId xmlns:p14="http://schemas.microsoft.com/office/powerpoint/2010/main" val="334453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hangingPunct="0">
              <a:defRPr/>
            </a:pPr>
            <a:fld id="{1A1460DA-9694-44CE-BA54-390C60178171}" type="slidenum">
              <a:rPr lang="en-US" altLang="fr-FR" smtClean="0">
                <a:solidFill>
                  <a:prstClr val="black"/>
                </a:solidFill>
                <a:latin typeface="Times New Roman" pitchFamily="18" charset="0"/>
              </a:rPr>
              <a:pPr eaLnBrk="0" hangingPunct="0">
                <a:defRPr/>
              </a:pPr>
              <a:t>32</a:t>
            </a:fld>
            <a:endParaRPr lang="en-US" altLang="fr-FR" smtClean="0">
              <a:solidFill>
                <a:prstClr val="black"/>
              </a:solidFill>
              <a:latin typeface="Times New Roman" pitchFamily="18" charset="0"/>
            </a:endParaRPr>
          </a:p>
        </p:txBody>
      </p:sp>
      <p:sp>
        <p:nvSpPr>
          <p:cNvPr id="1024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2611896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Références</a:t>
            </a:r>
            <a:r>
              <a:rPr lang="fr-FR" dirty="0" smtClean="0"/>
              <a:t> :</a:t>
            </a:r>
          </a:p>
          <a:p>
            <a:endParaRPr lang="fr-FR" dirty="0" smtClean="0"/>
          </a:p>
          <a:p>
            <a:r>
              <a:rPr lang="fr-FR" dirty="0" smtClean="0"/>
              <a:t>[1] : </a:t>
            </a:r>
            <a:r>
              <a:rPr lang="en-US" dirty="0" err="1" smtClean="0"/>
              <a:t>Khaw</a:t>
            </a:r>
            <a:r>
              <a:rPr lang="en-US" dirty="0" smtClean="0"/>
              <a:t> K.-T., Wareham N., Bingham S., Welch A., </a:t>
            </a:r>
            <a:r>
              <a:rPr lang="en-US" dirty="0" err="1" smtClean="0"/>
              <a:t>Luben</a:t>
            </a:r>
            <a:r>
              <a:rPr lang="en-US" dirty="0" smtClean="0"/>
              <a:t> R., Day N. « Combined Impact of Health </a:t>
            </a:r>
            <a:r>
              <a:rPr lang="en-US" dirty="0" err="1" smtClean="0"/>
              <a:t>Behaviours</a:t>
            </a:r>
            <a:r>
              <a:rPr lang="en-US" dirty="0" smtClean="0"/>
              <a:t> and Mortality in Men and Women.</a:t>
            </a:r>
          </a:p>
          <a:p>
            <a:pPr defTabSz="914326" eaLnBrk="0" fontAlgn="base" hangingPunct="0">
              <a:spcBef>
                <a:spcPct val="30000"/>
              </a:spcBef>
              <a:spcAft>
                <a:spcPct val="0"/>
              </a:spcAft>
              <a:defRPr/>
            </a:pPr>
            <a:r>
              <a:rPr lang="en-US" dirty="0" smtClean="0"/>
              <a:t>The EPIC-Norfolk Prospective Population Study », </a:t>
            </a:r>
            <a:r>
              <a:rPr lang="en-US" i="1" dirty="0" err="1" smtClean="0"/>
              <a:t>PLoS</a:t>
            </a:r>
            <a:r>
              <a:rPr lang="en-US" i="1" dirty="0" smtClean="0"/>
              <a:t> Medicine, no 1, </a:t>
            </a:r>
            <a:r>
              <a:rPr lang="nl-NL" dirty="0" smtClean="0"/>
              <a:t>vol. V, mars 2008. In </a:t>
            </a:r>
            <a:r>
              <a:rPr lang="fr-FR" dirty="0" smtClean="0"/>
              <a:t>Patrick Peretti-</a:t>
            </a:r>
            <a:r>
              <a:rPr lang="fr-FR" dirty="0" err="1" smtClean="0"/>
              <a:t>Watel</a:t>
            </a:r>
            <a:r>
              <a:rPr lang="fr-FR" dirty="0" smtClean="0"/>
              <a:t> : MORALE, STIGMATE ET PRÉVENTION La prévention des conduites à risque juvéniles. Presses de Sciences .Po (P.F.N.S.P.) | « Agora débats/jeunesses » 2010/3 N° 56 pages 73 à 85</a:t>
            </a:r>
          </a:p>
          <a:p>
            <a:pPr defTabSz="914326" eaLnBrk="0" fontAlgn="base" hangingPunct="0">
              <a:spcBef>
                <a:spcPct val="30000"/>
              </a:spcBef>
              <a:spcAft>
                <a:spcPct val="0"/>
              </a:spcAft>
              <a:defRPr/>
            </a:pPr>
            <a:endParaRPr lang="fr-FR" dirty="0" smtClean="0"/>
          </a:p>
          <a:p>
            <a:pPr defTabSz="914326" eaLnBrk="0" fontAlgn="base" hangingPunct="0">
              <a:spcBef>
                <a:spcPct val="30000"/>
              </a:spcBef>
              <a:spcAft>
                <a:spcPct val="0"/>
              </a:spcAft>
              <a:defRPr/>
            </a:pPr>
            <a:r>
              <a:rPr lang="en-US" dirty="0" smtClean="0"/>
              <a:t>[2] : </a:t>
            </a:r>
            <a:r>
              <a:rPr lang="en-US" dirty="0" err="1" smtClean="0"/>
              <a:t>Stuckler</a:t>
            </a:r>
            <a:r>
              <a:rPr lang="en-US" dirty="0" smtClean="0"/>
              <a:t> D, </a:t>
            </a:r>
            <a:r>
              <a:rPr lang="en-US" dirty="0" err="1" smtClean="0"/>
              <a:t>Basu</a:t>
            </a:r>
            <a:r>
              <a:rPr lang="en-US" dirty="0" smtClean="0"/>
              <a:t> S, McKee M. Budget crises, health, and social welfare </a:t>
            </a:r>
            <a:r>
              <a:rPr lang="en-US" dirty="0" err="1" smtClean="0"/>
              <a:t>programmes</a:t>
            </a:r>
            <a:r>
              <a:rPr lang="en-US" dirty="0" smtClean="0"/>
              <a:t>. BMJ 2010;340:c3311.</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3743BBFB-96A6-43B1-9FAF-3EACB7ECC577}" type="slidenum">
              <a:rPr lang="fr-FR" smtClean="0"/>
              <a:pPr/>
              <a:t>33</a:t>
            </a:fld>
            <a:endParaRPr lang="fr-FR"/>
          </a:p>
        </p:txBody>
      </p:sp>
    </p:spTree>
    <p:extLst>
      <p:ext uri="{BB962C8B-B14F-4D97-AF65-F5344CB8AC3E}">
        <p14:creationId xmlns:p14="http://schemas.microsoft.com/office/powerpoint/2010/main" val="208418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Cohen et al. Does Preventive Care save Money ? Health Economics and the Presidential Candidates. The New England Journal of Medicine 2008.</a:t>
            </a:r>
          </a:p>
          <a:p>
            <a:endParaRPr lang="fr-FR" dirty="0"/>
          </a:p>
        </p:txBody>
      </p:sp>
      <p:sp>
        <p:nvSpPr>
          <p:cNvPr id="4" name="Espace réservé du numéro de diapositive 3"/>
          <p:cNvSpPr>
            <a:spLocks noGrp="1"/>
          </p:cNvSpPr>
          <p:nvPr>
            <p:ph type="sldNum" sz="quarter" idx="10"/>
          </p:nvPr>
        </p:nvSpPr>
        <p:spPr/>
        <p:txBody>
          <a:bodyPr/>
          <a:lstStyle/>
          <a:p>
            <a:pPr>
              <a:defRPr/>
            </a:pPr>
            <a:fld id="{7C6A849F-B33B-4B9C-93F9-9CB23D932479}" type="slidenum">
              <a:rPr lang="fr-FR" smtClean="0"/>
              <a:pPr>
                <a:defRPr/>
              </a:pPr>
              <a:t>34</a:t>
            </a:fld>
            <a:endParaRPr lang="fr-FR"/>
          </a:p>
        </p:txBody>
      </p:sp>
    </p:spTree>
    <p:extLst>
      <p:ext uri="{BB962C8B-B14F-4D97-AF65-F5344CB8AC3E}">
        <p14:creationId xmlns:p14="http://schemas.microsoft.com/office/powerpoint/2010/main" val="13079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Dave A. </a:t>
            </a:r>
            <a:r>
              <a:rPr lang="en-GB" dirty="0" err="1" smtClean="0"/>
              <a:t>Chokshi</a:t>
            </a:r>
            <a:r>
              <a:rPr lang="en-GB" dirty="0" smtClean="0"/>
              <a:t> and Thomas A. Farley. The cost-</a:t>
            </a:r>
            <a:r>
              <a:rPr lang="en-GB" dirty="0" err="1" smtClean="0"/>
              <a:t>efffectiveness</a:t>
            </a:r>
            <a:r>
              <a:rPr lang="en-GB" dirty="0" smtClean="0"/>
              <a:t> of environmental approaches to disease prevention. </a:t>
            </a:r>
            <a:r>
              <a:rPr lang="fr-FR" dirty="0" smtClean="0"/>
              <a:t>The New </a:t>
            </a:r>
            <a:r>
              <a:rPr lang="fr-FR" dirty="0" err="1" smtClean="0"/>
              <a:t>England</a:t>
            </a:r>
            <a:r>
              <a:rPr lang="fr-FR" dirty="0" smtClean="0"/>
              <a:t> Journal of </a:t>
            </a:r>
            <a:r>
              <a:rPr lang="fr-FR" dirty="0" err="1" smtClean="0"/>
              <a:t>Medicine</a:t>
            </a:r>
            <a:r>
              <a:rPr lang="fr-FR" dirty="0" smtClean="0"/>
              <a:t>, 367 ; 4 ; July 26, 2012.</a:t>
            </a:r>
          </a:p>
          <a:p>
            <a:endParaRPr lang="fr-FR" dirty="0" smtClean="0"/>
          </a:p>
          <a:p>
            <a:r>
              <a:rPr lang="fr-FR" dirty="0" smtClean="0"/>
              <a:t>Lesley Owen, Antony Morgan, Alastair Fischer, Simon Ellis, Andrew </a:t>
            </a:r>
            <a:r>
              <a:rPr lang="fr-FR" dirty="0" err="1" smtClean="0"/>
              <a:t>Hoy</a:t>
            </a:r>
            <a:r>
              <a:rPr lang="fr-FR" dirty="0" smtClean="0"/>
              <a:t>, Michael P. Kelly. </a:t>
            </a:r>
            <a:r>
              <a:rPr lang="en-US" dirty="0" smtClean="0"/>
              <a:t>The cost-effectiveness of public health interventions. Journal of Public Health Advance Access published September 20, 2011.</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7C6A849F-B33B-4B9C-93F9-9CB23D932479}" type="slidenum">
              <a:rPr lang="fr-FR" smtClean="0"/>
              <a:pPr>
                <a:defRPr/>
              </a:pPr>
              <a:t>35</a:t>
            </a:fld>
            <a:endParaRPr lang="fr-FR"/>
          </a:p>
        </p:txBody>
      </p:sp>
    </p:spTree>
    <p:extLst>
      <p:ext uri="{BB962C8B-B14F-4D97-AF65-F5344CB8AC3E}">
        <p14:creationId xmlns:p14="http://schemas.microsoft.com/office/powerpoint/2010/main" val="279175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Charte d’Ottawa, conférence internationale pour la promotion de la santé, 21/11/1986.</a:t>
            </a:r>
          </a:p>
          <a:p>
            <a:r>
              <a:rPr lang="fr-FR" dirty="0" smtClean="0"/>
              <a:t>Dubos, R. L’homme interrompu. Paris, Seuil, 1985.</a:t>
            </a:r>
            <a:endParaRPr lang="fr-FR" dirty="0"/>
          </a:p>
        </p:txBody>
      </p:sp>
      <p:sp>
        <p:nvSpPr>
          <p:cNvPr id="4" name="Espace réservé du numéro de diapositive 3"/>
          <p:cNvSpPr>
            <a:spLocks noGrp="1"/>
          </p:cNvSpPr>
          <p:nvPr>
            <p:ph type="sldNum" sz="quarter" idx="10"/>
          </p:nvPr>
        </p:nvSpPr>
        <p:spPr/>
        <p:txBody>
          <a:bodyPr/>
          <a:lstStyle/>
          <a:p>
            <a:fld id="{C6BA063D-486B-4769-929A-376E73FD64B3}" type="slidenum">
              <a:rPr lang="fr-FR" smtClean="0"/>
              <a:pPr/>
              <a:t>5</a:t>
            </a:fld>
            <a:endParaRPr lang="fr-FR"/>
          </a:p>
        </p:txBody>
      </p:sp>
    </p:spTree>
    <p:extLst>
      <p:ext uri="{BB962C8B-B14F-4D97-AF65-F5344CB8AC3E}">
        <p14:creationId xmlns:p14="http://schemas.microsoft.com/office/powerpoint/2010/main" val="1071040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hangingPunct="0">
              <a:defRPr/>
            </a:pPr>
            <a:fld id="{1A1460DA-9694-44CE-BA54-390C60178171}" type="slidenum">
              <a:rPr lang="en-US" altLang="fr-FR" smtClean="0">
                <a:solidFill>
                  <a:prstClr val="black"/>
                </a:solidFill>
                <a:latin typeface="Times New Roman" pitchFamily="18" charset="0"/>
              </a:rPr>
              <a:pPr eaLnBrk="0" hangingPunct="0">
                <a:defRPr/>
              </a:pPr>
              <a:t>37</a:t>
            </a:fld>
            <a:endParaRPr lang="en-US" altLang="fr-FR" smtClean="0">
              <a:solidFill>
                <a:prstClr val="black"/>
              </a:solidFill>
              <a:latin typeface="Times New Roman" pitchFamily="18" charset="0"/>
            </a:endParaRPr>
          </a:p>
        </p:txBody>
      </p:sp>
      <p:sp>
        <p:nvSpPr>
          <p:cNvPr id="1024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1173886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[1] </a:t>
            </a:r>
            <a:r>
              <a:rPr lang="fr-FR" dirty="0" err="1" smtClean="0"/>
              <a:t>DGTrésor</a:t>
            </a:r>
            <a:r>
              <a:rPr lang="fr-FR" dirty="0" smtClean="0"/>
              <a:t> – Trésor-Eco n°179, septembre 2016</a:t>
            </a:r>
          </a:p>
          <a:p>
            <a:pPr defTabSz="914326" eaLnBrk="0" fontAlgn="base" hangingPunct="0">
              <a:spcBef>
                <a:spcPct val="30000"/>
              </a:spcBef>
              <a:spcAft>
                <a:spcPct val="0"/>
              </a:spcAf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7C6A849F-B33B-4B9C-93F9-9CB23D932479}" type="slidenum">
              <a:rPr lang="fr-FR" smtClean="0"/>
              <a:pPr>
                <a:defRPr/>
              </a:pPr>
              <a:t>38</a:t>
            </a:fld>
            <a:endParaRPr lang="fr-FR"/>
          </a:p>
        </p:txBody>
      </p:sp>
    </p:spTree>
    <p:extLst>
      <p:ext uri="{BB962C8B-B14F-4D97-AF65-F5344CB8AC3E}">
        <p14:creationId xmlns:p14="http://schemas.microsoft.com/office/powerpoint/2010/main" val="2296838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The Substance Abuse and Mental Health Services Administration (SAMHSA) is the agency within the U.S. Department of Health and Human Services that leads public health efforts to advance the behavioral health of the nation. SAMHSA's mission is to reduce the impact of substance abuse and mental illness on America's communities.</a:t>
            </a:r>
            <a:endParaRPr lang="fr-FR" dirty="0"/>
          </a:p>
        </p:txBody>
      </p:sp>
      <p:sp>
        <p:nvSpPr>
          <p:cNvPr id="4" name="Espace réservé du numéro de diapositive 3"/>
          <p:cNvSpPr>
            <a:spLocks noGrp="1"/>
          </p:cNvSpPr>
          <p:nvPr>
            <p:ph type="sldNum" sz="quarter" idx="10"/>
          </p:nvPr>
        </p:nvSpPr>
        <p:spPr/>
        <p:txBody>
          <a:bodyPr/>
          <a:lstStyle/>
          <a:p>
            <a:fld id="{C6BA063D-486B-4769-929A-376E73FD64B3}" type="slidenum">
              <a:rPr lang="fr-FR" smtClean="0"/>
              <a:pPr/>
              <a:t>40</a:t>
            </a:fld>
            <a:endParaRPr lang="fr-FR"/>
          </a:p>
        </p:txBody>
      </p:sp>
    </p:spTree>
    <p:extLst>
      <p:ext uri="{BB962C8B-B14F-4D97-AF65-F5344CB8AC3E}">
        <p14:creationId xmlns:p14="http://schemas.microsoft.com/office/powerpoint/2010/main" val="2777987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BA063D-486B-4769-929A-376E73FD64B3}" type="slidenum">
              <a:rPr lang="fr-FR" smtClean="0"/>
              <a:pPr/>
              <a:t>41</a:t>
            </a:fld>
            <a:endParaRPr lang="fr-FR"/>
          </a:p>
        </p:txBody>
      </p:sp>
    </p:spTree>
    <p:extLst>
      <p:ext uri="{BB962C8B-B14F-4D97-AF65-F5344CB8AC3E}">
        <p14:creationId xmlns:p14="http://schemas.microsoft.com/office/powerpoint/2010/main" val="142096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Ces</a:t>
            </a:r>
            <a:r>
              <a:rPr lang="fr-FR" baseline="0" dirty="0" smtClean="0"/>
              <a:t> indicateurs seront présentés pour en détail dans les diapositives suivantes</a:t>
            </a:r>
            <a:endParaRPr lang="fr-FR" dirty="0"/>
          </a:p>
        </p:txBody>
      </p:sp>
      <p:sp>
        <p:nvSpPr>
          <p:cNvPr id="4" name="Espace réservé du numéro de diapositive 3"/>
          <p:cNvSpPr>
            <a:spLocks noGrp="1"/>
          </p:cNvSpPr>
          <p:nvPr>
            <p:ph type="sldNum" sz="quarter" idx="10"/>
          </p:nvPr>
        </p:nvSpPr>
        <p:spPr/>
        <p:txBody>
          <a:bodyPr/>
          <a:lstStyle/>
          <a:p>
            <a:pPr>
              <a:defRPr/>
            </a:pPr>
            <a:fld id="{7C6A849F-B33B-4B9C-93F9-9CB23D932479}" type="slidenum">
              <a:rPr lang="fr-FR" smtClean="0"/>
              <a:pPr>
                <a:defRPr/>
              </a:pPr>
              <a:t>6</a:t>
            </a:fld>
            <a:endParaRPr lang="fr-FR"/>
          </a:p>
        </p:txBody>
      </p:sp>
    </p:spTree>
    <p:extLst>
      <p:ext uri="{BB962C8B-B14F-4D97-AF65-F5344CB8AC3E}">
        <p14:creationId xmlns:p14="http://schemas.microsoft.com/office/powerpoint/2010/main" val="228274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IHME : Institute for Health Metrics and Evaluation (IHME) est un centre de recherche independant basé à l’Université de Washington</a:t>
            </a:r>
          </a:p>
          <a:p>
            <a:endParaRPr lang="en-US" dirty="0" smtClean="0"/>
          </a:p>
          <a:p>
            <a:r>
              <a:rPr lang="en-US" dirty="0" smtClean="0"/>
              <a:t>COPD : </a:t>
            </a:r>
            <a:r>
              <a:rPr lang="fr-FR" dirty="0" err="1" smtClean="0"/>
              <a:t>Chronic</a:t>
            </a:r>
            <a:r>
              <a:rPr lang="fr-FR" dirty="0" smtClean="0"/>
              <a:t> obstructive </a:t>
            </a:r>
            <a:r>
              <a:rPr lang="fr-FR" dirty="0" err="1" smtClean="0"/>
              <a:t>pulmonary</a:t>
            </a:r>
            <a:r>
              <a:rPr lang="fr-FR" dirty="0" smtClean="0"/>
              <a:t> </a:t>
            </a:r>
            <a:r>
              <a:rPr lang="fr-FR" dirty="0" err="1" smtClean="0"/>
              <a:t>disease</a:t>
            </a:r>
            <a:r>
              <a:rPr lang="fr-FR" dirty="0" smtClean="0"/>
              <a:t> (=BPCO en français)</a:t>
            </a:r>
            <a:endParaRPr lang="fr-FR" dirty="0"/>
          </a:p>
        </p:txBody>
      </p:sp>
      <p:sp>
        <p:nvSpPr>
          <p:cNvPr id="4" name="Espace réservé du numéro de diapositive 3"/>
          <p:cNvSpPr>
            <a:spLocks noGrp="1"/>
          </p:cNvSpPr>
          <p:nvPr>
            <p:ph type="sldNum" sz="quarter" idx="10"/>
          </p:nvPr>
        </p:nvSpPr>
        <p:spPr/>
        <p:txBody>
          <a:bodyPr/>
          <a:lstStyle/>
          <a:p>
            <a:pPr>
              <a:defRPr/>
            </a:pPr>
            <a:fld id="{7C6A849F-B33B-4B9C-93F9-9CB23D932479}" type="slidenum">
              <a:rPr lang="fr-FR" smtClean="0"/>
              <a:pPr>
                <a:defRPr/>
              </a:pPr>
              <a:t>8</a:t>
            </a:fld>
            <a:endParaRPr lang="fr-FR"/>
          </a:p>
        </p:txBody>
      </p:sp>
    </p:spTree>
    <p:extLst>
      <p:ext uri="{BB962C8B-B14F-4D97-AF65-F5344CB8AC3E}">
        <p14:creationId xmlns:p14="http://schemas.microsoft.com/office/powerpoint/2010/main" val="367617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6A849F-B33B-4B9C-93F9-9CB23D932479}" type="slidenum">
              <a:rPr lang="fr-FR" smtClean="0"/>
              <a:pPr>
                <a:defRPr/>
              </a:pPr>
              <a:t>9</a:t>
            </a:fld>
            <a:endParaRPr lang="fr-FR"/>
          </a:p>
        </p:txBody>
      </p:sp>
    </p:spTree>
    <p:extLst>
      <p:ext uri="{BB962C8B-B14F-4D97-AF65-F5344CB8AC3E}">
        <p14:creationId xmlns:p14="http://schemas.microsoft.com/office/powerpoint/2010/main" val="68481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6A849F-B33B-4B9C-93F9-9CB23D932479}" type="slidenum">
              <a:rPr lang="fr-FR" smtClean="0"/>
              <a:pPr>
                <a:defRPr/>
              </a:pPr>
              <a:t>10</a:t>
            </a:fld>
            <a:endParaRPr lang="fr-FR"/>
          </a:p>
        </p:txBody>
      </p:sp>
    </p:spTree>
    <p:extLst>
      <p:ext uri="{BB962C8B-B14F-4D97-AF65-F5344CB8AC3E}">
        <p14:creationId xmlns:p14="http://schemas.microsoft.com/office/powerpoint/2010/main" val="336573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6A849F-B33B-4B9C-93F9-9CB23D932479}" type="slidenum">
              <a:rPr lang="fr-FR" smtClean="0"/>
              <a:pPr>
                <a:defRPr/>
              </a:pPr>
              <a:t>11</a:t>
            </a:fld>
            <a:endParaRPr lang="fr-FR"/>
          </a:p>
        </p:txBody>
      </p:sp>
    </p:spTree>
    <p:extLst>
      <p:ext uri="{BB962C8B-B14F-4D97-AF65-F5344CB8AC3E}">
        <p14:creationId xmlns:p14="http://schemas.microsoft.com/office/powerpoint/2010/main" val="315830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C6A849F-B33B-4B9C-93F9-9CB23D932479}" type="slidenum">
              <a:rPr lang="fr-FR" smtClean="0"/>
              <a:pPr>
                <a:defRPr/>
              </a:pPr>
              <a:t>12</a:t>
            </a:fld>
            <a:endParaRPr lang="fr-FR"/>
          </a:p>
        </p:txBody>
      </p:sp>
    </p:spTree>
    <p:extLst>
      <p:ext uri="{BB962C8B-B14F-4D97-AF65-F5344CB8AC3E}">
        <p14:creationId xmlns:p14="http://schemas.microsoft.com/office/powerpoint/2010/main" val="231593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B51EAAF-2B0F-4038-AD16-31DE3055BE6C}"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82271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2"/>
            <a:ext cx="7772400" cy="2095873"/>
          </a:xfrm>
        </p:spPr>
        <p:txBody>
          <a:bodyPr anchor="ctr">
            <a:noAutofit/>
          </a:bodyPr>
          <a:lstStyle>
            <a:lvl1pPr>
              <a:lnSpc>
                <a:spcPct val="100000"/>
              </a:lnSpc>
              <a:defRPr sz="5400" b="1">
                <a:solidFill>
                  <a:srgbClr val="660066"/>
                </a:solidFill>
                <a:latin typeface="Calibri" panose="020F0502020204030204" pitchFamily="34" charset="0"/>
              </a:defRPr>
            </a:lvl1pPr>
          </a:lstStyle>
          <a:p>
            <a:r>
              <a:rPr lang="fr-FR" dirty="0" smtClean="0"/>
              <a:t>Modifiez le style du titre</a:t>
            </a:r>
            <a:endParaRPr lang="en-US" dirty="0"/>
          </a:p>
        </p:txBody>
      </p:sp>
      <p:sp>
        <p:nvSpPr>
          <p:cNvPr id="3" name="Subtitle 2"/>
          <p:cNvSpPr>
            <a:spLocks noGrp="1"/>
          </p:cNvSpPr>
          <p:nvPr>
            <p:ph type="subTitle" idx="1"/>
          </p:nvPr>
        </p:nvSpPr>
        <p:spPr>
          <a:xfrm>
            <a:off x="683568" y="4077072"/>
            <a:ext cx="7776864" cy="1219200"/>
          </a:xfrm>
        </p:spPr>
        <p:txBody>
          <a:bodyPr>
            <a:normAutofit/>
          </a:bodyPr>
          <a:lstStyle>
            <a:lvl1pPr marL="0" indent="0" algn="l">
              <a:buNone/>
              <a:defRPr sz="2800" b="1" i="1">
                <a:solidFill>
                  <a:schemeClr val="tx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251520" y="188640"/>
            <a:ext cx="3451351" cy="1152128"/>
          </a:xfrm>
          <a:prstGeom prst="rect">
            <a:avLst/>
          </a:prstGeom>
          <a:noFill/>
          <a:ln w="9525">
            <a:noFill/>
            <a:miter lim="800000"/>
            <a:headEnd/>
            <a:tailEnd/>
          </a:ln>
        </p:spPr>
      </p:pic>
      <p:pic>
        <p:nvPicPr>
          <p:cNvPr id="9" name="Picture 3"/>
          <p:cNvPicPr>
            <a:picLocks noChangeAspect="1" noChangeArrowheads="1"/>
          </p:cNvPicPr>
          <p:nvPr userDrawn="1"/>
        </p:nvPicPr>
        <p:blipFill>
          <a:blip r:embed="rId3" cstate="print"/>
          <a:srcRect/>
          <a:stretch>
            <a:fillRect/>
          </a:stretch>
        </p:blipFill>
        <p:spPr bwMode="auto">
          <a:xfrm>
            <a:off x="7524328" y="188640"/>
            <a:ext cx="1391081" cy="1368152"/>
          </a:xfrm>
          <a:prstGeom prst="rect">
            <a:avLst/>
          </a:prstGeom>
          <a:noFill/>
          <a:ln w="9525">
            <a:noFill/>
            <a:miter lim="800000"/>
            <a:headEnd/>
            <a:tailEnd/>
          </a:ln>
        </p:spPr>
      </p:pic>
      <p:pic>
        <p:nvPicPr>
          <p:cNvPr id="6" name="Picture 6"/>
          <p:cNvPicPr>
            <a:picLocks noChangeAspect="1" noChangeArrowheads="1"/>
          </p:cNvPicPr>
          <p:nvPr userDrawn="1"/>
        </p:nvPicPr>
        <p:blipFill>
          <a:blip r:embed="rId4" cstate="print"/>
          <a:srcRect/>
          <a:stretch>
            <a:fillRect/>
          </a:stretch>
        </p:blipFill>
        <p:spPr bwMode="auto">
          <a:xfrm>
            <a:off x="755576" y="6237312"/>
            <a:ext cx="3962400" cy="3619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711758" y="0"/>
            <a:ext cx="7432242" cy="864096"/>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pic>
        <p:nvPicPr>
          <p:cNvPr id="5" name="Picture 1"/>
          <p:cNvPicPr>
            <a:picLocks noChangeAspect="1" noChangeArrowheads="1"/>
          </p:cNvPicPr>
          <p:nvPr userDrawn="1"/>
        </p:nvPicPr>
        <p:blipFill>
          <a:blip r:embed="rId2" cstate="print"/>
          <a:srcRect/>
          <a:stretch>
            <a:fillRect/>
          </a:stretch>
        </p:blipFill>
        <p:spPr bwMode="auto">
          <a:xfrm>
            <a:off x="-1" y="0"/>
            <a:ext cx="1610813" cy="836712"/>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pic>
        <p:nvPicPr>
          <p:cNvPr id="7" name="Picture 3"/>
          <p:cNvPicPr>
            <a:picLocks noChangeAspect="1" noChangeArrowheads="1"/>
          </p:cNvPicPr>
          <p:nvPr userDrawn="1"/>
        </p:nvPicPr>
        <p:blipFill>
          <a:blip r:embed="rId2" cstate="print"/>
          <a:srcRect/>
          <a:stretch>
            <a:fillRect/>
          </a:stretch>
        </p:blipFill>
        <p:spPr bwMode="auto">
          <a:xfrm rot="5400000">
            <a:off x="8310382" y="6027322"/>
            <a:ext cx="732148" cy="720080"/>
          </a:xfrm>
          <a:prstGeom prst="rect">
            <a:avLst/>
          </a:prstGeom>
          <a:noFill/>
          <a:ln w="9525">
            <a:noFill/>
            <a:miter lim="800000"/>
            <a:headEnd/>
            <a:tailEnd/>
          </a:ln>
        </p:spPr>
      </p:pic>
      <p:pic>
        <p:nvPicPr>
          <p:cNvPr id="8" name="Picture 1"/>
          <p:cNvPicPr>
            <a:picLocks noChangeAspect="1" noChangeArrowheads="1"/>
          </p:cNvPicPr>
          <p:nvPr userDrawn="1"/>
        </p:nvPicPr>
        <p:blipFill>
          <a:blip r:embed="rId3" cstate="print"/>
          <a:srcRect/>
          <a:stretch>
            <a:fillRect/>
          </a:stretch>
        </p:blipFill>
        <p:spPr bwMode="auto">
          <a:xfrm>
            <a:off x="7853933" y="0"/>
            <a:ext cx="1290067" cy="676609"/>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3" name="Picture 1"/>
          <p:cNvPicPr>
            <a:picLocks noChangeAspect="1" noChangeArrowheads="1"/>
          </p:cNvPicPr>
          <p:nvPr userDrawn="1"/>
        </p:nvPicPr>
        <p:blipFill>
          <a:blip r:embed="rId2" cstate="print"/>
          <a:srcRect/>
          <a:stretch>
            <a:fillRect/>
          </a:stretch>
        </p:blipFill>
        <p:spPr bwMode="auto">
          <a:xfrm rot="16200000">
            <a:off x="-306729" y="306729"/>
            <a:ext cx="1290067" cy="676609"/>
          </a:xfrm>
          <a:prstGeom prst="rect">
            <a:avLst/>
          </a:prstGeom>
          <a:noFill/>
          <a:ln w="9525">
            <a:noFill/>
            <a:miter lim="800000"/>
            <a:headEnd/>
            <a:tailEnd/>
          </a:ln>
        </p:spPr>
      </p:pic>
      <p:pic>
        <p:nvPicPr>
          <p:cNvPr id="4" name="Picture 3"/>
          <p:cNvPicPr>
            <a:picLocks noChangeAspect="1" noChangeArrowheads="1"/>
          </p:cNvPicPr>
          <p:nvPr userDrawn="1"/>
        </p:nvPicPr>
        <p:blipFill>
          <a:blip r:embed="rId3" cstate="print"/>
          <a:srcRect/>
          <a:stretch>
            <a:fillRect/>
          </a:stretch>
        </p:blipFill>
        <p:spPr bwMode="auto">
          <a:xfrm>
            <a:off x="8316416" y="116632"/>
            <a:ext cx="732148" cy="72008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316416" cy="864096"/>
          </a:xfrm>
        </p:spPr>
        <p:txBody>
          <a:bodyPr anchor="ctr"/>
          <a:lstStyle>
            <a:lvl1pPr>
              <a:defRPr>
                <a:solidFill>
                  <a:srgbClr val="660066"/>
                </a:solidFill>
              </a:defRPr>
            </a:lvl1pPr>
          </a:lstStyle>
          <a:p>
            <a:r>
              <a:rPr lang="fr-FR" dirty="0" smtClean="0"/>
              <a:t>Modifiez le style du titre</a:t>
            </a:r>
            <a:endParaRPr lang="en-US" dirty="0"/>
          </a:p>
        </p:txBody>
      </p:sp>
      <p:sp>
        <p:nvSpPr>
          <p:cNvPr id="3" name="Content Placeholder 2"/>
          <p:cNvSpPr>
            <a:spLocks noGrp="1"/>
          </p:cNvSpPr>
          <p:nvPr>
            <p:ph idx="1"/>
          </p:nvPr>
        </p:nvSpPr>
        <p:spPr>
          <a:xfrm>
            <a:off x="323528" y="1673424"/>
            <a:ext cx="8640960" cy="5184576"/>
          </a:xfrm>
        </p:spPr>
        <p:txBody>
          <a:bodyPr/>
          <a:lstStyle>
            <a:lvl1pPr>
              <a:defRPr sz="2000" b="0">
                <a:solidFill>
                  <a:schemeClr val="tx1"/>
                </a:solidFill>
              </a:defRPr>
            </a:lvl1pPr>
            <a:lvl2pPr>
              <a:buFont typeface="Wingdings" pitchFamily="2" charset="2"/>
              <a:buChar char="s"/>
              <a:defRPr lang="fr-FR" sz="1800" b="0" i="1" kern="1200" dirty="0" smtClean="0">
                <a:solidFill>
                  <a:srgbClr val="660066"/>
                </a:solidFill>
                <a:latin typeface="Calibri" panose="020F0502020204030204" pitchFamily="34" charset="0"/>
                <a:ea typeface="+mn-ea"/>
                <a:cs typeface="+mn-cs"/>
              </a:defRPr>
            </a:lvl2pPr>
            <a:lvl3pPr>
              <a:defRPr lang="fr-FR" sz="1600" kern="1200" dirty="0" smtClean="0">
                <a:solidFill>
                  <a:schemeClr val="tx1">
                    <a:lumMod val="85000"/>
                    <a:lumOff val="15000"/>
                  </a:schemeClr>
                </a:solidFill>
                <a:latin typeface="Calibri" panose="020F0502020204030204" pitchFamily="34" charset="0"/>
                <a:ea typeface="+mn-ea"/>
                <a:cs typeface="+mn-cs"/>
              </a:defRPr>
            </a:lvl3pPr>
            <a:lvl4pPr>
              <a:defRPr lang="fr-FR" sz="1400" kern="1200" dirty="0" smtClean="0">
                <a:solidFill>
                  <a:srgbClr val="612A8A"/>
                </a:solidFill>
                <a:latin typeface="Calibri" panose="020F0502020204030204" pitchFamily="34" charset="0"/>
                <a:ea typeface="+mn-ea"/>
                <a:cs typeface="+mn-cs"/>
              </a:defRPr>
            </a:lvl4pPr>
            <a:lvl5pPr>
              <a:defRPr sz="1200"/>
            </a:lvl5pPr>
            <a:lvl6pPr>
              <a:defRPr/>
            </a:lvl6pPr>
            <a:lvl7pPr>
              <a:defRPr/>
            </a:lvl7pPr>
            <a:lvl8pPr>
              <a:defRPr/>
            </a:lvl8pPr>
            <a:lvl9pPr>
              <a:buFont typeface="Arial" pitchFamily="34" charset="0"/>
              <a:buChar char="•"/>
              <a:defRPr/>
            </a:lvl9pPr>
          </a:lstStyle>
          <a:p>
            <a:pPr lvl="0"/>
            <a:r>
              <a:rPr lang="fr-FR" dirty="0" smtClean="0"/>
              <a:t>Modifiez les styles du texte du masque</a:t>
            </a:r>
          </a:p>
          <a:p>
            <a:pPr marL="742950" lvl="1" indent="-285750" algn="l" defTabSz="914400" rtl="0" eaLnBrk="1" latinLnBrk="0" hangingPunct="1">
              <a:spcBef>
                <a:spcPct val="20000"/>
              </a:spcBef>
              <a:buFont typeface="Wingdings" panose="05000000000000000000" pitchFamily="2" charset="2"/>
              <a:buChar char="§"/>
            </a:pPr>
            <a:r>
              <a:rPr lang="fr-FR" dirty="0" smtClean="0"/>
              <a:t>Deuxième niveau</a:t>
            </a:r>
          </a:p>
          <a:p>
            <a:pPr marL="1143000" lvl="2" indent="-228600" algn="l" defTabSz="914400" rtl="0" eaLnBrk="1" latinLnBrk="0" hangingPunct="1">
              <a:spcBef>
                <a:spcPct val="20000"/>
              </a:spcBef>
              <a:buFont typeface="Arial" pitchFamily="34" charset="0"/>
              <a:buChar char="•"/>
            </a:pPr>
            <a:r>
              <a:rPr lang="fr-FR" dirty="0" smtClean="0"/>
              <a:t>Troisième niveau</a:t>
            </a:r>
          </a:p>
          <a:p>
            <a:pPr marL="1600200" lvl="3" indent="-228600" algn="l" defTabSz="914400" rtl="0" eaLnBrk="1" latinLnBrk="0" hangingPunct="1">
              <a:spcBef>
                <a:spcPct val="20000"/>
              </a:spcBef>
              <a:buFont typeface="Calibri" pitchFamily="34" charset="0"/>
              <a:buChar char="-"/>
            </a:pPr>
            <a:r>
              <a:rPr lang="fr-FR" dirty="0" smtClean="0"/>
              <a:t>Quatrième niveau</a:t>
            </a:r>
          </a:p>
          <a:p>
            <a:pPr lvl="4"/>
            <a:r>
              <a:rPr lang="fr-FR" dirty="0" smtClean="0"/>
              <a:t>Cinquième niveau</a:t>
            </a:r>
            <a:endParaRPr lang="en-US" dirty="0" smtClean="0"/>
          </a:p>
        </p:txBody>
      </p:sp>
      <p:pic>
        <p:nvPicPr>
          <p:cNvPr id="211969" name="Picture 1"/>
          <p:cNvPicPr>
            <a:picLocks noChangeAspect="1" noChangeArrowheads="1"/>
          </p:cNvPicPr>
          <p:nvPr userDrawn="1"/>
        </p:nvPicPr>
        <p:blipFill>
          <a:blip r:embed="rId2" cstate="print"/>
          <a:srcRect/>
          <a:stretch>
            <a:fillRect/>
          </a:stretch>
        </p:blipFill>
        <p:spPr bwMode="auto">
          <a:xfrm rot="16200000">
            <a:off x="-306729" y="306729"/>
            <a:ext cx="1290067" cy="676609"/>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a:stretch>
            <a:fillRect/>
          </a:stretch>
        </p:blipFill>
        <p:spPr bwMode="auto">
          <a:xfrm>
            <a:off x="8100392" y="116632"/>
            <a:ext cx="948172" cy="93610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1556792"/>
            <a:ext cx="7772400" cy="2057400"/>
          </a:xfrm>
        </p:spPr>
        <p:txBody>
          <a:bodyPr anchor="b"/>
          <a:lstStyle>
            <a:lvl1pPr algn="ctr" defTabSz="914400" rtl="0" eaLnBrk="1" latinLnBrk="0" hangingPunct="1">
              <a:lnSpc>
                <a:spcPct val="100000"/>
              </a:lnSpc>
              <a:spcBef>
                <a:spcPct val="0"/>
              </a:spcBef>
              <a:buNone/>
              <a:defRPr lang="en-US" sz="4800" kern="1200" dirty="0" smtClean="0">
                <a:solidFill>
                  <a:srgbClr val="660066"/>
                </a:solidFill>
                <a:effectLst>
                  <a:outerShdw blurRad="63500" dist="38100" dir="5400000" algn="t" rotWithShape="0">
                    <a:prstClr val="black">
                      <a:alpha val="25000"/>
                    </a:prstClr>
                  </a:outerShdw>
                </a:effectLst>
                <a:latin typeface="Calibri" pitchFamily="34" charset="0"/>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683568" y="4365104"/>
            <a:ext cx="7772400" cy="1131887"/>
          </a:xfrm>
        </p:spPr>
        <p:txBody>
          <a:bodyPr anchor="t"/>
          <a:lstStyle>
            <a:lvl1pPr marL="0" indent="0" algn="ctr">
              <a:buNone/>
              <a:defRPr sz="2000" i="1">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10" name="ZoneTexte 9"/>
          <p:cNvSpPr txBox="1"/>
          <p:nvPr userDrawn="1"/>
        </p:nvSpPr>
        <p:spPr>
          <a:xfrm>
            <a:off x="683568" y="3645024"/>
            <a:ext cx="7848872" cy="646331"/>
          </a:xfrm>
          <a:prstGeom prst="rect">
            <a:avLst/>
          </a:prstGeom>
          <a:noFill/>
        </p:spPr>
        <p:txBody>
          <a:bodyPr wrap="square" rtlCol="0">
            <a:spAutoFit/>
          </a:bodyPr>
          <a:lstStyle/>
          <a:p>
            <a:pPr algn="ctr"/>
            <a:r>
              <a:rPr lang="fr-FR" sz="3600" dirty="0" smtClean="0">
                <a:sym typeface="Wingdings"/>
              </a:rPr>
              <a:t></a:t>
            </a:r>
            <a:endParaRPr lang="fr-FR" sz="3600" dirty="0"/>
          </a:p>
        </p:txBody>
      </p:sp>
      <p:pic>
        <p:nvPicPr>
          <p:cNvPr id="6" name="Picture 1"/>
          <p:cNvPicPr>
            <a:picLocks noChangeAspect="1" noChangeArrowheads="1"/>
          </p:cNvPicPr>
          <p:nvPr userDrawn="1"/>
        </p:nvPicPr>
        <p:blipFill>
          <a:blip r:embed="rId2" cstate="print"/>
          <a:srcRect/>
          <a:stretch>
            <a:fillRect/>
          </a:stretch>
        </p:blipFill>
        <p:spPr bwMode="auto">
          <a:xfrm>
            <a:off x="-1" y="0"/>
            <a:ext cx="1610813" cy="836712"/>
          </a:xfrm>
          <a:prstGeom prst="rect">
            <a:avLst/>
          </a:prstGeom>
          <a:noFill/>
          <a:ln w="9525">
            <a:noFill/>
            <a:miter lim="800000"/>
            <a:headEnd/>
            <a:tailEnd/>
          </a:ln>
        </p:spPr>
      </p:pic>
      <p:pic>
        <p:nvPicPr>
          <p:cNvPr id="7" name="Picture 3"/>
          <p:cNvPicPr>
            <a:picLocks noChangeAspect="1" noChangeArrowheads="1"/>
          </p:cNvPicPr>
          <p:nvPr userDrawn="1"/>
        </p:nvPicPr>
        <p:blipFill>
          <a:blip r:embed="rId3" cstate="print"/>
          <a:srcRect/>
          <a:stretch>
            <a:fillRect/>
          </a:stretch>
        </p:blipFill>
        <p:spPr bwMode="auto">
          <a:xfrm>
            <a:off x="8316416" y="116632"/>
            <a:ext cx="732148" cy="72008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316416" cy="864096"/>
          </a:xfrm>
        </p:spPr>
        <p:txBody>
          <a:bodyPr anchor="ctr"/>
          <a:lstStyle>
            <a:lvl1pPr>
              <a:defRPr>
                <a:solidFill>
                  <a:srgbClr val="660066"/>
                </a:solidFill>
              </a:defRPr>
            </a:lvl1pPr>
          </a:lstStyle>
          <a:p>
            <a:r>
              <a:rPr lang="fr-FR" dirty="0" smtClean="0"/>
              <a:t>Modifiez le style du titre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pic>
        <p:nvPicPr>
          <p:cNvPr id="5" name="Picture 1"/>
          <p:cNvPicPr>
            <a:picLocks noChangeAspect="1" noChangeArrowheads="1"/>
          </p:cNvPicPr>
          <p:nvPr userDrawn="1"/>
        </p:nvPicPr>
        <p:blipFill>
          <a:blip r:embed="rId2" cstate="print"/>
          <a:srcRect/>
          <a:stretch>
            <a:fillRect/>
          </a:stretch>
        </p:blipFill>
        <p:spPr bwMode="auto">
          <a:xfrm rot="16200000">
            <a:off x="-306729" y="306729"/>
            <a:ext cx="1290067" cy="676609"/>
          </a:xfrm>
          <a:prstGeom prst="rect">
            <a:avLst/>
          </a:prstGeom>
          <a:noFill/>
          <a:ln w="9525">
            <a:noFill/>
            <a:miter lim="800000"/>
            <a:headEnd/>
            <a:tailEnd/>
          </a:ln>
        </p:spPr>
      </p:pic>
      <p:pic>
        <p:nvPicPr>
          <p:cNvPr id="6" name="Picture 3"/>
          <p:cNvPicPr>
            <a:picLocks noChangeAspect="1" noChangeArrowheads="1"/>
          </p:cNvPicPr>
          <p:nvPr userDrawn="1"/>
        </p:nvPicPr>
        <p:blipFill>
          <a:blip r:embed="rId3" cstate="print"/>
          <a:srcRect/>
          <a:stretch>
            <a:fillRect/>
          </a:stretch>
        </p:blipFill>
        <p:spPr bwMode="auto">
          <a:xfrm>
            <a:off x="8316416" y="116632"/>
            <a:ext cx="732148" cy="72008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316416" cy="864096"/>
          </a:xfrm>
        </p:spPr>
        <p:txBody>
          <a:bodyPr anchor="ctr"/>
          <a:lstStyle>
            <a:lvl1pPr>
              <a:defRPr>
                <a:solidFill>
                  <a:srgbClr val="660066"/>
                </a:solidFill>
              </a:defRPr>
            </a:lvl1pPr>
          </a:lstStyle>
          <a:p>
            <a:r>
              <a:rPr lang="fr-FR" dirty="0" smtClean="0"/>
              <a:t>Modifiez le style du titre</a:t>
            </a:r>
            <a:endParaRPr lang="en-US" dirty="0"/>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7" name="Picture 1"/>
          <p:cNvPicPr>
            <a:picLocks noChangeAspect="1" noChangeArrowheads="1"/>
          </p:cNvPicPr>
          <p:nvPr userDrawn="1"/>
        </p:nvPicPr>
        <p:blipFill>
          <a:blip r:embed="rId2" cstate="print"/>
          <a:srcRect/>
          <a:stretch>
            <a:fillRect/>
          </a:stretch>
        </p:blipFill>
        <p:spPr bwMode="auto">
          <a:xfrm rot="16200000">
            <a:off x="-306729" y="306729"/>
            <a:ext cx="1290067" cy="676609"/>
          </a:xfrm>
          <a:prstGeom prst="rect">
            <a:avLst/>
          </a:prstGeom>
          <a:noFill/>
          <a:ln w="9525">
            <a:noFill/>
            <a:miter lim="800000"/>
            <a:headEnd/>
            <a:tailEnd/>
          </a:ln>
        </p:spPr>
      </p:pic>
      <p:pic>
        <p:nvPicPr>
          <p:cNvPr id="8" name="Picture 3"/>
          <p:cNvPicPr>
            <a:picLocks noChangeAspect="1" noChangeArrowheads="1"/>
          </p:cNvPicPr>
          <p:nvPr userDrawn="1"/>
        </p:nvPicPr>
        <p:blipFill>
          <a:blip r:embed="rId3" cstate="print"/>
          <a:srcRect/>
          <a:stretch>
            <a:fillRect/>
          </a:stretch>
        </p:blipFill>
        <p:spPr bwMode="auto">
          <a:xfrm>
            <a:off x="8316416" y="116632"/>
            <a:ext cx="732148" cy="72008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316416" cy="864096"/>
          </a:xfrm>
        </p:spPr>
        <p:txBody>
          <a:bodyPr anchor="ctr"/>
          <a:lstStyle>
            <a:lvl1pPr>
              <a:defRPr>
                <a:solidFill>
                  <a:srgbClr val="660066"/>
                </a:solidFill>
              </a:defRPr>
            </a:lvl1pPr>
          </a:lstStyle>
          <a:p>
            <a:r>
              <a:rPr lang="fr-FR" dirty="0" smtClean="0"/>
              <a:t>Modifiez le style du titre</a:t>
            </a:r>
            <a:endParaRPr lang="en-US" dirty="0"/>
          </a:p>
        </p:txBody>
      </p:sp>
      <p:pic>
        <p:nvPicPr>
          <p:cNvPr id="3" name="Picture 1"/>
          <p:cNvPicPr>
            <a:picLocks noChangeAspect="1" noChangeArrowheads="1"/>
          </p:cNvPicPr>
          <p:nvPr userDrawn="1"/>
        </p:nvPicPr>
        <p:blipFill>
          <a:blip r:embed="rId2" cstate="print"/>
          <a:srcRect/>
          <a:stretch>
            <a:fillRect/>
          </a:stretch>
        </p:blipFill>
        <p:spPr bwMode="auto">
          <a:xfrm rot="16200000">
            <a:off x="-306729" y="306729"/>
            <a:ext cx="1290067" cy="676609"/>
          </a:xfrm>
          <a:prstGeom prst="rect">
            <a:avLst/>
          </a:prstGeom>
          <a:noFill/>
          <a:ln w="9525">
            <a:noFill/>
            <a:miter lim="800000"/>
            <a:headEnd/>
            <a:tailEnd/>
          </a:ln>
        </p:spPr>
      </p:pic>
      <p:pic>
        <p:nvPicPr>
          <p:cNvPr id="4" name="Picture 3"/>
          <p:cNvPicPr>
            <a:picLocks noChangeAspect="1" noChangeArrowheads="1"/>
          </p:cNvPicPr>
          <p:nvPr userDrawn="1"/>
        </p:nvPicPr>
        <p:blipFill>
          <a:blip r:embed="rId3" cstate="print"/>
          <a:srcRect/>
          <a:stretch>
            <a:fillRect/>
          </a:stretch>
        </p:blipFill>
        <p:spPr bwMode="auto">
          <a:xfrm>
            <a:off x="8316416" y="116632"/>
            <a:ext cx="732148" cy="72008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srcRect/>
          <a:stretch>
            <a:fillRect/>
          </a:stretch>
        </p:blipFill>
        <p:spPr bwMode="auto">
          <a:xfrm rot="16200000">
            <a:off x="-306729" y="306729"/>
            <a:ext cx="1290067" cy="676609"/>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8316416" y="116632"/>
            <a:ext cx="732148" cy="72008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pic>
        <p:nvPicPr>
          <p:cNvPr id="5" name="Picture 3"/>
          <p:cNvPicPr>
            <a:picLocks noChangeAspect="1" noChangeArrowheads="1"/>
          </p:cNvPicPr>
          <p:nvPr userDrawn="1"/>
        </p:nvPicPr>
        <p:blipFill>
          <a:blip r:embed="rId2" cstate="print"/>
          <a:srcRect/>
          <a:stretch>
            <a:fillRect/>
          </a:stretch>
        </p:blipFill>
        <p:spPr bwMode="auto">
          <a:xfrm>
            <a:off x="8316416" y="116632"/>
            <a:ext cx="732148" cy="720080"/>
          </a:xfrm>
          <a:prstGeom prst="rect">
            <a:avLst/>
          </a:prstGeom>
          <a:noFill/>
          <a:ln w="9525">
            <a:noFill/>
            <a:miter lim="800000"/>
            <a:headEnd/>
            <a:tailEnd/>
          </a:ln>
        </p:spPr>
      </p:pic>
      <p:pic>
        <p:nvPicPr>
          <p:cNvPr id="6" name="Picture 1"/>
          <p:cNvPicPr>
            <a:picLocks noChangeAspect="1" noChangeArrowheads="1"/>
          </p:cNvPicPr>
          <p:nvPr userDrawn="1"/>
        </p:nvPicPr>
        <p:blipFill>
          <a:blip r:embed="rId3" cstate="print"/>
          <a:srcRect/>
          <a:stretch>
            <a:fillRect/>
          </a:stretch>
        </p:blipFill>
        <p:spPr bwMode="auto">
          <a:xfrm rot="16200000">
            <a:off x="-306729" y="306729"/>
            <a:ext cx="1290067" cy="676609"/>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pic>
        <p:nvPicPr>
          <p:cNvPr id="8" name="Picture 1"/>
          <p:cNvPicPr>
            <a:picLocks noChangeAspect="1" noChangeArrowheads="1"/>
          </p:cNvPicPr>
          <p:nvPr userDrawn="1"/>
        </p:nvPicPr>
        <p:blipFill>
          <a:blip r:embed="rId2" cstate="print"/>
          <a:srcRect/>
          <a:stretch>
            <a:fillRect/>
          </a:stretch>
        </p:blipFill>
        <p:spPr bwMode="auto">
          <a:xfrm rot="16200000">
            <a:off x="-306729" y="306729"/>
            <a:ext cx="1290067" cy="676609"/>
          </a:xfrm>
          <a:prstGeom prst="rect">
            <a:avLst/>
          </a:prstGeom>
          <a:noFill/>
          <a:ln w="9525">
            <a:noFill/>
            <a:miter lim="800000"/>
            <a:headEnd/>
            <a:tailEnd/>
          </a:ln>
        </p:spPr>
      </p:pic>
      <p:pic>
        <p:nvPicPr>
          <p:cNvPr id="9" name="Picture 3"/>
          <p:cNvPicPr>
            <a:picLocks noChangeAspect="1" noChangeArrowheads="1"/>
          </p:cNvPicPr>
          <p:nvPr userDrawn="1"/>
        </p:nvPicPr>
        <p:blipFill>
          <a:blip r:embed="rId3" cstate="print"/>
          <a:srcRect/>
          <a:stretch>
            <a:fillRect/>
          </a:stretch>
        </p:blipFill>
        <p:spPr bwMode="auto">
          <a:xfrm>
            <a:off x="8316416" y="116632"/>
            <a:ext cx="732148" cy="72008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0" y="0"/>
            <a:ext cx="8244410" cy="864096"/>
          </a:xfrm>
          <a:prstGeom prst="rect">
            <a:avLst/>
          </a:prstGeom>
        </p:spPr>
        <p:txBody>
          <a:bodyPr vert="horz" lIns="91440" tIns="45720" rIns="91440" bIns="45720" rtlCol="0" anchor="b">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323528" y="404664"/>
            <a:ext cx="8229600" cy="485740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u numéro de diapositive 3"/>
          <p:cNvSpPr>
            <a:spLocks noGrp="1"/>
          </p:cNvSpPr>
          <p:nvPr userDrawn="1"/>
        </p:nvSpPr>
        <p:spPr>
          <a:xfrm>
            <a:off x="8172400" y="6237312"/>
            <a:ext cx="6934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9FF76E-AB5C-4883-8A1A-FB95CCD80EE6}"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ts val="5800"/>
        </a:lnSpc>
        <a:spcBef>
          <a:spcPct val="0"/>
        </a:spcBef>
        <a:buNone/>
        <a:defRPr sz="3600" b="1" kern="120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i="1" kern="1200">
          <a:solidFill>
            <a:srgbClr val="660066"/>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Calibri" pitchFamily="34" charset="0"/>
        <a:buChar char="-"/>
        <a:defRPr sz="1400" kern="1200">
          <a:solidFill>
            <a:srgbClr val="7030A0"/>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ealthdata.org/about/te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healthdata.org/about/tea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www.healthdata.org/about/tea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ealthdata.org/about/tea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healthdata.org/about/te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3568" y="1844824"/>
            <a:ext cx="7772400" cy="2952328"/>
          </a:xfrm>
          <a:effectLst>
            <a:outerShdw blurRad="50800" dist="38100" dir="2700000" algn="tl" rotWithShape="0">
              <a:prstClr val="black">
                <a:alpha val="40000"/>
              </a:prstClr>
            </a:outerShdw>
          </a:effectLst>
        </p:spPr>
        <p:txBody>
          <a:bodyPr/>
          <a:lstStyle/>
          <a:p>
            <a:pPr algn="ctr"/>
            <a:r>
              <a:rPr lang="fr-FR" sz="4000" dirty="0" smtClean="0"/>
              <a:t>Favoriser un investissement collectif dans la prévention</a:t>
            </a:r>
            <a:br>
              <a:rPr lang="fr-FR" sz="4000" dirty="0" smtClean="0"/>
            </a:br>
            <a:r>
              <a:rPr lang="fr-FR" sz="4000" dirty="0" smtClean="0"/>
              <a:t/>
            </a:r>
            <a:br>
              <a:rPr lang="fr-FR" sz="4000" dirty="0" smtClean="0"/>
            </a:br>
            <a:r>
              <a:rPr lang="fr-FR" sz="2000" dirty="0" smtClean="0"/>
              <a:t>Le besoin de développer l’économie de la prévention en France</a:t>
            </a:r>
            <a:r>
              <a:rPr lang="fr-FR" dirty="0" smtClean="0"/>
              <a:t/>
            </a:r>
            <a:br>
              <a:rPr lang="fr-FR" dirty="0" smtClean="0"/>
            </a:br>
            <a:r>
              <a:rPr lang="fr-FR" sz="2400" dirty="0" smtClean="0"/>
              <a:t>-</a:t>
            </a:r>
            <a:r>
              <a:rPr lang="fr-FR" dirty="0" smtClean="0"/>
              <a:t/>
            </a:r>
            <a:br>
              <a:rPr lang="fr-FR" dirty="0" smtClean="0"/>
            </a:br>
            <a:r>
              <a:rPr lang="fr-FR" sz="2400" b="0" dirty="0" smtClean="0">
                <a:solidFill>
                  <a:schemeClr val="bg1">
                    <a:lumMod val="85000"/>
                  </a:schemeClr>
                </a:solidFill>
              </a:rPr>
              <a:t>Toul - 9 décembre 2016</a:t>
            </a:r>
          </a:p>
        </p:txBody>
      </p:sp>
      <p:sp>
        <p:nvSpPr>
          <p:cNvPr id="6" name="Sous-titre 5"/>
          <p:cNvSpPr>
            <a:spLocks noGrp="1"/>
          </p:cNvSpPr>
          <p:nvPr>
            <p:ph type="subTitle" idx="1"/>
          </p:nvPr>
        </p:nvSpPr>
        <p:spPr>
          <a:xfrm>
            <a:off x="683568" y="4941168"/>
            <a:ext cx="7776864" cy="1075184"/>
          </a:xfrm>
        </p:spPr>
        <p:txBody>
          <a:bodyPr>
            <a:normAutofit/>
          </a:bodyPr>
          <a:lstStyle/>
          <a:p>
            <a:pPr algn="r"/>
            <a:r>
              <a:rPr lang="fr-FR" sz="2000" i="0" dirty="0" smtClean="0">
                <a:solidFill>
                  <a:srgbClr val="660066"/>
                </a:solidFill>
              </a:rPr>
              <a:t>Pr Benoît Vallet</a:t>
            </a:r>
          </a:p>
          <a:p>
            <a:pPr algn="r"/>
            <a:r>
              <a:rPr lang="fr-FR" sz="2000" i="0" dirty="0" smtClean="0">
                <a:solidFill>
                  <a:srgbClr val="660066"/>
                </a:solidFill>
              </a:rPr>
              <a:t>Directeur général de la santé</a:t>
            </a:r>
          </a:p>
          <a:p>
            <a:endParaRPr lang="fr-FR" sz="3200" dirty="0"/>
          </a:p>
        </p:txBody>
      </p:sp>
      <p:sp>
        <p:nvSpPr>
          <p:cNvPr id="7" name="ZoneTexte 6"/>
          <p:cNvSpPr txBox="1"/>
          <p:nvPr/>
        </p:nvSpPr>
        <p:spPr>
          <a:xfrm>
            <a:off x="2843808" y="5661248"/>
            <a:ext cx="6300192" cy="42319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r" eaLnBrk="0" hangingPunct="0">
              <a:defRPr/>
            </a:pPr>
            <a:endParaRPr lang="fr-FR" sz="1100" b="1" i="1" dirty="0" smtClean="0">
              <a:latin typeface="Calibri" pitchFamily="34" charset="0"/>
            </a:endParaRPr>
          </a:p>
          <a:p>
            <a:pPr algn="r" eaLnBrk="0" hangingPunct="0">
              <a:defRPr/>
            </a:pPr>
            <a:endParaRPr lang="fr-FR" sz="1050" i="1" dirty="0" smtClean="0">
              <a:latin typeface="Calibri" pitchFamily="34" charset="0"/>
            </a:endParaRPr>
          </a:p>
        </p:txBody>
      </p:sp>
    </p:spTree>
    <p:extLst>
      <p:ext uri="{BB962C8B-B14F-4D97-AF65-F5344CB8AC3E}">
        <p14:creationId xmlns:p14="http://schemas.microsoft.com/office/powerpoint/2010/main" val="2642800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04664"/>
            <a:ext cx="8316416" cy="864096"/>
          </a:xfrm>
        </p:spPr>
        <p:txBody>
          <a:bodyPr/>
          <a:lstStyle/>
          <a:p>
            <a:pPr lvl="1"/>
            <a: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Le Global </a:t>
            </a:r>
            <a:r>
              <a:rPr lang="fr-FR" sz="3200" b="1" kern="1200" dirty="0" err="1" smtClean="0">
                <a:solidFill>
                  <a:srgbClr val="660066"/>
                </a:solidFill>
                <a:effectLst>
                  <a:outerShdw blurRad="63500" dist="38100" dir="5400000" algn="t" rotWithShape="0">
                    <a:prstClr val="black">
                      <a:alpha val="25000"/>
                    </a:prstClr>
                  </a:outerShdw>
                </a:effectLst>
                <a:latin typeface="Calibri" panose="020F0502020204030204" pitchFamily="34" charset="0"/>
              </a:rPr>
              <a:t>Burden</a:t>
            </a:r>
            <a: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 of Disease :</a:t>
            </a:r>
            <a:b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br>
            <a: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Les travaux de l’équipe de Murray</a:t>
            </a:r>
            <a:b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br>
            <a:r>
              <a:rPr lang="fr-FR" u="sng" dirty="0" smtClean="0">
                <a:hlinkClick r:id="rId3"/>
              </a:rPr>
              <a:t>http://www.healthdata.org/about/team</a:t>
            </a:r>
            <a:endParaRPr lang="fr-FR" b="1" dirty="0">
              <a:solidFill>
                <a:schemeClr val="accent5">
                  <a:lumMod val="75000"/>
                </a:schemeClr>
              </a:solidFill>
            </a:endParaRPr>
          </a:p>
        </p:txBody>
      </p:sp>
      <p:pic>
        <p:nvPicPr>
          <p:cNvPr id="3074" name="Picture 2"/>
          <p:cNvPicPr>
            <a:picLocks noGrp="1" noChangeAspect="1" noChangeArrowheads="1"/>
          </p:cNvPicPr>
          <p:nvPr>
            <p:ph idx="1"/>
          </p:nvPr>
        </p:nvPicPr>
        <p:blipFill>
          <a:blip r:embed="rId4" cstate="print"/>
          <a:srcRect/>
          <a:stretch>
            <a:fillRect/>
          </a:stretch>
        </p:blipFill>
        <p:spPr bwMode="auto">
          <a:xfrm>
            <a:off x="395288" y="1704408"/>
            <a:ext cx="8497887" cy="4312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316416" cy="864096"/>
          </a:xfrm>
        </p:spPr>
        <p:txBody>
          <a:bodyPr/>
          <a:lstStyle/>
          <a:p>
            <a:pPr lvl="1"/>
            <a: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Le Global </a:t>
            </a:r>
            <a:r>
              <a:rPr lang="fr-FR" sz="3200" b="1" kern="1200" dirty="0" err="1" smtClean="0">
                <a:solidFill>
                  <a:srgbClr val="660066"/>
                </a:solidFill>
                <a:effectLst>
                  <a:outerShdw blurRad="63500" dist="38100" dir="5400000" algn="t" rotWithShape="0">
                    <a:prstClr val="black">
                      <a:alpha val="25000"/>
                    </a:prstClr>
                  </a:outerShdw>
                </a:effectLst>
                <a:latin typeface="Calibri" panose="020F0502020204030204" pitchFamily="34" charset="0"/>
              </a:rPr>
              <a:t>Burden</a:t>
            </a:r>
            <a: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 of Disease :</a:t>
            </a:r>
            <a:b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br>
            <a: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Les travaux de l’équipe de Murray</a:t>
            </a:r>
            <a:b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br>
            <a:r>
              <a:rPr lang="fr-FR" u="sng" dirty="0" smtClean="0">
                <a:hlinkClick r:id="rId3"/>
              </a:rPr>
              <a:t>http://www.healthdata.org/about/team</a:t>
            </a:r>
            <a:endParaRPr lang="fr-FR" b="1" dirty="0">
              <a:solidFill>
                <a:schemeClr val="accent5">
                  <a:lumMod val="75000"/>
                </a:schemeClr>
              </a:solidFill>
            </a:endParaRPr>
          </a:p>
        </p:txBody>
      </p:sp>
      <p:pic>
        <p:nvPicPr>
          <p:cNvPr id="4098" name="Picture 2"/>
          <p:cNvPicPr>
            <a:picLocks noGrp="1" noChangeAspect="1" noChangeArrowheads="1"/>
          </p:cNvPicPr>
          <p:nvPr>
            <p:ph idx="1"/>
          </p:nvPr>
        </p:nvPicPr>
        <p:blipFill>
          <a:blip r:embed="rId4" cstate="print"/>
          <a:srcRect/>
          <a:stretch>
            <a:fillRect/>
          </a:stretch>
        </p:blipFill>
        <p:spPr bwMode="auto">
          <a:xfrm>
            <a:off x="323528" y="1282678"/>
            <a:ext cx="8424936" cy="509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316416" cy="864096"/>
          </a:xfrm>
        </p:spPr>
        <p:txBody>
          <a:bodyPr/>
          <a:lstStyle/>
          <a:p>
            <a:pPr lvl="1"/>
            <a: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Le Global </a:t>
            </a:r>
            <a:r>
              <a:rPr lang="fr-FR" sz="3200" b="1" kern="1200" dirty="0" err="1" smtClean="0">
                <a:solidFill>
                  <a:srgbClr val="660066"/>
                </a:solidFill>
                <a:effectLst>
                  <a:outerShdw blurRad="63500" dist="38100" dir="5400000" algn="t" rotWithShape="0">
                    <a:prstClr val="black">
                      <a:alpha val="25000"/>
                    </a:prstClr>
                  </a:outerShdw>
                </a:effectLst>
                <a:latin typeface="Calibri" panose="020F0502020204030204" pitchFamily="34" charset="0"/>
              </a:rPr>
              <a:t>Burden</a:t>
            </a:r>
            <a: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 of Disease :</a:t>
            </a:r>
            <a:b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br>
            <a: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Les travaux de l’équipe de Murray</a:t>
            </a:r>
            <a:br>
              <a:rPr lang="fr-FR" sz="32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rPr>
            </a:br>
            <a:r>
              <a:rPr lang="fr-FR" u="sng" dirty="0" smtClean="0">
                <a:hlinkClick r:id="rId3"/>
              </a:rPr>
              <a:t>http://www.healthdata.org/about/team</a:t>
            </a:r>
            <a:endParaRPr lang="fr-FR" b="1" dirty="0">
              <a:solidFill>
                <a:schemeClr val="accent5">
                  <a:lumMod val="75000"/>
                </a:schemeClr>
              </a:solidFill>
            </a:endParaRPr>
          </a:p>
        </p:txBody>
      </p:sp>
      <p:sp>
        <p:nvSpPr>
          <p:cNvPr id="4" name="Espace réservé du contenu 3"/>
          <p:cNvSpPr>
            <a:spLocks noGrp="1"/>
          </p:cNvSpPr>
          <p:nvPr>
            <p:ph idx="1"/>
          </p:nvPr>
        </p:nvSpPr>
        <p:spPr>
          <a:xfrm>
            <a:off x="323528" y="1556792"/>
            <a:ext cx="8640960" cy="5112568"/>
          </a:xfrm>
        </p:spPr>
        <p:txBody>
          <a:bodyPr>
            <a:normAutofit fontScale="85000" lnSpcReduction="10000"/>
          </a:bodyPr>
          <a:lstStyle/>
          <a:p>
            <a:r>
              <a:rPr lang="fr-FR" sz="2600" b="1" dirty="0" smtClean="0">
                <a:solidFill>
                  <a:srgbClr val="0070C0"/>
                </a:solidFill>
              </a:rPr>
              <a:t>Tendances lourdes  :</a:t>
            </a:r>
          </a:p>
          <a:p>
            <a:endParaRPr lang="fr-FR" dirty="0" smtClean="0"/>
          </a:p>
          <a:p>
            <a:pPr lvl="1"/>
            <a:r>
              <a:rPr lang="fr-FR" dirty="0" smtClean="0"/>
              <a:t>Grande </a:t>
            </a:r>
            <a:r>
              <a:rPr lang="fr-FR" b="1" dirty="0" smtClean="0"/>
              <a:t>stabilité</a:t>
            </a:r>
            <a:r>
              <a:rPr lang="fr-FR" dirty="0" smtClean="0"/>
              <a:t> dans le classement des pathologies, facteurs de risque, en termes de </a:t>
            </a:r>
            <a:r>
              <a:rPr lang="fr-FR" b="1" dirty="0" smtClean="0"/>
              <a:t>RANG</a:t>
            </a:r>
          </a:p>
          <a:p>
            <a:pPr lvl="1"/>
            <a:r>
              <a:rPr lang="fr-FR" dirty="0" smtClean="0"/>
              <a:t>Place prédominante des </a:t>
            </a:r>
            <a:r>
              <a:rPr lang="fr-FR" b="1" dirty="0"/>
              <a:t>m</a:t>
            </a:r>
            <a:r>
              <a:rPr lang="fr-FR" b="1" dirty="0" smtClean="0"/>
              <a:t>aladies non transmissibles</a:t>
            </a:r>
          </a:p>
          <a:p>
            <a:pPr lvl="1"/>
            <a:r>
              <a:rPr lang="fr-FR" dirty="0" smtClean="0"/>
              <a:t>En termes des facteurs de risques, poids important  </a:t>
            </a:r>
            <a:r>
              <a:rPr lang="fr-FR" b="1" dirty="0" smtClean="0"/>
              <a:t>depuis des années </a:t>
            </a:r>
            <a:r>
              <a:rPr lang="fr-FR" dirty="0" smtClean="0"/>
              <a:t>du tabac, alcool, alimentation, activité physique, condition de vie et de travail</a:t>
            </a:r>
          </a:p>
          <a:p>
            <a:pPr lvl="1"/>
            <a:endParaRPr lang="fr-FR" dirty="0"/>
          </a:p>
          <a:p>
            <a:r>
              <a:rPr lang="fr-FR" sz="2600" b="1" dirty="0">
                <a:solidFill>
                  <a:srgbClr val="0070C0"/>
                </a:solidFill>
              </a:rPr>
              <a:t>Déclaration de l’Assemblée plénière de l’ONU, septembre 2011 : </a:t>
            </a:r>
          </a:p>
          <a:p>
            <a:pPr>
              <a:buNone/>
            </a:pPr>
            <a:r>
              <a:rPr lang="fr-FR" dirty="0" smtClean="0"/>
              <a:t>	L’Organisation mondiale de la Santé (OMS) a identifié les maladies cardiovasculaires, les cancers, les maladies respiratoires chroniques et le diabète comme étant les quatre principales maladies non transmissibles.  […] Les maladies non transmissibles ont en commun </a:t>
            </a:r>
            <a:r>
              <a:rPr lang="fr-FR" b="1" dirty="0" smtClean="0"/>
              <a:t>quatre facteurs de risque</a:t>
            </a:r>
            <a:r>
              <a:rPr lang="fr-FR" dirty="0" smtClean="0"/>
              <a:t>: le </a:t>
            </a:r>
            <a:r>
              <a:rPr lang="fr-FR" u="sng" dirty="0" smtClean="0"/>
              <a:t>tabagisme</a:t>
            </a:r>
            <a:r>
              <a:rPr lang="fr-FR" dirty="0" smtClean="0"/>
              <a:t>, la </a:t>
            </a:r>
            <a:r>
              <a:rPr lang="fr-FR" u="sng" dirty="0" smtClean="0"/>
              <a:t>sédentarité</a:t>
            </a:r>
            <a:r>
              <a:rPr lang="fr-FR" dirty="0" smtClean="0"/>
              <a:t>, </a:t>
            </a:r>
            <a:r>
              <a:rPr lang="fr-FR" u="sng" dirty="0" smtClean="0"/>
              <a:t>l’usage nocif de l’alcool</a:t>
            </a:r>
            <a:r>
              <a:rPr lang="fr-FR" dirty="0" smtClean="0"/>
              <a:t> et la </a:t>
            </a:r>
            <a:r>
              <a:rPr lang="fr-FR" u="sng" dirty="0" smtClean="0"/>
              <a:t>mauvaise alimentation</a:t>
            </a:r>
            <a:r>
              <a:rPr lang="fr-FR" dirty="0" smtClean="0"/>
              <a:t>.</a:t>
            </a:r>
          </a:p>
          <a:p>
            <a:pPr>
              <a:buNone/>
            </a:pPr>
            <a:r>
              <a:rPr lang="fr-FR" dirty="0" smtClean="0"/>
              <a:t>	…</a:t>
            </a:r>
            <a:br>
              <a:rPr lang="fr-FR" dirty="0" smtClean="0"/>
            </a:br>
            <a:r>
              <a:rPr lang="fr-FR" dirty="0" smtClean="0"/>
              <a:t>En adoptant cette Déclaration, les États Membres se sont donc engagés à prendre des mesures visant à réduire les facteurs de risque </a:t>
            </a:r>
            <a:r>
              <a:rPr lang="fr-FR" b="1" dirty="0" smtClean="0"/>
              <a:t>et à créer des environnements sains</a:t>
            </a:r>
            <a:r>
              <a:rPr lang="fr-FR" dirty="0" smtClean="0"/>
              <a:t>, par exemple en appliquant les stratégies et accords internationaux pertinents, tels que la Convention-cadre de l’OMS pour la lutte antitabac.  Ils ont aussi encouragé la </a:t>
            </a:r>
            <a:r>
              <a:rPr lang="fr-FR" b="1" dirty="0" smtClean="0"/>
              <a:t>formulation de politiques publiques multisectorielles propres à créer des environnements propices</a:t>
            </a:r>
            <a:r>
              <a:rPr lang="fr-FR" dirty="0" smtClean="0"/>
              <a:t>.</a:t>
            </a:r>
          </a:p>
          <a:p>
            <a:pPr lvl="1"/>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1403648" y="188640"/>
            <a:ext cx="5976664" cy="863600"/>
          </a:xfrm>
          <a:prstGeom prst="rect">
            <a:avLst/>
          </a:prstGeom>
          <a:noFill/>
          <a:ln>
            <a:noFill/>
          </a:ln>
          <a:effectLst/>
          <a:extLst/>
        </p:spPr>
        <p:txBody>
          <a:bodyPr anchor="ctr"/>
          <a:lstStyle/>
          <a:p>
            <a:pPr algn="ctr" eaLnBrk="0" hangingPunct="0">
              <a:defRPr/>
            </a:pPr>
            <a:endParaRPr lang="fr-FR" sz="3200" b="1" dirty="0">
              <a:solidFill>
                <a:schemeClr val="accent5">
                  <a:lumMod val="50000"/>
                </a:schemeClr>
              </a:solidFill>
              <a:effectLst>
                <a:outerShdw blurRad="38100" dist="38100" dir="2700000" algn="tl">
                  <a:srgbClr val="C0C0C0"/>
                </a:outerShdw>
              </a:effectLst>
              <a:latin typeface="Calibri" pitchFamily="34" charset="0"/>
            </a:endParaRPr>
          </a:p>
        </p:txBody>
      </p:sp>
      <p:sp>
        <p:nvSpPr>
          <p:cNvPr id="4" name="Rectangle 6"/>
          <p:cNvSpPr>
            <a:spLocks noChangeArrowheads="1"/>
          </p:cNvSpPr>
          <p:nvPr/>
        </p:nvSpPr>
        <p:spPr bwMode="auto">
          <a:xfrm>
            <a:off x="1187624" y="260648"/>
            <a:ext cx="6840760" cy="1152128"/>
          </a:xfrm>
          <a:prstGeom prst="rect">
            <a:avLst/>
          </a:prstGeom>
          <a:noFill/>
          <a:ln>
            <a:noFill/>
          </a:ln>
          <a:effectLst/>
          <a:extLst/>
        </p:spPr>
        <p:txBody>
          <a:bodyPr anchor="ctr"/>
          <a:lstStyle/>
          <a:p>
            <a:pPr algn="ctr" eaLnBrk="0" hangingPunct="0">
              <a:defRPr/>
            </a:pPr>
            <a:r>
              <a:rPr lang="fr-FR" sz="3200" b="1" dirty="0" smtClean="0">
                <a:solidFill>
                  <a:srgbClr val="660066"/>
                </a:solidFill>
                <a:effectLst>
                  <a:outerShdw blurRad="38100" dist="38100" dir="2700000" algn="tl">
                    <a:srgbClr val="C0C0C0"/>
                  </a:outerShdw>
                </a:effectLst>
                <a:latin typeface="Calibri" pitchFamily="34" charset="0"/>
                <a:ea typeface="+mj-ea"/>
                <a:cs typeface="+mj-cs"/>
              </a:rPr>
              <a:t>Pas de politiques santé sans approches territoriales fines</a:t>
            </a:r>
          </a:p>
          <a:p>
            <a:pPr eaLnBrk="0" hangingPunct="0">
              <a:defRPr/>
            </a:pPr>
            <a:r>
              <a:rPr lang="fr-FR" sz="2400" b="1" dirty="0" smtClean="0">
                <a:solidFill>
                  <a:srgbClr val="0070C0"/>
                </a:solidFill>
                <a:effectLst>
                  <a:outerShdw blurRad="38100" dist="38100" dir="2700000" algn="tl">
                    <a:srgbClr val="C0C0C0"/>
                  </a:outerShdw>
                </a:effectLst>
                <a:latin typeface="Calibri" pitchFamily="34" charset="0"/>
                <a:ea typeface="+mj-ea"/>
                <a:cs typeface="+mj-cs"/>
              </a:rPr>
              <a:t>Ex. des inégalités de santé selon les territoires</a:t>
            </a:r>
            <a:endParaRPr lang="fr-FR" sz="2400" b="1" dirty="0">
              <a:solidFill>
                <a:srgbClr val="0070C0"/>
              </a:solidFill>
              <a:effectLst>
                <a:outerShdw blurRad="38100" dist="38100" dir="2700000" algn="tl">
                  <a:srgbClr val="C0C0C0"/>
                </a:outerShdw>
              </a:effectLst>
              <a:latin typeface="Calibri" pitchFamily="34" charset="0"/>
              <a:ea typeface="+mj-ea"/>
              <a:cs typeface="+mj-cs"/>
            </a:endParaRPr>
          </a:p>
        </p:txBody>
      </p:sp>
      <p:pic>
        <p:nvPicPr>
          <p:cNvPr id="15" name="Image 14"/>
          <p:cNvPicPr/>
          <p:nvPr/>
        </p:nvPicPr>
        <p:blipFill>
          <a:blip r:embed="rId2" cstate="print"/>
          <a:srcRect/>
          <a:stretch>
            <a:fillRect/>
          </a:stretch>
        </p:blipFill>
        <p:spPr bwMode="auto">
          <a:xfrm>
            <a:off x="251520" y="2420888"/>
            <a:ext cx="6048672" cy="3804285"/>
          </a:xfrm>
          <a:prstGeom prst="rect">
            <a:avLst/>
          </a:prstGeom>
          <a:noFill/>
          <a:ln w="9525">
            <a:noFill/>
            <a:miter lim="800000"/>
            <a:headEnd/>
            <a:tailEnd/>
          </a:ln>
        </p:spPr>
      </p:pic>
      <p:sp>
        <p:nvSpPr>
          <p:cNvPr id="16" name="ZoneTexte 15"/>
          <p:cNvSpPr txBox="1"/>
          <p:nvPr/>
        </p:nvSpPr>
        <p:spPr>
          <a:xfrm>
            <a:off x="6444208" y="3573016"/>
            <a:ext cx="2520280" cy="2308324"/>
          </a:xfrm>
          <a:prstGeom prst="rect">
            <a:avLst/>
          </a:prstGeom>
          <a:noFill/>
        </p:spPr>
        <p:txBody>
          <a:bodyPr wrap="square" rtlCol="0">
            <a:spAutoFit/>
          </a:bodyPr>
          <a:lstStyle/>
          <a:p>
            <a:r>
              <a:rPr lang="fr-FR" dirty="0" smtClean="0">
                <a:solidFill>
                  <a:schemeClr val="accent5">
                    <a:lumMod val="50000"/>
                  </a:schemeClr>
                </a:solidFill>
                <a:latin typeface="+mn-lt"/>
              </a:rPr>
              <a:t>Taux de suicide standardisés dans les grandes régions françaises (2012, pour 100 000)</a:t>
            </a:r>
          </a:p>
          <a:p>
            <a:endParaRPr lang="fr-FR" dirty="0" smtClean="0">
              <a:solidFill>
                <a:schemeClr val="accent5">
                  <a:lumMod val="50000"/>
                </a:schemeClr>
              </a:solidFill>
              <a:latin typeface="+mn-lt"/>
            </a:endParaRPr>
          </a:p>
          <a:p>
            <a:r>
              <a:rPr lang="fr-FR" dirty="0" smtClean="0">
                <a:solidFill>
                  <a:schemeClr val="accent5">
                    <a:lumMod val="50000"/>
                  </a:schemeClr>
                </a:solidFill>
                <a:latin typeface="+mn-lt"/>
              </a:rPr>
              <a:t>Source : Observatoire national du suicide</a:t>
            </a:r>
            <a:endParaRPr lang="fr-FR" dirty="0">
              <a:solidFill>
                <a:schemeClr val="accent5">
                  <a:lumMod val="50000"/>
                </a:schemeClr>
              </a:solidFill>
              <a:latin typeface="+mn-lt"/>
            </a:endParaRPr>
          </a:p>
        </p:txBody>
      </p:sp>
      <p:sp>
        <p:nvSpPr>
          <p:cNvPr id="17" name="Ellipse 16"/>
          <p:cNvSpPr/>
          <p:nvPr/>
        </p:nvSpPr>
        <p:spPr>
          <a:xfrm>
            <a:off x="1835696" y="2708920"/>
            <a:ext cx="2664296" cy="2016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268760"/>
            <a:ext cx="8496944" cy="5328592"/>
          </a:xfrm>
        </p:spPr>
        <p:txBody>
          <a:bodyPr/>
          <a:lstStyle/>
          <a:p>
            <a:pPr marL="514350" indent="-514350" algn="ctr"/>
            <a:r>
              <a:rPr lang="fr-FR" sz="2800" dirty="0" smtClean="0">
                <a:solidFill>
                  <a:srgbClr val="002060"/>
                </a:solidFill>
              </a:rPr>
              <a:t/>
            </a:r>
            <a:br>
              <a:rPr lang="fr-FR" sz="2800" dirty="0" smtClean="0">
                <a:solidFill>
                  <a:srgbClr val="002060"/>
                </a:solidFill>
              </a:rPr>
            </a:br>
            <a:r>
              <a:rPr lang="fr-FR" sz="2600" dirty="0" smtClean="0">
                <a:solidFill>
                  <a:srgbClr val="002060"/>
                </a:solidFill>
              </a:rPr>
              <a:t/>
            </a:r>
            <a:br>
              <a:rPr lang="fr-FR" sz="2600" dirty="0" smtClean="0">
                <a:solidFill>
                  <a:srgbClr val="002060"/>
                </a:solidFill>
              </a:rPr>
            </a:br>
            <a:r>
              <a:rPr lang="fr-FR" sz="2600" b="0" dirty="0" smtClean="0"/>
              <a:t> </a:t>
            </a:r>
            <a:r>
              <a:rPr lang="fr-FR" sz="2600" dirty="0" smtClean="0">
                <a:solidFill>
                  <a:srgbClr val="002060"/>
                </a:solidFill>
              </a:rPr>
              <a:t>2. </a:t>
            </a:r>
            <a:r>
              <a:rPr lang="fr-FR" sz="2800" dirty="0" smtClean="0"/>
              <a:t>L’approche intersectorielle de la santé</a:t>
            </a:r>
            <a:br>
              <a:rPr lang="fr-FR" sz="2800" dirty="0" smtClean="0"/>
            </a:br>
            <a:r>
              <a:rPr lang="fr-FR" sz="2800" dirty="0" smtClean="0"/>
              <a:t> </a:t>
            </a:r>
            <a:r>
              <a:rPr lang="fr-FR" sz="2600" dirty="0" smtClean="0"/>
              <a:t/>
            </a:r>
            <a:br>
              <a:rPr lang="fr-FR" sz="2600" dirty="0" smtClean="0"/>
            </a:br>
            <a:r>
              <a:rPr lang="fr-FR" sz="2800" b="0" dirty="0" smtClean="0">
                <a:solidFill>
                  <a:srgbClr val="002060"/>
                </a:solidFill>
              </a:rPr>
              <a:t/>
            </a:r>
            <a:br>
              <a:rPr lang="fr-FR" sz="2800" b="0" dirty="0" smtClean="0">
                <a:solidFill>
                  <a:srgbClr val="002060"/>
                </a:solidFill>
              </a:rPr>
            </a:br>
            <a:r>
              <a:rPr lang="fr-FR" sz="2800" dirty="0" smtClean="0"/>
              <a:t/>
            </a:r>
            <a:br>
              <a:rPr lang="fr-FR" sz="2800" dirty="0" smtClean="0"/>
            </a:br>
            <a:endParaRPr lang="fr-FR" sz="2800" b="0" dirty="0">
              <a:solidFill>
                <a:srgbClr val="002060"/>
              </a:solidFill>
            </a:endParaRPr>
          </a:p>
        </p:txBody>
      </p:sp>
    </p:spTree>
    <p:extLst>
      <p:ext uri="{BB962C8B-B14F-4D97-AF65-F5344CB8AC3E}">
        <p14:creationId xmlns:p14="http://schemas.microsoft.com/office/powerpoint/2010/main" val="307945215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7812360" cy="561545"/>
          </a:xfrm>
        </p:spPr>
        <p:txBody>
          <a:bodyPr>
            <a:normAutofit fontScale="90000"/>
          </a:bodyPr>
          <a:lstStyle/>
          <a:p>
            <a:r>
              <a:rPr lang="fr-FR" dirty="0" smtClean="0">
                <a:effectLst>
                  <a:outerShdw blurRad="38100" dist="38100" dir="2700000" algn="tl">
                    <a:srgbClr val="C0C0C0"/>
                  </a:outerShdw>
                </a:effectLst>
                <a:latin typeface="Calibri" pitchFamily="34" charset="0"/>
              </a:rPr>
              <a:t>Les principaux déterminants de la santé</a:t>
            </a:r>
            <a:endParaRPr lang="fr-FR" dirty="0"/>
          </a:p>
        </p:txBody>
      </p:sp>
      <p:pic>
        <p:nvPicPr>
          <p:cNvPr id="12" name="Image 6"/>
          <p:cNvPicPr>
            <a:picLocks noChangeAspect="1"/>
          </p:cNvPicPr>
          <p:nvPr/>
        </p:nvPicPr>
        <p:blipFill>
          <a:blip r:embed="rId3" cstate="print"/>
          <a:srcRect/>
          <a:stretch>
            <a:fillRect/>
          </a:stretch>
        </p:blipFill>
        <p:spPr bwMode="auto">
          <a:xfrm>
            <a:off x="755577" y="980728"/>
            <a:ext cx="8190297" cy="5337400"/>
          </a:xfrm>
          <a:prstGeom prst="rect">
            <a:avLst/>
          </a:prstGeom>
          <a:ln>
            <a:noFill/>
          </a:ln>
          <a:effectLst>
            <a:softEdge rad="112500"/>
          </a:effectLst>
        </p:spPr>
        <p:style>
          <a:lnRef idx="2">
            <a:schemeClr val="accent3"/>
          </a:lnRef>
          <a:fillRef idx="1">
            <a:schemeClr val="lt1"/>
          </a:fillRef>
          <a:effectRef idx="0">
            <a:schemeClr val="accent3"/>
          </a:effectRef>
          <a:fontRef idx="minor">
            <a:schemeClr val="dk1"/>
          </a:fontRef>
        </p:style>
      </p:pic>
      <p:sp>
        <p:nvSpPr>
          <p:cNvPr id="13" name="Rectangle 23"/>
          <p:cNvSpPr>
            <a:spLocks noChangeArrowheads="1"/>
          </p:cNvSpPr>
          <p:nvPr/>
        </p:nvSpPr>
        <p:spPr bwMode="auto">
          <a:xfrm>
            <a:off x="0" y="6160373"/>
            <a:ext cx="3995936" cy="523220"/>
          </a:xfrm>
          <a:prstGeom prst="rect">
            <a:avLst/>
          </a:prstGeom>
          <a:noFill/>
          <a:ln w="9525">
            <a:noFill/>
            <a:miter lim="800000"/>
            <a:headEnd/>
            <a:tailEnd/>
          </a:ln>
          <a:effectLst/>
        </p:spPr>
        <p:txBody>
          <a:bodyPr wrap="square">
            <a:spAutoFit/>
          </a:bodyPr>
          <a:lstStyle/>
          <a:p>
            <a:pPr fontAlgn="auto">
              <a:spcBef>
                <a:spcPts val="0"/>
              </a:spcBef>
              <a:spcAft>
                <a:spcPts val="0"/>
              </a:spcAft>
            </a:pPr>
            <a:r>
              <a:rPr lang="fr-FR" sz="1400" b="1" dirty="0">
                <a:solidFill>
                  <a:srgbClr val="000090"/>
                </a:solidFill>
                <a:latin typeface="Arial"/>
              </a:rPr>
              <a:t>Cadre conceptuel de la santé </a:t>
            </a:r>
            <a:br>
              <a:rPr lang="fr-FR" sz="1400" b="1" dirty="0">
                <a:solidFill>
                  <a:srgbClr val="000090"/>
                </a:solidFill>
                <a:latin typeface="Arial"/>
              </a:rPr>
            </a:br>
            <a:r>
              <a:rPr lang="fr-FR" sz="1400" b="1" dirty="0">
                <a:solidFill>
                  <a:srgbClr val="000090"/>
                </a:solidFill>
                <a:latin typeface="Arial"/>
              </a:rPr>
              <a:t>et de ses déterminants, MSSS Québec, 2010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7" name="Rectangle 55"/>
          <p:cNvSpPr>
            <a:spLocks noChangeArrowheads="1"/>
          </p:cNvSpPr>
          <p:nvPr/>
        </p:nvSpPr>
        <p:spPr bwMode="auto">
          <a:xfrm>
            <a:off x="1043608" y="116632"/>
            <a:ext cx="6840760" cy="1077218"/>
          </a:xfrm>
          <a:prstGeom prst="rect">
            <a:avLst/>
          </a:prstGeom>
          <a:noFill/>
          <a:ln w="9525">
            <a:noFill/>
            <a:miter lim="800000"/>
            <a:headEnd/>
            <a:tailEnd/>
          </a:ln>
          <a:effectLst/>
        </p:spPr>
        <p:txBody>
          <a:bodyPr wrap="square">
            <a:spAutoFit/>
          </a:bodyPr>
          <a:lstStyle/>
          <a:p>
            <a:pPr>
              <a:spcBef>
                <a:spcPct val="0"/>
              </a:spcBef>
            </a:pPr>
            <a:r>
              <a:rPr lang="fr-CH" sz="3200" b="1" dirty="0">
                <a:solidFill>
                  <a:srgbClr val="660066"/>
                </a:solidFill>
                <a:effectLst>
                  <a:outerShdw blurRad="38100" dist="38100" dir="2700000" algn="tl">
                    <a:srgbClr val="C0C0C0"/>
                  </a:outerShdw>
                </a:effectLst>
                <a:latin typeface="Calibri" pitchFamily="34" charset="0"/>
                <a:ea typeface="+mj-ea"/>
                <a:cs typeface="+mj-cs"/>
              </a:rPr>
              <a:t>Importance relative des déterminants de la </a:t>
            </a:r>
            <a:r>
              <a:rPr lang="fr-CH" sz="3200" b="1" dirty="0" smtClean="0">
                <a:solidFill>
                  <a:srgbClr val="660066"/>
                </a:solidFill>
                <a:effectLst>
                  <a:outerShdw blurRad="38100" dist="38100" dir="2700000" algn="tl">
                    <a:srgbClr val="C0C0C0"/>
                  </a:outerShdw>
                </a:effectLst>
                <a:latin typeface="Calibri" pitchFamily="34" charset="0"/>
                <a:ea typeface="+mj-ea"/>
                <a:cs typeface="+mj-cs"/>
              </a:rPr>
              <a:t>santé</a:t>
            </a:r>
            <a:endParaRPr lang="fr-FR" sz="3200" b="1" dirty="0">
              <a:solidFill>
                <a:srgbClr val="660066"/>
              </a:solidFill>
              <a:effectLst>
                <a:outerShdw blurRad="38100" dist="38100" dir="2700000" algn="tl">
                  <a:srgbClr val="C0C0C0"/>
                </a:outerShdw>
              </a:effectLst>
              <a:latin typeface="Calibri" pitchFamily="34" charset="0"/>
              <a:ea typeface="+mj-ea"/>
              <a:cs typeface="+mj-cs"/>
            </a:endParaRPr>
          </a:p>
        </p:txBody>
      </p:sp>
      <p:sp>
        <p:nvSpPr>
          <p:cNvPr id="9" name="Espace réservé du numéro de diapositive 8"/>
          <p:cNvSpPr>
            <a:spLocks noGrp="1"/>
          </p:cNvSpPr>
          <p:nvPr>
            <p:ph type="sldNum" sz="quarter" idx="4294967295"/>
          </p:nvPr>
        </p:nvSpPr>
        <p:spPr>
          <a:xfrm>
            <a:off x="6553200" y="6245225"/>
            <a:ext cx="2133600" cy="476251"/>
          </a:xfrm>
          <a:prstGeom prst="rect">
            <a:avLst/>
          </a:prstGeom>
        </p:spPr>
        <p:txBody>
          <a:bodyPr/>
          <a:lstStyle/>
          <a:p>
            <a:pPr fontAlgn="auto">
              <a:spcBef>
                <a:spcPts val="0"/>
              </a:spcBef>
              <a:spcAft>
                <a:spcPts val="0"/>
              </a:spcAft>
            </a:pPr>
            <a:endParaRPr lang="fr-FR" dirty="0">
              <a:solidFill>
                <a:srgbClr val="333399"/>
              </a:solidFill>
              <a:latin typeface="Arial"/>
            </a:endParaRPr>
          </a:p>
        </p:txBody>
      </p:sp>
      <p:pic>
        <p:nvPicPr>
          <p:cNvPr id="11" name="Picture 6" descr="http://www.kingsfund.org.uk/sites/files/kf/impact-of-broader-determinants-of-health.jpg"/>
          <p:cNvPicPr>
            <a:picLocks noGrp="1" noChangeAspect="1" noChangeArrowheads="1"/>
          </p:cNvPicPr>
          <p:nvPr>
            <p:ph/>
          </p:nvPr>
        </p:nvPicPr>
        <p:blipFill>
          <a:blip r:embed="rId3" cstate="print"/>
          <a:srcRect/>
          <a:stretch>
            <a:fillRect/>
          </a:stretch>
        </p:blipFill>
        <p:spPr bwMode="auto">
          <a:xfrm>
            <a:off x="179512" y="2085298"/>
            <a:ext cx="8784976" cy="35759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6"/>
          <p:cNvSpPr txBox="1">
            <a:spLocks/>
          </p:cNvSpPr>
          <p:nvPr/>
        </p:nvSpPr>
        <p:spPr>
          <a:xfrm>
            <a:off x="6553200" y="63563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6" name="Espace réservé du contenu 2"/>
          <p:cNvSpPr>
            <a:spLocks noGrp="1"/>
          </p:cNvSpPr>
          <p:nvPr>
            <p:ph idx="1"/>
          </p:nvPr>
        </p:nvSpPr>
        <p:spPr>
          <a:xfrm>
            <a:off x="395536" y="1700808"/>
            <a:ext cx="8229600" cy="4392488"/>
          </a:xfrm>
        </p:spPr>
        <p:txBody>
          <a:bodyPr>
            <a:normAutofit fontScale="85000" lnSpcReduction="10000"/>
          </a:bodyPr>
          <a:lstStyle/>
          <a:p>
            <a:pPr>
              <a:buFont typeface="Wingdings" pitchFamily="2" charset="2"/>
              <a:buChar char="ü"/>
            </a:pPr>
            <a:endParaRPr lang="fr-FR" sz="1800" b="0" dirty="0" smtClean="0"/>
          </a:p>
          <a:p>
            <a:pPr>
              <a:buFont typeface="Wingdings" pitchFamily="2" charset="2"/>
              <a:buChar char="ü"/>
            </a:pPr>
            <a:r>
              <a:rPr lang="fr-FR" sz="1800" dirty="0" smtClean="0">
                <a:solidFill>
                  <a:srgbClr val="0070C0"/>
                </a:solidFill>
              </a:rPr>
              <a:t>Population, patients, </a:t>
            </a:r>
            <a:r>
              <a:rPr lang="fr-FR" sz="1800" b="1" dirty="0" smtClean="0">
                <a:solidFill>
                  <a:srgbClr val="0070C0"/>
                </a:solidFill>
              </a:rPr>
              <a:t>associations de santé et de patients</a:t>
            </a:r>
            <a:r>
              <a:rPr lang="fr-FR" sz="1800" dirty="0" smtClean="0">
                <a:solidFill>
                  <a:srgbClr val="0070C0"/>
                </a:solidFill>
              </a:rPr>
              <a:t> (2,5 millions de professionnels, près de 50 métiers et 250 000 étudiants en formation potentiellement concernés)</a:t>
            </a:r>
          </a:p>
          <a:p>
            <a:pPr>
              <a:buFont typeface="Wingdings" pitchFamily="2" charset="2"/>
              <a:buChar char="ü"/>
            </a:pPr>
            <a:r>
              <a:rPr lang="fr-FR" sz="1800" dirty="0" smtClean="0">
                <a:solidFill>
                  <a:srgbClr val="0070C0"/>
                </a:solidFill>
              </a:rPr>
              <a:t>Professionnels de santé, établissements de soins et médico-sociaux</a:t>
            </a:r>
          </a:p>
          <a:p>
            <a:pPr>
              <a:buFont typeface="Wingdings" pitchFamily="2" charset="2"/>
              <a:buChar char="ü"/>
            </a:pPr>
            <a:r>
              <a:rPr lang="fr-FR" sz="1800" dirty="0" smtClean="0">
                <a:solidFill>
                  <a:srgbClr val="0070C0"/>
                </a:solidFill>
              </a:rPr>
              <a:t>Administrations, collectivités territoriales</a:t>
            </a:r>
          </a:p>
          <a:p>
            <a:pPr>
              <a:buFont typeface="Wingdings" pitchFamily="2" charset="2"/>
              <a:buChar char="ü"/>
            </a:pPr>
            <a:r>
              <a:rPr lang="fr-FR" sz="1800" dirty="0" smtClean="0">
                <a:solidFill>
                  <a:srgbClr val="0070C0"/>
                </a:solidFill>
              </a:rPr>
              <a:t>Organismes de la protection sociale et les complémentaires</a:t>
            </a:r>
          </a:p>
          <a:p>
            <a:pPr>
              <a:buFont typeface="Wingdings" pitchFamily="2" charset="2"/>
              <a:buChar char="ü"/>
            </a:pPr>
            <a:r>
              <a:rPr lang="fr-FR" sz="1800" dirty="0" smtClean="0">
                <a:solidFill>
                  <a:srgbClr val="0070C0"/>
                </a:solidFill>
              </a:rPr>
              <a:t>Entreprises du secteur sanitaire </a:t>
            </a:r>
          </a:p>
          <a:p>
            <a:pPr>
              <a:buFont typeface="Wingdings" pitchFamily="2" charset="2"/>
              <a:buChar char="ü"/>
            </a:pPr>
            <a:r>
              <a:rPr lang="fr-FR" sz="1800" dirty="0" smtClean="0">
                <a:solidFill>
                  <a:srgbClr val="0070C0"/>
                </a:solidFill>
              </a:rPr>
              <a:t>Enseignants</a:t>
            </a:r>
          </a:p>
          <a:p>
            <a:pPr>
              <a:buFont typeface="Wingdings" pitchFamily="2" charset="2"/>
              <a:buChar char="ü"/>
            </a:pPr>
            <a:r>
              <a:rPr lang="fr-FR" sz="1800" dirty="0" smtClean="0">
                <a:solidFill>
                  <a:srgbClr val="0070C0"/>
                </a:solidFill>
              </a:rPr>
              <a:t>Entreprises des autres secteurs</a:t>
            </a:r>
          </a:p>
          <a:p>
            <a:pPr>
              <a:buFont typeface="Wingdings" pitchFamily="2" charset="2"/>
              <a:buChar char="ü"/>
            </a:pPr>
            <a:r>
              <a:rPr lang="fr-FR" sz="1800" dirty="0" smtClean="0">
                <a:solidFill>
                  <a:srgbClr val="0070C0"/>
                </a:solidFill>
              </a:rPr>
              <a:t>…</a:t>
            </a:r>
          </a:p>
          <a:p>
            <a:pPr>
              <a:buNone/>
            </a:pPr>
            <a:endParaRPr lang="fr-FR" sz="1800" dirty="0" smtClean="0">
              <a:solidFill>
                <a:srgbClr val="0070C0"/>
              </a:solidFill>
            </a:endParaRPr>
          </a:p>
          <a:p>
            <a:pPr>
              <a:buFont typeface="Symbol"/>
              <a:buChar char="Þ"/>
            </a:pPr>
            <a:r>
              <a:rPr lang="fr-FR" sz="1800" dirty="0" smtClean="0">
                <a:solidFill>
                  <a:srgbClr val="0070C0"/>
                </a:solidFill>
              </a:rPr>
              <a:t>En toute connaissance de cause </a:t>
            </a:r>
            <a:r>
              <a:rPr lang="fr-FR" sz="1800" b="1" dirty="0" smtClean="0">
                <a:solidFill>
                  <a:srgbClr val="0070C0"/>
                </a:solidFill>
              </a:rPr>
              <a:t>ou sans le savoir</a:t>
            </a:r>
          </a:p>
          <a:p>
            <a:endParaRPr lang="fr-FR" sz="1800" dirty="0" smtClean="0">
              <a:solidFill>
                <a:srgbClr val="0070C0"/>
              </a:solidFill>
            </a:endParaRPr>
          </a:p>
          <a:p>
            <a:pPr>
              <a:buNone/>
            </a:pPr>
            <a:r>
              <a:rPr lang="fr-FR" sz="1800" dirty="0" smtClean="0">
                <a:solidFill>
                  <a:srgbClr val="0070C0"/>
                </a:solidFill>
              </a:rPr>
              <a:t>« </a:t>
            </a:r>
            <a:r>
              <a:rPr lang="fr-FR" sz="1800" i="1" dirty="0" smtClean="0">
                <a:solidFill>
                  <a:srgbClr val="0070C0"/>
                </a:solidFill>
              </a:rPr>
              <a:t>Le secteur de la santé </a:t>
            </a:r>
            <a:r>
              <a:rPr lang="fr-FR" sz="1800" b="1" i="1" dirty="0" smtClean="0">
                <a:solidFill>
                  <a:srgbClr val="0070C0"/>
                </a:solidFill>
              </a:rPr>
              <a:t>ne peut, à lui seul, </a:t>
            </a:r>
            <a:r>
              <a:rPr lang="fr-FR" sz="1800" i="1" dirty="0" smtClean="0">
                <a:solidFill>
                  <a:srgbClr val="0070C0"/>
                </a:solidFill>
              </a:rPr>
              <a:t>assurer le cadre préalable et futur le plus propice à la santé. La promotion de la santé exige, en fait, l'action coordonnée de tous les intéressés : gouvernements, secteur de la santé et autres secteurs sociaux et économiques, organisations non gouvernementales et bénévoles, autorités locales, industries et médias. » (Charte d’Ottawa) </a:t>
            </a:r>
            <a:endParaRPr lang="fr-FR" sz="1800" b="1" dirty="0" smtClean="0">
              <a:solidFill>
                <a:srgbClr val="0070C0"/>
              </a:solidFill>
            </a:endParaRPr>
          </a:p>
          <a:p>
            <a:pPr>
              <a:buFont typeface="Wingdings" pitchFamily="2" charset="2"/>
              <a:buChar char="ü"/>
            </a:pPr>
            <a:endParaRPr lang="fr-FR" sz="1800" dirty="0" smtClean="0"/>
          </a:p>
        </p:txBody>
      </p:sp>
      <p:sp>
        <p:nvSpPr>
          <p:cNvPr id="7" name="Rectangle 6"/>
          <p:cNvSpPr>
            <a:spLocks noChangeArrowheads="1"/>
          </p:cNvSpPr>
          <p:nvPr/>
        </p:nvSpPr>
        <p:spPr bwMode="auto">
          <a:xfrm>
            <a:off x="971600" y="620688"/>
            <a:ext cx="7056784" cy="648072"/>
          </a:xfrm>
          <a:prstGeom prst="rect">
            <a:avLst/>
          </a:prstGeom>
          <a:noFill/>
          <a:ln>
            <a:noFill/>
          </a:ln>
          <a:effectLst/>
          <a:extLst/>
        </p:spPr>
        <p:txBody>
          <a:bodyPr anchor="ctr"/>
          <a:lstStyle/>
          <a:p>
            <a:pPr algn="ctr">
              <a:spcBef>
                <a:spcPct val="0"/>
              </a:spcBef>
              <a:defRPr/>
            </a:pPr>
            <a:r>
              <a:rPr lang="fr-FR" sz="3200" b="1" dirty="0" smtClean="0">
                <a:solidFill>
                  <a:srgbClr val="660066"/>
                </a:solidFill>
                <a:effectLst>
                  <a:outerShdw blurRad="38100" dist="38100" dir="2700000" algn="tl">
                    <a:srgbClr val="C0C0C0"/>
                  </a:outerShdw>
                </a:effectLst>
                <a:latin typeface="Calibri" pitchFamily="34" charset="0"/>
                <a:ea typeface="+mj-ea"/>
                <a:cs typeface="+mj-cs"/>
              </a:rPr>
              <a:t>Conséquence : tous acteurs de la santé</a:t>
            </a:r>
            <a:endParaRPr lang="fr-FR" sz="3200" b="1" dirty="0">
              <a:solidFill>
                <a:srgbClr val="660066"/>
              </a:solidFill>
              <a:effectLst>
                <a:outerShdw blurRad="38100" dist="38100" dir="2700000" algn="tl">
                  <a:srgbClr val="C0C0C0"/>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60648"/>
            <a:ext cx="8316416" cy="864096"/>
          </a:xfrm>
        </p:spPr>
        <p:txBody>
          <a:bodyPr/>
          <a:lstStyle/>
          <a:p>
            <a:pPr>
              <a:lnSpc>
                <a:spcPct val="100000"/>
              </a:lnSpc>
            </a:pPr>
            <a:r>
              <a:rPr lang="fr-FR" dirty="0" smtClean="0"/>
              <a:t>La coordination et la production intersectorielles de la santé</a:t>
            </a:r>
            <a:endParaRPr lang="fr-FR" dirty="0"/>
          </a:p>
        </p:txBody>
      </p:sp>
      <p:sp>
        <p:nvSpPr>
          <p:cNvPr id="3" name="Espace réservé du contenu 2"/>
          <p:cNvSpPr>
            <a:spLocks noGrp="1"/>
          </p:cNvSpPr>
          <p:nvPr>
            <p:ph idx="1"/>
          </p:nvPr>
        </p:nvSpPr>
        <p:spPr>
          <a:xfrm>
            <a:off x="323528" y="1673424"/>
            <a:ext cx="8640960" cy="4995936"/>
          </a:xfrm>
        </p:spPr>
        <p:txBody>
          <a:bodyPr/>
          <a:lstStyle/>
          <a:p>
            <a:r>
              <a:rPr lang="fr-FR" dirty="0" smtClean="0">
                <a:solidFill>
                  <a:srgbClr val="0070C0"/>
                </a:solidFill>
              </a:rPr>
              <a:t>Réunions bilatérales</a:t>
            </a:r>
          </a:p>
          <a:p>
            <a:r>
              <a:rPr lang="fr-FR" dirty="0" smtClean="0">
                <a:solidFill>
                  <a:srgbClr val="0070C0"/>
                </a:solidFill>
              </a:rPr>
              <a:t>Les RIM</a:t>
            </a:r>
          </a:p>
          <a:p>
            <a:r>
              <a:rPr lang="fr-FR" dirty="0" smtClean="0">
                <a:solidFill>
                  <a:srgbClr val="0070C0"/>
                </a:solidFill>
              </a:rPr>
              <a:t>Les « accord-cadre »</a:t>
            </a:r>
          </a:p>
          <a:p>
            <a:r>
              <a:rPr lang="fr-FR" dirty="0" smtClean="0">
                <a:solidFill>
                  <a:srgbClr val="0070C0"/>
                </a:solidFill>
              </a:rPr>
              <a:t>Les commissions de concertations</a:t>
            </a:r>
          </a:p>
          <a:p>
            <a:r>
              <a:rPr lang="fr-FR" dirty="0" smtClean="0">
                <a:solidFill>
                  <a:srgbClr val="0070C0"/>
                </a:solidFill>
              </a:rPr>
              <a:t>Les plans interministériels</a:t>
            </a:r>
          </a:p>
          <a:p>
            <a:r>
              <a:rPr lang="fr-FR" b="1" dirty="0" smtClean="0">
                <a:solidFill>
                  <a:srgbClr val="0070C0"/>
                </a:solidFill>
              </a:rPr>
              <a:t>Le Comité interministériel pour la santé  -&gt;</a:t>
            </a:r>
          </a:p>
          <a:p>
            <a:pPr lvl="1"/>
            <a:r>
              <a:rPr lang="fr-FR" dirty="0" smtClean="0"/>
              <a:t>Décret 18 juin 2014</a:t>
            </a:r>
          </a:p>
          <a:p>
            <a:endParaRPr lang="fr-FR" dirty="0" smtClean="0"/>
          </a:p>
          <a:p>
            <a:endParaRPr lang="fr-FR" dirty="0" smtClean="0"/>
          </a:p>
          <a:p>
            <a:r>
              <a:rPr lang="fr-FR" b="1" dirty="0" smtClean="0">
                <a:solidFill>
                  <a:srgbClr val="0070C0"/>
                </a:solidFill>
              </a:rPr>
              <a:t>Les Commissions de coordination des politiques publiques (ARS)</a:t>
            </a:r>
          </a:p>
          <a:p>
            <a:pPr lvl="1"/>
            <a:r>
              <a:rPr lang="fr-FR" dirty="0" smtClean="0"/>
              <a:t>Article D1432-4 </a:t>
            </a:r>
          </a:p>
          <a:p>
            <a:r>
              <a:rPr lang="fr-FR" dirty="0" smtClean="0">
                <a:solidFill>
                  <a:srgbClr val="0070C0"/>
                </a:solidFill>
              </a:rPr>
              <a:t>Les évaluations d’impacts sanitaires (EIS)</a:t>
            </a:r>
          </a:p>
          <a:p>
            <a:r>
              <a:rPr lang="fr-FR" dirty="0" smtClean="0">
                <a:solidFill>
                  <a:srgbClr val="0070C0"/>
                </a:solidFill>
              </a:rPr>
              <a:t>Etc.</a:t>
            </a:r>
            <a:endParaRPr lang="fr-FR" dirty="0">
              <a:solidFill>
                <a:srgbClr val="0070C0"/>
              </a:solidFill>
            </a:endParaRPr>
          </a:p>
        </p:txBody>
      </p:sp>
      <p:pic>
        <p:nvPicPr>
          <p:cNvPr id="6" name="Picture 2"/>
          <p:cNvPicPr>
            <a:picLocks noChangeAspect="1" noChangeArrowheads="1"/>
          </p:cNvPicPr>
          <p:nvPr/>
        </p:nvPicPr>
        <p:blipFill>
          <a:blip r:embed="rId2" cstate="print"/>
          <a:srcRect/>
          <a:stretch>
            <a:fillRect/>
          </a:stretch>
        </p:blipFill>
        <p:spPr bwMode="auto">
          <a:xfrm>
            <a:off x="5868145" y="2228628"/>
            <a:ext cx="2592288" cy="2352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6"/>
          <p:cNvSpPr txBox="1">
            <a:spLocks noChangeArrowheads="1"/>
          </p:cNvSpPr>
          <p:nvPr/>
        </p:nvSpPr>
        <p:spPr bwMode="auto">
          <a:xfrm>
            <a:off x="827088" y="5651500"/>
            <a:ext cx="7518400" cy="369888"/>
          </a:xfrm>
          <a:prstGeom prst="rect">
            <a:avLst/>
          </a:prstGeom>
          <a:solidFill>
            <a:schemeClr val="bg1"/>
          </a:solidFill>
          <a:ln w="9525">
            <a:noFill/>
            <a:miter lim="800000"/>
            <a:headEnd/>
            <a:tailEnd/>
          </a:ln>
        </p:spPr>
        <p:txBody>
          <a:bodyPr>
            <a:spAutoFit/>
          </a:bodyPr>
          <a:lstStyle/>
          <a:p>
            <a:pPr algn="ctr" eaLnBrk="0" hangingPunct="0">
              <a:spcBef>
                <a:spcPct val="50000"/>
              </a:spcBef>
            </a:pPr>
            <a:endParaRPr lang="fr-FR" altLang="fr-FR">
              <a:solidFill>
                <a:prstClr val="black"/>
              </a:solidFill>
            </a:endParaRPr>
          </a:p>
        </p:txBody>
      </p:sp>
      <p:sp>
        <p:nvSpPr>
          <p:cNvPr id="7" name="Espace réservé du numéro de diapositive 6"/>
          <p:cNvSpPr>
            <a:spLocks noGrp="1"/>
          </p:cNvSpPr>
          <p:nvPr>
            <p:ph type="sldNum" sz="quarter" idx="4294967295"/>
          </p:nvPr>
        </p:nvSpPr>
        <p:spPr>
          <a:xfrm>
            <a:off x="6553200" y="6356350"/>
            <a:ext cx="2133600" cy="365125"/>
          </a:xfrm>
          <a:prstGeom prst="rect">
            <a:avLst/>
          </a:prstGeom>
        </p:spPr>
        <p:txBody>
          <a:bodyPr/>
          <a:lstStyle/>
          <a:p>
            <a:pPr>
              <a:defRPr/>
            </a:pPr>
            <a:fld id="{C3F8E48B-622C-4644-AB38-147CC890633F}" type="slidenum">
              <a:rPr lang="fr-FR" smtClean="0">
                <a:solidFill>
                  <a:prstClr val="black">
                    <a:tint val="75000"/>
                  </a:prstClr>
                </a:solidFill>
              </a:rPr>
              <a:pPr>
                <a:defRPr/>
              </a:pPr>
              <a:t>19</a:t>
            </a:fld>
            <a:endParaRPr lang="fr-FR" dirty="0">
              <a:solidFill>
                <a:prstClr val="black">
                  <a:tint val="75000"/>
                </a:prstClr>
              </a:solidFill>
            </a:endParaRPr>
          </a:p>
        </p:txBody>
      </p:sp>
      <p:pic>
        <p:nvPicPr>
          <p:cNvPr id="7172" name="Picture 2" descr="D:\Utilisateurs\csaout\AppData\Local\Microsoft\Windows\Temporary Internet Files\OLK4421\617_001.jpg"/>
          <p:cNvPicPr>
            <a:picLocks noChangeAspect="1" noChangeArrowheads="1"/>
          </p:cNvPicPr>
          <p:nvPr/>
        </p:nvPicPr>
        <p:blipFill>
          <a:blip r:embed="rId3" cstate="print"/>
          <a:srcRect/>
          <a:stretch>
            <a:fillRect/>
          </a:stretch>
        </p:blipFill>
        <p:spPr bwMode="auto">
          <a:xfrm>
            <a:off x="424212" y="1052736"/>
            <a:ext cx="4219795" cy="2880320"/>
          </a:xfrm>
          <a:prstGeom prst="rect">
            <a:avLst/>
          </a:prstGeom>
          <a:noFill/>
          <a:ln w="9525">
            <a:solidFill>
              <a:schemeClr val="tx1"/>
            </a:solidFill>
            <a:miter lim="800000"/>
            <a:headEnd/>
            <a:tailEnd/>
          </a:ln>
        </p:spPr>
      </p:pic>
      <p:sp>
        <p:nvSpPr>
          <p:cNvPr id="7175" name="ZoneTexte 8"/>
          <p:cNvSpPr txBox="1">
            <a:spLocks noChangeArrowheads="1"/>
          </p:cNvSpPr>
          <p:nvPr/>
        </p:nvSpPr>
        <p:spPr bwMode="auto">
          <a:xfrm>
            <a:off x="395536" y="3861048"/>
            <a:ext cx="4176712" cy="369887"/>
          </a:xfrm>
          <a:prstGeom prst="rect">
            <a:avLst/>
          </a:prstGeom>
          <a:solidFill>
            <a:schemeClr val="bg1"/>
          </a:solidFill>
          <a:ln w="9525">
            <a:noFill/>
            <a:miter lim="800000"/>
            <a:headEnd/>
            <a:tailEnd/>
          </a:ln>
        </p:spPr>
        <p:txBody>
          <a:bodyPr>
            <a:spAutoFit/>
          </a:bodyPr>
          <a:lstStyle/>
          <a:p>
            <a:pPr algn="ctr"/>
            <a:r>
              <a:rPr lang="fr-FR" b="1" dirty="0">
                <a:solidFill>
                  <a:prstClr val="black"/>
                </a:solidFill>
              </a:rPr>
              <a:t>Cérémonie du Kava avant 1945</a:t>
            </a:r>
          </a:p>
        </p:txBody>
      </p:sp>
      <p:pic>
        <p:nvPicPr>
          <p:cNvPr id="15" name="Picture 4" descr="http://referentiel.nouvelobs.com/file/13545491.jpg"/>
          <p:cNvPicPr>
            <a:picLocks noChangeAspect="1" noChangeArrowheads="1"/>
          </p:cNvPicPr>
          <p:nvPr/>
        </p:nvPicPr>
        <p:blipFill>
          <a:blip r:embed="rId4" cstate="print"/>
          <a:srcRect/>
          <a:stretch>
            <a:fillRect/>
          </a:stretch>
        </p:blipFill>
        <p:spPr bwMode="auto">
          <a:xfrm>
            <a:off x="91629" y="4293096"/>
            <a:ext cx="4624387" cy="2297113"/>
          </a:xfrm>
          <a:prstGeom prst="rect">
            <a:avLst/>
          </a:prstGeom>
          <a:noFill/>
          <a:ln w="9525">
            <a:solidFill>
              <a:schemeClr val="tx1"/>
            </a:solidFill>
            <a:miter lim="800000"/>
            <a:headEnd/>
            <a:tailEnd/>
          </a:ln>
        </p:spPr>
      </p:pic>
      <p:grpSp>
        <p:nvGrpSpPr>
          <p:cNvPr id="2" name="Groupe 18"/>
          <p:cNvGrpSpPr/>
          <p:nvPr/>
        </p:nvGrpSpPr>
        <p:grpSpPr>
          <a:xfrm>
            <a:off x="5004048" y="1052736"/>
            <a:ext cx="3468687" cy="3033628"/>
            <a:chOff x="5004048" y="1052736"/>
            <a:chExt cx="3468687" cy="3033628"/>
          </a:xfrm>
        </p:grpSpPr>
        <p:sp>
          <p:nvSpPr>
            <p:cNvPr id="7176" name="ZoneTexte 9"/>
            <p:cNvSpPr txBox="1">
              <a:spLocks noChangeArrowheads="1"/>
            </p:cNvSpPr>
            <p:nvPr/>
          </p:nvSpPr>
          <p:spPr bwMode="auto">
            <a:xfrm>
              <a:off x="5940152" y="3717032"/>
              <a:ext cx="2016224" cy="369332"/>
            </a:xfrm>
            <a:prstGeom prst="rect">
              <a:avLst/>
            </a:prstGeom>
            <a:noFill/>
            <a:ln w="9525">
              <a:solidFill>
                <a:schemeClr val="tx1"/>
              </a:solidFill>
              <a:miter lim="800000"/>
              <a:headEnd/>
              <a:tailEnd/>
            </a:ln>
          </p:spPr>
          <p:txBody>
            <a:bodyPr wrap="square">
              <a:spAutoFit/>
            </a:bodyPr>
            <a:lstStyle/>
            <a:p>
              <a:r>
                <a:rPr lang="fr-FR" b="1" dirty="0">
                  <a:solidFill>
                    <a:prstClr val="black"/>
                  </a:solidFill>
                </a:rPr>
                <a:t>Novembre 2014</a:t>
              </a:r>
            </a:p>
          </p:txBody>
        </p:sp>
        <p:pic>
          <p:nvPicPr>
            <p:cNvPr id="17" name="Picture 4" descr="D:\Utilisateurs\csaout\AppData\Local\Microsoft\Windows\Temporary Internet Files\OLK4421\IMG_2700.JPG"/>
            <p:cNvPicPr>
              <a:picLocks noChangeAspect="1" noChangeArrowheads="1"/>
            </p:cNvPicPr>
            <p:nvPr/>
          </p:nvPicPr>
          <p:blipFill>
            <a:blip r:embed="rId5" cstate="print"/>
            <a:srcRect/>
            <a:stretch>
              <a:fillRect/>
            </a:stretch>
          </p:blipFill>
          <p:spPr bwMode="auto">
            <a:xfrm>
              <a:off x="5004048" y="1052736"/>
              <a:ext cx="3468687" cy="2601912"/>
            </a:xfrm>
            <a:prstGeom prst="rect">
              <a:avLst/>
            </a:prstGeom>
            <a:noFill/>
            <a:ln w="9525">
              <a:solidFill>
                <a:schemeClr val="tx1"/>
              </a:solidFill>
              <a:miter lim="800000"/>
              <a:headEnd/>
              <a:tailEnd/>
            </a:ln>
          </p:spPr>
        </p:pic>
      </p:grpSp>
      <p:grpSp>
        <p:nvGrpSpPr>
          <p:cNvPr id="3" name="Groupe 17"/>
          <p:cNvGrpSpPr/>
          <p:nvPr/>
        </p:nvGrpSpPr>
        <p:grpSpPr>
          <a:xfrm>
            <a:off x="5220072" y="4293096"/>
            <a:ext cx="3456384" cy="2411916"/>
            <a:chOff x="5220072" y="4113062"/>
            <a:chExt cx="3456384" cy="2591950"/>
          </a:xfrm>
        </p:grpSpPr>
        <p:pic>
          <p:nvPicPr>
            <p:cNvPr id="16" name="Picture 9" descr="D:\Utilisateurs\csaout\AppData\Local\Microsoft\Windows\Temporary Internet Files\OLK4421\DSC02695.JPG"/>
            <p:cNvPicPr>
              <a:picLocks noChangeAspect="1" noChangeArrowheads="1"/>
            </p:cNvPicPr>
            <p:nvPr/>
          </p:nvPicPr>
          <p:blipFill>
            <a:blip r:embed="rId6" cstate="print"/>
            <a:srcRect/>
            <a:stretch>
              <a:fillRect/>
            </a:stretch>
          </p:blipFill>
          <p:spPr bwMode="auto">
            <a:xfrm>
              <a:off x="5220072" y="4113062"/>
              <a:ext cx="3456384" cy="2591950"/>
            </a:xfrm>
            <a:prstGeom prst="rect">
              <a:avLst/>
            </a:prstGeom>
            <a:noFill/>
            <a:ln w="9525">
              <a:solidFill>
                <a:schemeClr val="tx1"/>
              </a:solidFill>
              <a:miter lim="800000"/>
              <a:headEnd/>
              <a:tailEnd/>
            </a:ln>
          </p:spPr>
        </p:pic>
        <p:sp>
          <p:nvSpPr>
            <p:cNvPr id="7178" name="ZoneTexte 9"/>
            <p:cNvSpPr txBox="1">
              <a:spLocks noChangeArrowheads="1"/>
            </p:cNvSpPr>
            <p:nvPr/>
          </p:nvSpPr>
          <p:spPr bwMode="auto">
            <a:xfrm>
              <a:off x="5580112" y="6165304"/>
              <a:ext cx="2808288" cy="369888"/>
            </a:xfrm>
            <a:prstGeom prst="rect">
              <a:avLst/>
            </a:prstGeom>
            <a:noFill/>
            <a:ln w="9525">
              <a:solidFill>
                <a:schemeClr val="tx1"/>
              </a:solidFill>
              <a:miter lim="800000"/>
              <a:headEnd/>
              <a:tailEnd/>
            </a:ln>
          </p:spPr>
          <p:txBody>
            <a:bodyPr>
              <a:spAutoFit/>
            </a:bodyPr>
            <a:lstStyle/>
            <a:p>
              <a:pPr algn="ctr"/>
              <a:r>
                <a:rPr lang="fr-FR" b="1" dirty="0">
                  <a:solidFill>
                    <a:prstClr val="black"/>
                  </a:solidFill>
                </a:rPr>
                <a:t>Enfants âge 9 à 15 ans</a:t>
              </a:r>
            </a:p>
          </p:txBody>
        </p:sp>
      </p:grpSp>
      <p:sp>
        <p:nvSpPr>
          <p:cNvPr id="18" name="Rectangle 17"/>
          <p:cNvSpPr/>
          <p:nvPr/>
        </p:nvSpPr>
        <p:spPr>
          <a:xfrm>
            <a:off x="2117877" y="188640"/>
            <a:ext cx="4143570" cy="677108"/>
          </a:xfrm>
          <a:prstGeom prst="rect">
            <a:avLst/>
          </a:prstGeom>
        </p:spPr>
        <p:txBody>
          <a:bodyPr wrap="none">
            <a:spAutoFit/>
          </a:bodyPr>
          <a:lstStyle/>
          <a:p>
            <a:pPr algn="ctr">
              <a:spcBef>
                <a:spcPct val="0"/>
              </a:spcBef>
              <a:defRPr/>
            </a:pPr>
            <a:r>
              <a:rPr lang="fr-FR" sz="2400" b="1" dirty="0" smtClean="0">
                <a:solidFill>
                  <a:srgbClr val="660066"/>
                </a:solidFill>
                <a:effectLst>
                  <a:outerShdw blurRad="38100" dist="38100" dir="2700000" algn="tl">
                    <a:srgbClr val="C0C0C0"/>
                  </a:outerShdw>
                </a:effectLst>
                <a:latin typeface="Calibri" pitchFamily="34" charset="0"/>
                <a:ea typeface="+mj-ea"/>
                <a:cs typeface="+mj-cs"/>
              </a:rPr>
              <a:t>Limites de l’approche curative :</a:t>
            </a:r>
          </a:p>
          <a:p>
            <a:pPr algn="ctr">
              <a:spcBef>
                <a:spcPct val="0"/>
              </a:spcBef>
              <a:defRPr/>
            </a:pPr>
            <a:r>
              <a:rPr lang="fr-FR" sz="1400" b="1" dirty="0" smtClean="0">
                <a:solidFill>
                  <a:srgbClr val="660066"/>
                </a:solidFill>
                <a:effectLst>
                  <a:outerShdw blurRad="38100" dist="38100" dir="2700000" algn="tl">
                    <a:srgbClr val="C0C0C0"/>
                  </a:outerShdw>
                </a:effectLst>
                <a:latin typeface="Calibri" pitchFamily="34" charset="0"/>
                <a:ea typeface="+mj-ea"/>
                <a:cs typeface="+mj-cs"/>
              </a:rPr>
              <a:t>L’exemple de WALLIS &amp; FUTUNA </a:t>
            </a:r>
            <a:endParaRPr lang="fr-FR" sz="1400" b="1" dirty="0">
              <a:solidFill>
                <a:srgbClr val="660066"/>
              </a:solidFill>
              <a:effectLst>
                <a:outerShdw blurRad="38100" dist="38100" dir="2700000" algn="tl">
                  <a:srgbClr val="C0C0C0"/>
                </a:outerShdw>
              </a:effectLst>
              <a:latin typeface="Calibri"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Argumentaire général</a:t>
            </a:r>
            <a:endParaRPr lang="fr-FR" dirty="0"/>
          </a:p>
        </p:txBody>
      </p:sp>
      <p:sp>
        <p:nvSpPr>
          <p:cNvPr id="3" name="Espace réservé du contenu 2"/>
          <p:cNvSpPr>
            <a:spLocks noGrp="1"/>
          </p:cNvSpPr>
          <p:nvPr>
            <p:ph idx="1"/>
          </p:nvPr>
        </p:nvSpPr>
        <p:spPr/>
        <p:txBody>
          <a:bodyPr/>
          <a:lstStyle/>
          <a:p>
            <a:r>
              <a:rPr lang="fr-FR" dirty="0" smtClean="0"/>
              <a:t>En l’état actuel </a:t>
            </a:r>
          </a:p>
          <a:p>
            <a:pPr lvl="1"/>
            <a:r>
              <a:rPr lang="fr-FR" dirty="0" smtClean="0"/>
              <a:t>Des indicateurs de santé et d’inégalité de santé au sein de la population,</a:t>
            </a:r>
          </a:p>
          <a:p>
            <a:pPr lvl="1"/>
            <a:r>
              <a:rPr lang="fr-FR" dirty="0" smtClean="0"/>
              <a:t>Des déterminants de santé,</a:t>
            </a:r>
          </a:p>
          <a:p>
            <a:pPr lvl="1"/>
            <a:r>
              <a:rPr lang="fr-FR" dirty="0"/>
              <a:t>D</a:t>
            </a:r>
            <a:r>
              <a:rPr lang="fr-FR" dirty="0" smtClean="0"/>
              <a:t>e l’efficacité et l’efficience des programmes et actions de protection et de promotion de la santé,</a:t>
            </a:r>
          </a:p>
          <a:p>
            <a:pPr lvl="1"/>
            <a:r>
              <a:rPr lang="fr-FR" dirty="0"/>
              <a:t>D</a:t>
            </a:r>
            <a:r>
              <a:rPr lang="fr-FR" dirty="0" smtClean="0"/>
              <a:t>e l’organisation du système de santé,</a:t>
            </a:r>
          </a:p>
          <a:p>
            <a:pPr lvl="1"/>
            <a:endParaRPr lang="fr-FR" dirty="0"/>
          </a:p>
          <a:p>
            <a:r>
              <a:rPr lang="fr-FR" dirty="0" smtClean="0"/>
              <a:t>Investir dans la promotion de la santé et la prévention est une décision</a:t>
            </a:r>
          </a:p>
          <a:p>
            <a:pPr lvl="1"/>
            <a:r>
              <a:rPr lang="fr-FR" dirty="0"/>
              <a:t>R</a:t>
            </a:r>
            <a:r>
              <a:rPr lang="fr-FR" dirty="0" smtClean="0"/>
              <a:t>ationnelle, évidente,</a:t>
            </a:r>
          </a:p>
          <a:p>
            <a:pPr lvl="1"/>
            <a:endParaRPr lang="fr-FR" dirty="0"/>
          </a:p>
          <a:p>
            <a:r>
              <a:rPr lang="fr-FR" dirty="0" smtClean="0"/>
              <a:t>Pour ce faire, </a:t>
            </a:r>
          </a:p>
          <a:p>
            <a:pPr lvl="1"/>
            <a:r>
              <a:rPr lang="fr-FR" dirty="0" smtClean="0"/>
              <a:t>un argumentaire basée sur les bénéfices sanitaires et sociaux ainsi que des données d’ordre économique semble indispensable pour en faire un investissement collectif.</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6"/>
          <p:cNvSpPr txBox="1">
            <a:spLocks noChangeArrowheads="1"/>
          </p:cNvSpPr>
          <p:nvPr/>
        </p:nvSpPr>
        <p:spPr bwMode="auto">
          <a:xfrm>
            <a:off x="827088" y="5651500"/>
            <a:ext cx="7518400" cy="369888"/>
          </a:xfrm>
          <a:prstGeom prst="rect">
            <a:avLst/>
          </a:prstGeom>
          <a:solidFill>
            <a:schemeClr val="bg1"/>
          </a:solidFill>
          <a:ln w="9525">
            <a:noFill/>
            <a:miter lim="800000"/>
            <a:headEnd/>
            <a:tailEnd/>
          </a:ln>
        </p:spPr>
        <p:txBody>
          <a:bodyPr>
            <a:spAutoFit/>
          </a:bodyPr>
          <a:lstStyle/>
          <a:p>
            <a:pPr algn="ctr" eaLnBrk="0" hangingPunct="0">
              <a:spcBef>
                <a:spcPct val="50000"/>
              </a:spcBef>
            </a:pPr>
            <a:endParaRPr lang="fr-FR" altLang="fr-FR">
              <a:solidFill>
                <a:prstClr val="black"/>
              </a:solidFill>
            </a:endParaRPr>
          </a:p>
        </p:txBody>
      </p:sp>
      <p:sp>
        <p:nvSpPr>
          <p:cNvPr id="7" name="Espace réservé du numéro de diapositive 6"/>
          <p:cNvSpPr>
            <a:spLocks noGrp="1"/>
          </p:cNvSpPr>
          <p:nvPr>
            <p:ph type="sldNum" sz="quarter" idx="4294967295"/>
          </p:nvPr>
        </p:nvSpPr>
        <p:spPr>
          <a:xfrm>
            <a:off x="6553200" y="6356350"/>
            <a:ext cx="2133600" cy="365125"/>
          </a:xfrm>
          <a:prstGeom prst="rect">
            <a:avLst/>
          </a:prstGeom>
        </p:spPr>
        <p:txBody>
          <a:bodyPr/>
          <a:lstStyle/>
          <a:p>
            <a:pPr>
              <a:defRPr/>
            </a:pPr>
            <a:fld id="{98E80423-FF9B-41E9-9228-5A7C04588A17}" type="slidenum">
              <a:rPr lang="fr-FR" smtClean="0">
                <a:solidFill>
                  <a:prstClr val="black">
                    <a:tint val="75000"/>
                  </a:prstClr>
                </a:solidFill>
              </a:rPr>
              <a:pPr>
                <a:defRPr/>
              </a:pPr>
              <a:t>20</a:t>
            </a:fld>
            <a:endParaRPr lang="fr-FR" dirty="0">
              <a:solidFill>
                <a:prstClr val="black">
                  <a:tint val="75000"/>
                </a:prstClr>
              </a:solidFill>
            </a:endParaRPr>
          </a:p>
        </p:txBody>
      </p:sp>
      <p:pic>
        <p:nvPicPr>
          <p:cNvPr id="8197" name="Picture 2"/>
          <p:cNvPicPr>
            <a:picLocks noChangeAspect="1" noChangeArrowheads="1"/>
          </p:cNvPicPr>
          <p:nvPr/>
        </p:nvPicPr>
        <p:blipFill>
          <a:blip r:embed="rId3" cstate="print">
            <a:lum bright="10000"/>
          </a:blip>
          <a:srcRect t="4237" b="8897"/>
          <a:stretch>
            <a:fillRect/>
          </a:stretch>
        </p:blipFill>
        <p:spPr bwMode="auto">
          <a:xfrm>
            <a:off x="395288" y="1341438"/>
            <a:ext cx="3671887" cy="2693987"/>
          </a:xfrm>
          <a:prstGeom prst="rect">
            <a:avLst/>
          </a:prstGeom>
          <a:noFill/>
          <a:ln w="9525">
            <a:solidFill>
              <a:schemeClr val="tx1"/>
            </a:solidFill>
            <a:miter lim="800000"/>
            <a:headEnd/>
            <a:tailEnd/>
          </a:ln>
        </p:spPr>
      </p:pic>
      <p:sp>
        <p:nvSpPr>
          <p:cNvPr id="8198" name="ZoneTexte 5"/>
          <p:cNvSpPr txBox="1">
            <a:spLocks noChangeArrowheads="1"/>
          </p:cNvSpPr>
          <p:nvPr/>
        </p:nvSpPr>
        <p:spPr bwMode="auto">
          <a:xfrm>
            <a:off x="1547813" y="476672"/>
            <a:ext cx="2303462" cy="646113"/>
          </a:xfrm>
          <a:prstGeom prst="rect">
            <a:avLst/>
          </a:prstGeom>
          <a:noFill/>
          <a:ln w="9525">
            <a:noFill/>
            <a:miter lim="800000"/>
            <a:headEnd/>
            <a:tailEnd/>
          </a:ln>
        </p:spPr>
        <p:txBody>
          <a:bodyPr>
            <a:spAutoFit/>
          </a:bodyPr>
          <a:lstStyle/>
          <a:p>
            <a:pPr algn="ctr"/>
            <a:r>
              <a:rPr lang="fr-FR" b="1" dirty="0">
                <a:solidFill>
                  <a:prstClr val="black"/>
                </a:solidFill>
              </a:rPr>
              <a:t>Wallis &amp; Futuna </a:t>
            </a:r>
          </a:p>
          <a:p>
            <a:pPr algn="ctr"/>
            <a:r>
              <a:rPr lang="fr-FR" b="1" dirty="0">
                <a:solidFill>
                  <a:prstClr val="black"/>
                </a:solidFill>
              </a:rPr>
              <a:t>Avant 1945…</a:t>
            </a:r>
          </a:p>
        </p:txBody>
      </p:sp>
      <p:pic>
        <p:nvPicPr>
          <p:cNvPr id="8200" name="Picture 2"/>
          <p:cNvPicPr>
            <a:picLocks noChangeAspect="1" noChangeArrowheads="1"/>
          </p:cNvPicPr>
          <p:nvPr/>
        </p:nvPicPr>
        <p:blipFill>
          <a:blip r:embed="rId4" cstate="print">
            <a:lum bright="10000"/>
          </a:blip>
          <a:srcRect t="4237" b="7838"/>
          <a:stretch>
            <a:fillRect/>
          </a:stretch>
        </p:blipFill>
        <p:spPr bwMode="auto">
          <a:xfrm>
            <a:off x="395288" y="4076700"/>
            <a:ext cx="3672656" cy="2557463"/>
          </a:xfrm>
          <a:prstGeom prst="rect">
            <a:avLst/>
          </a:prstGeom>
          <a:noFill/>
          <a:ln w="9525">
            <a:solidFill>
              <a:schemeClr val="tx1"/>
            </a:solidFill>
            <a:miter lim="800000"/>
            <a:headEnd/>
            <a:tailEnd/>
          </a:ln>
        </p:spPr>
      </p:pic>
      <p:grpSp>
        <p:nvGrpSpPr>
          <p:cNvPr id="2" name="Groupe 11"/>
          <p:cNvGrpSpPr/>
          <p:nvPr/>
        </p:nvGrpSpPr>
        <p:grpSpPr>
          <a:xfrm>
            <a:off x="4499992" y="476672"/>
            <a:ext cx="4248472" cy="6193086"/>
            <a:chOff x="4499992" y="476672"/>
            <a:chExt cx="4248472" cy="6193086"/>
          </a:xfrm>
        </p:grpSpPr>
        <p:pic>
          <p:nvPicPr>
            <p:cNvPr id="8196" name="Picture 1" descr="D:\Utilisateurs\csaout\AppData\Local\Microsoft\Windows\Temporary Internet Files\OLK4421\marcheurs2.jpg"/>
            <p:cNvPicPr>
              <a:picLocks noChangeAspect="1" noChangeArrowheads="1"/>
            </p:cNvPicPr>
            <p:nvPr/>
          </p:nvPicPr>
          <p:blipFill>
            <a:blip r:embed="rId5" cstate="print"/>
            <a:srcRect/>
            <a:stretch>
              <a:fillRect/>
            </a:stretch>
          </p:blipFill>
          <p:spPr bwMode="auto">
            <a:xfrm>
              <a:off x="4499992" y="1268760"/>
              <a:ext cx="4248472" cy="2808312"/>
            </a:xfrm>
            <a:prstGeom prst="rect">
              <a:avLst/>
            </a:prstGeom>
            <a:noFill/>
            <a:ln w="9525">
              <a:solidFill>
                <a:schemeClr val="tx1"/>
              </a:solidFill>
              <a:miter lim="800000"/>
              <a:headEnd/>
              <a:tailEnd/>
            </a:ln>
          </p:spPr>
        </p:pic>
        <p:sp>
          <p:nvSpPr>
            <p:cNvPr id="8199" name="ZoneTexte 7"/>
            <p:cNvSpPr txBox="1">
              <a:spLocks noChangeArrowheads="1"/>
            </p:cNvSpPr>
            <p:nvPr/>
          </p:nvSpPr>
          <p:spPr bwMode="auto">
            <a:xfrm>
              <a:off x="4860032" y="476672"/>
              <a:ext cx="2520950" cy="368300"/>
            </a:xfrm>
            <a:prstGeom prst="rect">
              <a:avLst/>
            </a:prstGeom>
            <a:noFill/>
            <a:ln w="9525">
              <a:noFill/>
              <a:miter lim="800000"/>
              <a:headEnd/>
              <a:tailEnd/>
            </a:ln>
          </p:spPr>
          <p:txBody>
            <a:bodyPr>
              <a:spAutoFit/>
            </a:bodyPr>
            <a:lstStyle/>
            <a:p>
              <a:pPr algn="ctr"/>
              <a:r>
                <a:rPr lang="fr-FR" b="1" dirty="0">
                  <a:solidFill>
                    <a:prstClr val="black"/>
                  </a:solidFill>
                </a:rPr>
                <a:t>Aujourd’hui…</a:t>
              </a:r>
            </a:p>
          </p:txBody>
        </p:sp>
        <p:pic>
          <p:nvPicPr>
            <p:cNvPr id="8201" name="Picture 5" descr="D:\Utilisateurs\csaout\AppData\Local\Microsoft\Windows\Temporary Internet Files\OLK4421\IMG_1789.JPG"/>
            <p:cNvPicPr>
              <a:picLocks noChangeAspect="1" noChangeArrowheads="1"/>
            </p:cNvPicPr>
            <p:nvPr/>
          </p:nvPicPr>
          <p:blipFill>
            <a:blip r:embed="rId6" cstate="print"/>
            <a:srcRect/>
            <a:stretch>
              <a:fillRect/>
            </a:stretch>
          </p:blipFill>
          <p:spPr bwMode="auto">
            <a:xfrm>
              <a:off x="4499992" y="4077072"/>
              <a:ext cx="4248472" cy="2592686"/>
            </a:xfrm>
            <a:prstGeom prst="rect">
              <a:avLst/>
            </a:prstGeom>
            <a:noFill/>
            <a:ln w="9525">
              <a:solidFill>
                <a:schemeClr val="tx1"/>
              </a:solid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6"/>
          <p:cNvSpPr txBox="1">
            <a:spLocks noChangeArrowheads="1"/>
          </p:cNvSpPr>
          <p:nvPr/>
        </p:nvSpPr>
        <p:spPr bwMode="auto">
          <a:xfrm>
            <a:off x="1259632" y="2060848"/>
            <a:ext cx="7199561" cy="3970318"/>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fr-FR" altLang="fr-FR" sz="2400" b="1" dirty="0">
                <a:solidFill>
                  <a:srgbClr val="0070C0"/>
                </a:solidFill>
                <a:latin typeface="Calibri" pitchFamily="34" charset="0"/>
                <a:cs typeface="Calibri" pitchFamily="34" charset="0"/>
              </a:rPr>
              <a:t>Occidentalisation du mode de vie -  American </a:t>
            </a:r>
            <a:r>
              <a:rPr lang="fr-FR" altLang="fr-FR" sz="2400" b="1" dirty="0" err="1">
                <a:solidFill>
                  <a:srgbClr val="0070C0"/>
                </a:solidFill>
                <a:latin typeface="Calibri" pitchFamily="34" charset="0"/>
                <a:cs typeface="Calibri" pitchFamily="34" charset="0"/>
              </a:rPr>
              <a:t>Way</a:t>
            </a:r>
            <a:r>
              <a:rPr lang="fr-FR" altLang="fr-FR" sz="2400" b="1" dirty="0">
                <a:solidFill>
                  <a:srgbClr val="0070C0"/>
                </a:solidFill>
                <a:latin typeface="Calibri" pitchFamily="34" charset="0"/>
                <a:cs typeface="Calibri" pitchFamily="34" charset="0"/>
              </a:rPr>
              <a:t> of Life </a:t>
            </a:r>
            <a:r>
              <a:rPr lang="fr-FR" altLang="fr-FR" sz="2400" b="1" i="1" dirty="0">
                <a:solidFill>
                  <a:srgbClr val="0070C0"/>
                </a:solidFill>
                <a:latin typeface="Calibri" pitchFamily="34" charset="0"/>
                <a:cs typeface="Calibri" pitchFamily="34" charset="0"/>
              </a:rPr>
              <a:t>post 1945</a:t>
            </a:r>
            <a:r>
              <a:rPr lang="fr-FR" altLang="fr-FR" sz="2400" b="1" dirty="0">
                <a:solidFill>
                  <a:srgbClr val="0070C0"/>
                </a:solidFill>
                <a:latin typeface="Calibri" pitchFamily="34" charset="0"/>
                <a:cs typeface="Calibri" pitchFamily="34" charset="0"/>
              </a:rPr>
              <a:t> : arrivée des GI, du dollar…</a:t>
            </a:r>
          </a:p>
          <a:p>
            <a:pPr eaLnBrk="0" hangingPunct="0">
              <a:spcBef>
                <a:spcPts val="600"/>
              </a:spcBef>
              <a:buClr>
                <a:srgbClr val="FF0000"/>
              </a:buClr>
              <a:buFont typeface="Wingdings" pitchFamily="2" charset="2"/>
              <a:buChar char="ü"/>
            </a:pPr>
            <a:r>
              <a:rPr lang="fr-FR" altLang="fr-FR" sz="2400" b="1" dirty="0">
                <a:solidFill>
                  <a:prstClr val="black"/>
                </a:solidFill>
                <a:latin typeface="Calibri" pitchFamily="34" charset="0"/>
                <a:cs typeface="Calibri" pitchFamily="34" charset="0"/>
              </a:rPr>
              <a:t> </a:t>
            </a:r>
            <a:r>
              <a:rPr lang="fr-FR" altLang="fr-FR" sz="2000" b="1" dirty="0" smtClean="0">
                <a:solidFill>
                  <a:srgbClr val="FF0000"/>
                </a:solidFill>
                <a:latin typeface="Calibri" pitchFamily="34" charset="0"/>
                <a:cs typeface="Calibri" pitchFamily="34" charset="0"/>
              </a:rPr>
              <a:t>Manger </a:t>
            </a:r>
            <a:r>
              <a:rPr lang="fr-FR" altLang="fr-FR" sz="2000" b="1" dirty="0">
                <a:solidFill>
                  <a:srgbClr val="FF0000"/>
                </a:solidFill>
                <a:latin typeface="Calibri" pitchFamily="34" charset="0"/>
                <a:cs typeface="Calibri" pitchFamily="34" charset="0"/>
              </a:rPr>
              <a:t>bien, c’est manger beaucoup…</a:t>
            </a:r>
          </a:p>
          <a:p>
            <a:pPr eaLnBrk="0" hangingPunct="0">
              <a:spcBef>
                <a:spcPts val="600"/>
              </a:spcBef>
              <a:buClr>
                <a:srgbClr val="FF0000"/>
              </a:buClr>
              <a:buFont typeface="Wingdings" pitchFamily="2" charset="2"/>
              <a:buChar char="ü"/>
            </a:pPr>
            <a:r>
              <a:rPr lang="fr-FR" altLang="fr-FR" sz="2000" b="1" dirty="0">
                <a:solidFill>
                  <a:srgbClr val="FF0000"/>
                </a:solidFill>
                <a:latin typeface="Calibri" pitchFamily="34" charset="0"/>
                <a:cs typeface="Calibri" pitchFamily="34" charset="0"/>
              </a:rPr>
              <a:t> Le surpoids, c’est être fort et en forme…</a:t>
            </a:r>
          </a:p>
          <a:p>
            <a:pPr eaLnBrk="0" hangingPunct="0">
              <a:spcBef>
                <a:spcPts val="600"/>
              </a:spcBef>
              <a:buClr>
                <a:srgbClr val="FF0000"/>
              </a:buClr>
              <a:buFont typeface="Wingdings" pitchFamily="2" charset="2"/>
              <a:buChar char="ü"/>
            </a:pPr>
            <a:r>
              <a:rPr lang="fr-FR" altLang="fr-FR" sz="2000" b="1" dirty="0">
                <a:solidFill>
                  <a:srgbClr val="FF0000"/>
                </a:solidFill>
                <a:latin typeface="Calibri" pitchFamily="34" charset="0"/>
                <a:cs typeface="Calibri" pitchFamily="34" charset="0"/>
              </a:rPr>
              <a:t> La fin de la « corvée </a:t>
            </a:r>
            <a:r>
              <a:rPr lang="fr-FR" altLang="fr-FR" sz="2000" b="1" dirty="0" smtClean="0">
                <a:solidFill>
                  <a:srgbClr val="FF0000"/>
                </a:solidFill>
                <a:latin typeface="Calibri" pitchFamily="34" charset="0"/>
                <a:cs typeface="Calibri" pitchFamily="34" charset="0"/>
              </a:rPr>
              <a:t>»…</a:t>
            </a:r>
          </a:p>
          <a:p>
            <a:pPr eaLnBrk="0" hangingPunct="0">
              <a:spcBef>
                <a:spcPts val="600"/>
              </a:spcBef>
              <a:buClr>
                <a:srgbClr val="FF0000"/>
              </a:buClr>
              <a:buFont typeface="Wingdings" pitchFamily="2" charset="2"/>
              <a:buChar char="ü"/>
            </a:pPr>
            <a:endParaRPr lang="fr-FR" altLang="fr-FR" sz="2000" b="1" dirty="0" smtClean="0">
              <a:solidFill>
                <a:srgbClr val="FF0000"/>
              </a:solidFill>
              <a:latin typeface="Calibri" pitchFamily="34" charset="0"/>
              <a:cs typeface="Calibri" pitchFamily="34" charset="0"/>
            </a:endParaRPr>
          </a:p>
          <a:p>
            <a:pPr eaLnBrk="0" hangingPunct="0">
              <a:spcBef>
                <a:spcPts val="600"/>
              </a:spcBef>
              <a:buClr>
                <a:srgbClr val="FF0000"/>
              </a:buClr>
            </a:pPr>
            <a:endParaRPr lang="fr-FR" altLang="fr-FR" sz="2000" b="1" dirty="0" smtClean="0">
              <a:solidFill>
                <a:srgbClr val="FF0000"/>
              </a:solidFill>
              <a:latin typeface="Calibri" pitchFamily="34" charset="0"/>
              <a:cs typeface="Calibri" pitchFamily="34" charset="0"/>
            </a:endParaRPr>
          </a:p>
          <a:p>
            <a:pPr eaLnBrk="0" hangingPunct="0">
              <a:spcBef>
                <a:spcPts val="600"/>
              </a:spcBef>
              <a:buClr>
                <a:srgbClr val="FF0000"/>
              </a:buClr>
            </a:pPr>
            <a:r>
              <a:rPr lang="fr-FR" altLang="fr-FR" sz="2000" b="1" dirty="0" smtClean="0">
                <a:solidFill>
                  <a:srgbClr val="0070C0"/>
                </a:solidFill>
                <a:latin typeface="Calibri" pitchFamily="34" charset="0"/>
                <a:cs typeface="Calibri" pitchFamily="34" charset="0"/>
              </a:rPr>
              <a:t>Surcharge 84,3% chez les hommes, 90% chez les femmes</a:t>
            </a:r>
          </a:p>
          <a:p>
            <a:pPr eaLnBrk="0" hangingPunct="0">
              <a:spcBef>
                <a:spcPts val="600"/>
              </a:spcBef>
              <a:buClr>
                <a:srgbClr val="FF0000"/>
              </a:buClr>
            </a:pPr>
            <a:r>
              <a:rPr lang="fr-FR" altLang="fr-FR" sz="2000" b="1" dirty="0" smtClean="0">
                <a:solidFill>
                  <a:srgbClr val="0070C0"/>
                </a:solidFill>
                <a:latin typeface="Calibri" pitchFamily="34" charset="0"/>
                <a:cs typeface="Calibri" pitchFamily="34" charset="0"/>
              </a:rPr>
              <a:t>Obésité 52,9% chez les hommes, 66,4% chez les femmes</a:t>
            </a:r>
          </a:p>
          <a:p>
            <a:pPr eaLnBrk="0" hangingPunct="0">
              <a:spcBef>
                <a:spcPts val="600"/>
              </a:spcBef>
              <a:buClr>
                <a:srgbClr val="FF0000"/>
              </a:buClr>
              <a:buFont typeface="Wingdings" pitchFamily="2" charset="2"/>
              <a:buChar char="ü"/>
            </a:pPr>
            <a:endParaRPr lang="fr-FR" altLang="fr-FR" sz="2000" b="1" dirty="0">
              <a:solidFill>
                <a:srgbClr val="FF0000"/>
              </a:solidFill>
            </a:endParaRPr>
          </a:p>
        </p:txBody>
      </p:sp>
      <p:sp>
        <p:nvSpPr>
          <p:cNvPr id="7" name="Espace réservé du numéro de diapositive 6"/>
          <p:cNvSpPr>
            <a:spLocks noGrp="1"/>
          </p:cNvSpPr>
          <p:nvPr>
            <p:ph type="sldNum" sz="quarter" idx="4294967295"/>
          </p:nvPr>
        </p:nvSpPr>
        <p:spPr>
          <a:xfrm>
            <a:off x="6553200" y="6356350"/>
            <a:ext cx="2133600" cy="365125"/>
          </a:xfrm>
          <a:prstGeom prst="rect">
            <a:avLst/>
          </a:prstGeom>
        </p:spPr>
        <p:txBody>
          <a:bodyPr/>
          <a:lstStyle/>
          <a:p>
            <a:pPr>
              <a:defRPr/>
            </a:pPr>
            <a:fld id="{D4A06EEE-88C5-4639-BF95-343E92C9F006}" type="slidenum">
              <a:rPr lang="fr-FR" smtClean="0">
                <a:solidFill>
                  <a:prstClr val="black">
                    <a:tint val="75000"/>
                  </a:prstClr>
                </a:solidFill>
              </a:rPr>
              <a:pPr>
                <a:defRPr/>
              </a:pPr>
              <a:t>21</a:t>
            </a:fld>
            <a:endParaRPr lang="fr-FR" dirty="0">
              <a:solidFill>
                <a:prstClr val="black">
                  <a:tint val="75000"/>
                </a:prstClr>
              </a:solidFill>
            </a:endParaRPr>
          </a:p>
        </p:txBody>
      </p:sp>
      <p:sp>
        <p:nvSpPr>
          <p:cNvPr id="5" name="ZoneTexte 4"/>
          <p:cNvSpPr txBox="1"/>
          <p:nvPr/>
        </p:nvSpPr>
        <p:spPr>
          <a:xfrm>
            <a:off x="1835150" y="476250"/>
            <a:ext cx="5689600" cy="1446550"/>
          </a:xfrm>
          <a:prstGeom prst="rect">
            <a:avLst/>
          </a:prstGeom>
          <a:noFill/>
        </p:spPr>
        <p:txBody>
          <a:bodyPr>
            <a:spAutoFit/>
          </a:bodyPr>
          <a:lstStyle/>
          <a:p>
            <a:pPr algn="ctr">
              <a:spcBef>
                <a:spcPct val="0"/>
              </a:spcBef>
              <a:defRPr/>
            </a:pPr>
            <a:r>
              <a:rPr lang="fr-FR" sz="3200" b="1" dirty="0" smtClean="0">
                <a:solidFill>
                  <a:srgbClr val="660066"/>
                </a:solidFill>
                <a:effectLst>
                  <a:outerShdw blurRad="38100" dist="38100" dir="2700000" algn="tl">
                    <a:srgbClr val="C0C0C0"/>
                  </a:outerShdw>
                </a:effectLst>
                <a:latin typeface="Calibri" pitchFamily="34" charset="0"/>
                <a:ea typeface="+mj-ea"/>
                <a:cs typeface="+mj-cs"/>
              </a:rPr>
              <a:t>Surpoids et obésité</a:t>
            </a:r>
            <a:endParaRPr lang="fr-FR" sz="3200" b="1" dirty="0">
              <a:solidFill>
                <a:srgbClr val="660066"/>
              </a:solidFill>
              <a:effectLst>
                <a:outerShdw blurRad="38100" dist="38100" dir="2700000" algn="tl">
                  <a:srgbClr val="C0C0C0"/>
                </a:outerShdw>
              </a:effectLst>
              <a:latin typeface="Calibri" pitchFamily="34" charset="0"/>
              <a:ea typeface="+mj-ea"/>
              <a:cs typeface="+mj-cs"/>
            </a:endParaRPr>
          </a:p>
          <a:p>
            <a:pPr algn="ctr">
              <a:spcBef>
                <a:spcPct val="0"/>
              </a:spcBef>
              <a:defRPr/>
            </a:pPr>
            <a:r>
              <a:rPr lang="fr-FR" sz="3200" b="1" dirty="0">
                <a:solidFill>
                  <a:srgbClr val="660066"/>
                </a:solidFill>
                <a:effectLst>
                  <a:outerShdw blurRad="38100" dist="38100" dir="2700000" algn="tl">
                    <a:srgbClr val="C0C0C0"/>
                  </a:outerShdw>
                </a:effectLst>
                <a:latin typeface="Calibri" pitchFamily="34" charset="0"/>
                <a:ea typeface="+mj-ea"/>
                <a:cs typeface="+mj-cs"/>
              </a:rPr>
              <a:t>à</a:t>
            </a:r>
            <a:r>
              <a:rPr lang="fr-FR" sz="3200" b="1" dirty="0" smtClean="0">
                <a:solidFill>
                  <a:srgbClr val="660066"/>
                </a:solidFill>
                <a:effectLst>
                  <a:outerShdw blurRad="38100" dist="38100" dir="2700000" algn="tl">
                    <a:srgbClr val="C0C0C0"/>
                  </a:outerShdw>
                </a:effectLst>
                <a:latin typeface="Calibri" pitchFamily="34" charset="0"/>
                <a:ea typeface="+mj-ea"/>
                <a:cs typeface="+mj-cs"/>
              </a:rPr>
              <a:t>  </a:t>
            </a:r>
            <a:r>
              <a:rPr lang="fr-FR" sz="3200" b="1" dirty="0">
                <a:solidFill>
                  <a:srgbClr val="660066"/>
                </a:solidFill>
                <a:effectLst>
                  <a:outerShdw blurRad="38100" dist="38100" dir="2700000" algn="tl">
                    <a:srgbClr val="C0C0C0"/>
                  </a:outerShdw>
                </a:effectLst>
                <a:latin typeface="Calibri" pitchFamily="34" charset="0"/>
                <a:ea typeface="+mj-ea"/>
                <a:cs typeface="+mj-cs"/>
              </a:rPr>
              <a:t>WALLIS &amp; FUTUNA</a:t>
            </a:r>
          </a:p>
          <a:p>
            <a:pPr algn="ctr">
              <a:defRPr/>
            </a:pPr>
            <a:endParaRPr lang="fr-FR" sz="2400" b="1" dirty="0">
              <a:solidFill>
                <a:prstClr val="black"/>
              </a:solidFill>
              <a:cs typeface="Arial" pitchFamily="34" charset="0"/>
            </a:endParaRPr>
          </a:p>
        </p:txBody>
      </p:sp>
      <p:sp>
        <p:nvSpPr>
          <p:cNvPr id="6" name="Flèche droite 5"/>
          <p:cNvSpPr/>
          <p:nvPr/>
        </p:nvSpPr>
        <p:spPr>
          <a:xfrm>
            <a:off x="179363" y="2583185"/>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12" name="ZoneTexte 7"/>
          <p:cNvSpPr txBox="1">
            <a:spLocks noChangeArrowheads="1"/>
          </p:cNvSpPr>
          <p:nvPr/>
        </p:nvSpPr>
        <p:spPr bwMode="auto">
          <a:xfrm>
            <a:off x="2843808" y="5805264"/>
            <a:ext cx="3816350" cy="287338"/>
          </a:xfrm>
          <a:prstGeom prst="rect">
            <a:avLst/>
          </a:prstGeom>
          <a:noFill/>
          <a:ln w="9525">
            <a:noFill/>
            <a:miter lim="800000"/>
            <a:headEnd/>
            <a:tailEnd/>
          </a:ln>
        </p:spPr>
        <p:txBody>
          <a:bodyPr>
            <a:spAutoFit/>
          </a:bodyPr>
          <a:lstStyle/>
          <a:p>
            <a:pPr algn="ctr"/>
            <a:r>
              <a:rPr lang="fr-FR" sz="1200" b="1" dirty="0">
                <a:solidFill>
                  <a:prstClr val="black"/>
                </a:solidFill>
              </a:rPr>
              <a:t>Source Commission du pacifique Sud – OMS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2">
                                            <p:bg/>
                                          </p:spTgt>
                                        </p:tgtEl>
                                        <p:attrNameLst>
                                          <p:attrName>style.visibility</p:attrName>
                                        </p:attrNameLst>
                                      </p:cBhvr>
                                      <p:to>
                                        <p:strVal val="visible"/>
                                      </p:to>
                                    </p:set>
                                    <p:animEffect transition="in" filter="checkerboard(across)">
                                      <p:cBhvr>
                                        <p:cTn id="12" dur="500"/>
                                        <p:tgtEl>
                                          <p:spTgt spid="51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2">
                                            <p:txEl>
                                              <p:pRg st="0" end="0"/>
                                            </p:txEl>
                                          </p:spTgt>
                                        </p:tgtEl>
                                        <p:attrNameLst>
                                          <p:attrName>style.visibility</p:attrName>
                                        </p:attrNameLst>
                                      </p:cBhvr>
                                      <p:to>
                                        <p:strVal val="visible"/>
                                      </p:to>
                                    </p:set>
                                    <p:animEffect transition="in" filter="checkerboard(across)">
                                      <p:cBhvr>
                                        <p:cTn id="17" dur="500"/>
                                        <p:tgtEl>
                                          <p:spTgt spid="51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22">
                                            <p:txEl>
                                              <p:pRg st="1" end="1"/>
                                            </p:txEl>
                                          </p:spTgt>
                                        </p:tgtEl>
                                        <p:attrNameLst>
                                          <p:attrName>style.visibility</p:attrName>
                                        </p:attrNameLst>
                                      </p:cBhvr>
                                      <p:to>
                                        <p:strVal val="visible"/>
                                      </p:to>
                                    </p:set>
                                    <p:animEffect transition="in" filter="checkerboard(across)">
                                      <p:cBhvr>
                                        <p:cTn id="22" dur="500"/>
                                        <p:tgtEl>
                                          <p:spTgt spid="51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22">
                                            <p:txEl>
                                              <p:pRg st="2" end="2"/>
                                            </p:txEl>
                                          </p:spTgt>
                                        </p:tgtEl>
                                        <p:attrNameLst>
                                          <p:attrName>style.visibility</p:attrName>
                                        </p:attrNameLst>
                                      </p:cBhvr>
                                      <p:to>
                                        <p:strVal val="visible"/>
                                      </p:to>
                                    </p:set>
                                    <p:animEffect transition="in" filter="checkerboard(across)">
                                      <p:cBhvr>
                                        <p:cTn id="27" dur="500"/>
                                        <p:tgtEl>
                                          <p:spTgt spid="51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122">
                                            <p:txEl>
                                              <p:pRg st="3" end="3"/>
                                            </p:txEl>
                                          </p:spTgt>
                                        </p:tgtEl>
                                        <p:attrNameLst>
                                          <p:attrName>style.visibility</p:attrName>
                                        </p:attrNameLst>
                                      </p:cBhvr>
                                      <p:to>
                                        <p:strVal val="visible"/>
                                      </p:to>
                                    </p:set>
                                    <p:animEffect transition="in" filter="checkerboard(across)">
                                      <p:cBhvr>
                                        <p:cTn id="32" dur="500"/>
                                        <p:tgtEl>
                                          <p:spTgt spid="5122">
                                            <p:txEl>
                                              <p:pRg st="3" end="3"/>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5122">
                                            <p:txEl>
                                              <p:pRg st="6" end="6"/>
                                            </p:txEl>
                                          </p:spTgt>
                                        </p:tgtEl>
                                        <p:attrNameLst>
                                          <p:attrName>style.visibility</p:attrName>
                                        </p:attrNameLst>
                                      </p:cBhvr>
                                      <p:to>
                                        <p:strVal val="visible"/>
                                      </p:to>
                                    </p:set>
                                    <p:animEffect transition="in" filter="checkerboard(across)">
                                      <p:cBhvr>
                                        <p:cTn id="35" dur="500"/>
                                        <p:tgtEl>
                                          <p:spTgt spid="5122">
                                            <p:txEl>
                                              <p:pRg st="6" end="6"/>
                                            </p:tx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5122">
                                            <p:txEl>
                                              <p:pRg st="7" end="7"/>
                                            </p:txEl>
                                          </p:spTgt>
                                        </p:tgtEl>
                                        <p:attrNameLst>
                                          <p:attrName>style.visibility</p:attrName>
                                        </p:attrNameLst>
                                      </p:cBhvr>
                                      <p:to>
                                        <p:strVal val="visible"/>
                                      </p:to>
                                    </p:set>
                                    <p:animEffect transition="in" filter="checkerboard(across)">
                                      <p:cBhvr>
                                        <p:cTn id="38" dur="500"/>
                                        <p:tgtEl>
                                          <p:spTgt spid="512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allAtOnce" animBg="1"/>
      <p:bldP spid="6"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2700" b="1" dirty="0" smtClean="0">
                <a:solidFill>
                  <a:srgbClr val="0070C0"/>
                </a:solidFill>
                <a:cs typeface="Arial" pitchFamily="34" charset="0"/>
              </a:rPr>
              <a:t/>
            </a:r>
            <a:br>
              <a:rPr lang="fr-FR" sz="2700" b="1" dirty="0" smtClean="0">
                <a:solidFill>
                  <a:srgbClr val="0070C0"/>
                </a:solidFill>
                <a:cs typeface="Arial" pitchFamily="34" charset="0"/>
              </a:rPr>
            </a:br>
            <a:r>
              <a:rPr lang="fr-FR" sz="2700" b="1" dirty="0" smtClean="0">
                <a:solidFill>
                  <a:srgbClr val="0070C0"/>
                </a:solidFill>
                <a:cs typeface="Arial" pitchFamily="34" charset="0"/>
              </a:rPr>
              <a:t/>
            </a:r>
            <a:br>
              <a:rPr lang="fr-FR" sz="2700" b="1" dirty="0" smtClean="0">
                <a:solidFill>
                  <a:srgbClr val="0070C0"/>
                </a:solidFill>
                <a:cs typeface="Arial" pitchFamily="34" charset="0"/>
              </a:rPr>
            </a:br>
            <a:r>
              <a:rPr lang="fr-FR" dirty="0" smtClean="0">
                <a:effectLst>
                  <a:outerShdw blurRad="38100" dist="38100" dir="2700000" algn="tl">
                    <a:srgbClr val="C0C0C0"/>
                  </a:outerShdw>
                </a:effectLst>
              </a:rPr>
              <a:t>Surpoids – obésité et son cortège </a:t>
            </a:r>
            <a:br>
              <a:rPr lang="fr-FR" dirty="0" smtClean="0">
                <a:effectLst>
                  <a:outerShdw blurRad="38100" dist="38100" dir="2700000" algn="tl">
                    <a:srgbClr val="C0C0C0"/>
                  </a:outerShdw>
                </a:effectLst>
              </a:rPr>
            </a:br>
            <a:r>
              <a:rPr lang="fr-FR" dirty="0" smtClean="0">
                <a:effectLst>
                  <a:outerShdw blurRad="38100" dist="38100" dir="2700000" algn="tl">
                    <a:srgbClr val="C0C0C0"/>
                  </a:outerShdw>
                </a:effectLst>
              </a:rPr>
              <a:t>de maladies associées</a:t>
            </a:r>
            <a:r>
              <a:rPr lang="fr-FR" sz="3200" b="1" dirty="0" smtClean="0">
                <a:solidFill>
                  <a:schemeClr val="accent5">
                    <a:lumMod val="75000"/>
                  </a:schemeClr>
                </a:solidFill>
                <a:latin typeface="+mn-lt"/>
                <a:ea typeface="+mn-ea"/>
                <a:cs typeface="+mn-cs"/>
              </a:rPr>
              <a:t/>
            </a:r>
            <a:br>
              <a:rPr lang="fr-FR" sz="3200" b="1" dirty="0" smtClean="0">
                <a:solidFill>
                  <a:schemeClr val="accent5">
                    <a:lumMod val="75000"/>
                  </a:schemeClr>
                </a:solidFill>
                <a:latin typeface="+mn-lt"/>
                <a:ea typeface="+mn-ea"/>
                <a:cs typeface="+mn-cs"/>
              </a:rPr>
            </a:br>
            <a:endParaRPr lang="fr-FR" sz="3200" b="1" dirty="0">
              <a:solidFill>
                <a:schemeClr val="accent5">
                  <a:lumMod val="75000"/>
                </a:schemeClr>
              </a:solidFill>
              <a:latin typeface="+mn-lt"/>
              <a:ea typeface="+mn-ea"/>
              <a:cs typeface="+mn-cs"/>
            </a:endParaRPr>
          </a:p>
        </p:txBody>
      </p:sp>
      <p:sp>
        <p:nvSpPr>
          <p:cNvPr id="3" name="Espace réservé du contenu 2"/>
          <p:cNvSpPr>
            <a:spLocks noGrp="1"/>
          </p:cNvSpPr>
          <p:nvPr>
            <p:ph idx="1"/>
          </p:nvPr>
        </p:nvSpPr>
        <p:spPr/>
        <p:txBody>
          <a:bodyPr>
            <a:normAutofit/>
          </a:bodyPr>
          <a:lstStyle/>
          <a:p>
            <a:endParaRPr lang="fr-FR" sz="2000" dirty="0" smtClean="0"/>
          </a:p>
          <a:p>
            <a:r>
              <a:rPr lang="fr-FR" sz="2000" b="1" dirty="0" smtClean="0">
                <a:solidFill>
                  <a:srgbClr val="0070C0"/>
                </a:solidFill>
              </a:rPr>
              <a:t>Espérance de vie : 74 ans (vs 82,7 ans)</a:t>
            </a:r>
          </a:p>
          <a:p>
            <a:r>
              <a:rPr lang="fr-FR" sz="2000" b="1" dirty="0" smtClean="0">
                <a:solidFill>
                  <a:srgbClr val="0070C0"/>
                </a:solidFill>
              </a:rPr>
              <a:t>Diabète : 17% de la population (vs 4,5%)</a:t>
            </a:r>
          </a:p>
          <a:p>
            <a:r>
              <a:rPr lang="fr-FR" sz="2000" b="1" dirty="0" smtClean="0">
                <a:solidFill>
                  <a:srgbClr val="0070C0"/>
                </a:solidFill>
              </a:rPr>
              <a:t>Evolution diabète : taux de prescription d’hémoglobine </a:t>
            </a:r>
            <a:r>
              <a:rPr lang="fr-FR" sz="2000" b="1" dirty="0" err="1" smtClean="0">
                <a:solidFill>
                  <a:srgbClr val="0070C0"/>
                </a:solidFill>
              </a:rPr>
              <a:t>glyquée</a:t>
            </a:r>
            <a:r>
              <a:rPr lang="fr-FR" sz="2000" b="1" dirty="0" smtClean="0">
                <a:solidFill>
                  <a:srgbClr val="0070C0"/>
                </a:solidFill>
              </a:rPr>
              <a:t> a doublé depuis 2008, 82% des résultats sont hors normes</a:t>
            </a:r>
          </a:p>
          <a:p>
            <a:r>
              <a:rPr lang="fr-FR" sz="2000" b="1" dirty="0" smtClean="0">
                <a:solidFill>
                  <a:srgbClr val="0070C0"/>
                </a:solidFill>
              </a:rPr>
              <a:t>Insuffisance rénale après 64 ans : 20,1% des hommes et 16,2% des femmes </a:t>
            </a:r>
          </a:p>
          <a:p>
            <a:r>
              <a:rPr lang="fr-FR" sz="2000" b="1" dirty="0" smtClean="0">
                <a:solidFill>
                  <a:srgbClr val="0070C0"/>
                </a:solidFill>
              </a:rPr>
              <a:t>Leptospirose : + de 50 cas / an (20 fois +/métropole)  </a:t>
            </a:r>
          </a:p>
          <a:p>
            <a:r>
              <a:rPr lang="fr-FR" sz="2000" dirty="0" smtClean="0"/>
              <a:t>…</a:t>
            </a:r>
            <a:endParaRPr lang="fr-FR" sz="2000" dirty="0"/>
          </a:p>
        </p:txBody>
      </p:sp>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fld id="{34656BF5-A2B2-42FB-9E21-DFDF12468CBF}" type="slidenum">
              <a:rPr lang="fr-FR" smtClean="0">
                <a:solidFill>
                  <a:prstClr val="black">
                    <a:tint val="75000"/>
                  </a:prstClr>
                </a:solidFill>
              </a:rPr>
              <a:pPr/>
              <a:t>22</a:t>
            </a:fld>
            <a:endParaRPr lang="fr-FR">
              <a:solidFill>
                <a:prstClr val="black">
                  <a:tint val="7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404664"/>
            <a:ext cx="6203032" cy="778098"/>
          </a:xfrm>
        </p:spPr>
        <p:txBody>
          <a:bodyPr>
            <a:noAutofit/>
          </a:bodyPr>
          <a:lstStyle/>
          <a:p>
            <a:r>
              <a:rPr lang="fr-FR" sz="3200" dirty="0" smtClean="0">
                <a:effectLst>
                  <a:outerShdw blurRad="38100" dist="38100" dir="2700000" algn="tl">
                    <a:srgbClr val="C0C0C0"/>
                  </a:outerShdw>
                </a:effectLst>
              </a:rPr>
              <a:t>Quel Projet pour Wallis &amp; Futuna?</a:t>
            </a:r>
          </a:p>
        </p:txBody>
      </p:sp>
      <p:sp>
        <p:nvSpPr>
          <p:cNvPr id="3" name="Espace réservé du contenu 2"/>
          <p:cNvSpPr>
            <a:spLocks noGrp="1"/>
          </p:cNvSpPr>
          <p:nvPr>
            <p:ph idx="1"/>
          </p:nvPr>
        </p:nvSpPr>
        <p:spPr>
          <a:xfrm>
            <a:off x="323528" y="1268760"/>
            <a:ext cx="8640960" cy="5184576"/>
          </a:xfrm>
        </p:spPr>
        <p:txBody>
          <a:bodyPr>
            <a:normAutofit lnSpcReduction="10000"/>
          </a:bodyPr>
          <a:lstStyle/>
          <a:p>
            <a:endParaRPr lang="fr-FR" sz="2400" dirty="0" smtClean="0"/>
          </a:p>
          <a:p>
            <a:r>
              <a:rPr lang="fr-FR" sz="2400" dirty="0" smtClean="0">
                <a:solidFill>
                  <a:srgbClr val="0070C0"/>
                </a:solidFill>
              </a:rPr>
              <a:t>Améliorer la prise en charge du </a:t>
            </a:r>
            <a:r>
              <a:rPr lang="fr-FR" sz="2400" b="1" dirty="0" smtClean="0">
                <a:solidFill>
                  <a:srgbClr val="0070C0"/>
                </a:solidFill>
              </a:rPr>
              <a:t>diabète </a:t>
            </a:r>
            <a:r>
              <a:rPr lang="fr-FR" sz="2400" dirty="0" smtClean="0">
                <a:solidFill>
                  <a:srgbClr val="0070C0"/>
                </a:solidFill>
              </a:rPr>
              <a:t>et de </a:t>
            </a:r>
            <a:r>
              <a:rPr lang="fr-FR" sz="2400" b="1" dirty="0" smtClean="0">
                <a:solidFill>
                  <a:srgbClr val="0070C0"/>
                </a:solidFill>
              </a:rPr>
              <a:t>l’insuffisance rénale</a:t>
            </a:r>
            <a:r>
              <a:rPr lang="fr-FR" sz="2400" dirty="0" smtClean="0">
                <a:solidFill>
                  <a:srgbClr val="0070C0"/>
                </a:solidFill>
              </a:rPr>
              <a:t>? La prise en charge du </a:t>
            </a:r>
            <a:r>
              <a:rPr lang="fr-FR" sz="2400" b="1" dirty="0" smtClean="0">
                <a:solidFill>
                  <a:srgbClr val="0070C0"/>
                </a:solidFill>
              </a:rPr>
              <a:t>cancer</a:t>
            </a:r>
            <a:r>
              <a:rPr lang="fr-FR" sz="2400" dirty="0" smtClean="0">
                <a:solidFill>
                  <a:srgbClr val="0070C0"/>
                </a:solidFill>
              </a:rPr>
              <a:t>?</a:t>
            </a:r>
          </a:p>
          <a:p>
            <a:r>
              <a:rPr lang="fr-FR" sz="2400" dirty="0" smtClean="0">
                <a:solidFill>
                  <a:srgbClr val="0070C0"/>
                </a:solidFill>
              </a:rPr>
              <a:t>Renforcer </a:t>
            </a:r>
            <a:r>
              <a:rPr lang="fr-FR" sz="2400" b="1" dirty="0" smtClean="0">
                <a:solidFill>
                  <a:srgbClr val="0070C0"/>
                </a:solidFill>
              </a:rPr>
              <a:t>l’imagerie médicale</a:t>
            </a:r>
            <a:r>
              <a:rPr lang="fr-FR" sz="2400" dirty="0" smtClean="0">
                <a:solidFill>
                  <a:srgbClr val="0070C0"/>
                </a:solidFill>
              </a:rPr>
              <a:t>? Renforcer </a:t>
            </a:r>
            <a:r>
              <a:rPr lang="fr-FR" sz="2400" b="1" dirty="0" smtClean="0">
                <a:solidFill>
                  <a:srgbClr val="0070C0"/>
                </a:solidFill>
              </a:rPr>
              <a:t>l’hémodialyse</a:t>
            </a:r>
            <a:r>
              <a:rPr lang="fr-FR" sz="2400" dirty="0" smtClean="0">
                <a:solidFill>
                  <a:srgbClr val="0070C0"/>
                </a:solidFill>
              </a:rPr>
              <a:t>?</a:t>
            </a:r>
          </a:p>
          <a:p>
            <a:r>
              <a:rPr lang="fr-FR" sz="2400" dirty="0" smtClean="0">
                <a:solidFill>
                  <a:srgbClr val="0070C0"/>
                </a:solidFill>
              </a:rPr>
              <a:t>Renforcer </a:t>
            </a:r>
            <a:r>
              <a:rPr lang="fr-FR" sz="2400" b="1" dirty="0" smtClean="0">
                <a:solidFill>
                  <a:srgbClr val="0070C0"/>
                </a:solidFill>
              </a:rPr>
              <a:t>le traitement de la leptospirose</a:t>
            </a:r>
            <a:r>
              <a:rPr lang="fr-FR" sz="2400" dirty="0" smtClean="0">
                <a:solidFill>
                  <a:srgbClr val="0070C0"/>
                </a:solidFill>
              </a:rPr>
              <a:t>?</a:t>
            </a:r>
          </a:p>
          <a:p>
            <a:r>
              <a:rPr lang="fr-FR" sz="2400" dirty="0" smtClean="0">
                <a:solidFill>
                  <a:srgbClr val="0070C0"/>
                </a:solidFill>
              </a:rPr>
              <a:t>Développer la </a:t>
            </a:r>
            <a:r>
              <a:rPr lang="fr-FR" sz="2400" b="1" dirty="0" smtClean="0">
                <a:solidFill>
                  <a:srgbClr val="0070C0"/>
                </a:solidFill>
              </a:rPr>
              <a:t>chirurgie bariatrique</a:t>
            </a:r>
            <a:r>
              <a:rPr lang="fr-FR" sz="2400" dirty="0" smtClean="0">
                <a:solidFill>
                  <a:srgbClr val="0070C0"/>
                </a:solidFill>
              </a:rPr>
              <a:t>?</a:t>
            </a:r>
          </a:p>
          <a:p>
            <a:pPr>
              <a:buNone/>
            </a:pPr>
            <a:endParaRPr lang="fr-FR" sz="2400" dirty="0" smtClean="0"/>
          </a:p>
          <a:p>
            <a:r>
              <a:rPr lang="fr-FR" sz="2400" dirty="0" smtClean="0">
                <a:solidFill>
                  <a:srgbClr val="FF0000"/>
                </a:solidFill>
              </a:rPr>
              <a:t>Intervenir « massivement » sur les déterminants de santé selon une approche intersectorielle !</a:t>
            </a:r>
          </a:p>
          <a:p>
            <a:pPr lvl="1"/>
            <a:r>
              <a:rPr lang="fr-FR" sz="2000" dirty="0" smtClean="0">
                <a:solidFill>
                  <a:srgbClr val="FF0000"/>
                </a:solidFill>
              </a:rPr>
              <a:t>Education pour la santé</a:t>
            </a:r>
          </a:p>
          <a:p>
            <a:pPr lvl="1"/>
            <a:r>
              <a:rPr lang="fr-FR" sz="2000" dirty="0" smtClean="0">
                <a:solidFill>
                  <a:srgbClr val="FF0000"/>
                </a:solidFill>
              </a:rPr>
              <a:t>Information nutritionnelle</a:t>
            </a:r>
          </a:p>
          <a:p>
            <a:pPr lvl="1"/>
            <a:r>
              <a:rPr lang="fr-FR" sz="2000" dirty="0" smtClean="0">
                <a:solidFill>
                  <a:srgbClr val="FF0000"/>
                </a:solidFill>
              </a:rPr>
              <a:t>Renforcement de l’activité physique</a:t>
            </a:r>
          </a:p>
          <a:p>
            <a:pPr lvl="1"/>
            <a:r>
              <a:rPr lang="fr-FR" sz="2000" dirty="0" smtClean="0">
                <a:solidFill>
                  <a:srgbClr val="FF0000"/>
                </a:solidFill>
              </a:rPr>
              <a:t>Lutte contre le tabagisme et la consommation excessive d’alcool</a:t>
            </a:r>
            <a:r>
              <a:rPr lang="fr-FR" sz="2000" dirty="0" smtClean="0"/>
              <a:t> </a:t>
            </a:r>
          </a:p>
          <a:p>
            <a:pPr lvl="1"/>
            <a:r>
              <a:rPr lang="fr-FR" sz="2000" dirty="0" smtClean="0">
                <a:solidFill>
                  <a:srgbClr val="FF0000"/>
                </a:solidFill>
              </a:rPr>
              <a:t>… </a:t>
            </a:r>
          </a:p>
        </p:txBody>
      </p:sp>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fld id="{34656BF5-A2B2-42FB-9E21-DFDF12468CBF}" type="slidenum">
              <a:rPr lang="fr-FR" smtClean="0">
                <a:solidFill>
                  <a:prstClr val="black">
                    <a:tint val="75000"/>
                  </a:prstClr>
                </a:solidFill>
              </a:rPr>
              <a:pPr/>
              <a:t>23</a:t>
            </a:fld>
            <a:endParaRPr lang="fr-FR">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checkerboard(across)">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checkerboard(across)">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checkerboard(across)">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268760"/>
            <a:ext cx="8496944" cy="5328592"/>
          </a:xfrm>
        </p:spPr>
        <p:txBody>
          <a:bodyPr/>
          <a:lstStyle/>
          <a:p>
            <a:pPr marL="514350" indent="-514350" algn="ctr"/>
            <a:r>
              <a:rPr lang="fr-FR" sz="2800" dirty="0" smtClean="0">
                <a:solidFill>
                  <a:srgbClr val="002060"/>
                </a:solidFill>
              </a:rPr>
              <a:t/>
            </a:r>
            <a:br>
              <a:rPr lang="fr-FR" sz="2800" dirty="0" smtClean="0">
                <a:solidFill>
                  <a:srgbClr val="002060"/>
                </a:solidFill>
              </a:rPr>
            </a:br>
            <a:r>
              <a:rPr lang="fr-FR" sz="2600" dirty="0" smtClean="0">
                <a:solidFill>
                  <a:srgbClr val="002060"/>
                </a:solidFill>
              </a:rPr>
              <a:t>3.</a:t>
            </a:r>
            <a:r>
              <a:rPr lang="fr-FR" sz="2800" dirty="0" smtClean="0"/>
              <a:t> La prévention dans le système de santé</a:t>
            </a:r>
            <a:r>
              <a:rPr lang="fr-FR" sz="2600" dirty="0" smtClean="0"/>
              <a:t/>
            </a:r>
            <a:br>
              <a:rPr lang="fr-FR" sz="2600" dirty="0" smtClean="0"/>
            </a:br>
            <a:r>
              <a:rPr lang="fr-FR" sz="2800" b="0" dirty="0" smtClean="0">
                <a:solidFill>
                  <a:srgbClr val="002060"/>
                </a:solidFill>
              </a:rPr>
              <a:t/>
            </a:r>
            <a:br>
              <a:rPr lang="fr-FR" sz="2800" b="0" dirty="0" smtClean="0">
                <a:solidFill>
                  <a:srgbClr val="002060"/>
                </a:solidFill>
              </a:rPr>
            </a:br>
            <a:r>
              <a:rPr lang="fr-FR" sz="2800" dirty="0" smtClean="0"/>
              <a:t/>
            </a:r>
            <a:br>
              <a:rPr lang="fr-FR" sz="2800" dirty="0" smtClean="0"/>
            </a:br>
            <a:endParaRPr lang="fr-FR" sz="2800" b="0" dirty="0">
              <a:solidFill>
                <a:srgbClr val="002060"/>
              </a:solidFill>
            </a:endParaRPr>
          </a:p>
        </p:txBody>
      </p:sp>
    </p:spTree>
    <p:extLst>
      <p:ext uri="{BB962C8B-B14F-4D97-AF65-F5344CB8AC3E}">
        <p14:creationId xmlns:p14="http://schemas.microsoft.com/office/powerpoint/2010/main" val="307945215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79512" y="1484784"/>
            <a:ext cx="8568952" cy="51845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aphicFrame>
        <p:nvGraphicFramePr>
          <p:cNvPr id="17" name="Diagramme 16"/>
          <p:cNvGraphicFramePr/>
          <p:nvPr/>
        </p:nvGraphicFramePr>
        <p:xfrm>
          <a:off x="539552" y="1628800"/>
          <a:ext cx="748883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fld id="{34656BF5-A2B2-42FB-9E21-DFDF12468CBF}" type="slidenum">
              <a:rPr lang="fr-FR" smtClean="0">
                <a:solidFill>
                  <a:prstClr val="black">
                    <a:tint val="75000"/>
                  </a:prstClr>
                </a:solidFill>
              </a:rPr>
              <a:pPr/>
              <a:t>25</a:t>
            </a:fld>
            <a:endParaRPr lang="fr-FR">
              <a:solidFill>
                <a:prstClr val="black">
                  <a:tint val="75000"/>
                </a:prstClr>
              </a:solidFill>
            </a:endParaRPr>
          </a:p>
        </p:txBody>
      </p:sp>
      <p:sp>
        <p:nvSpPr>
          <p:cNvPr id="13" name="Flèche droite 12"/>
          <p:cNvSpPr/>
          <p:nvPr/>
        </p:nvSpPr>
        <p:spPr>
          <a:xfrm>
            <a:off x="971600" y="3861048"/>
            <a:ext cx="1440160"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Flèche droite 13"/>
          <p:cNvSpPr/>
          <p:nvPr/>
        </p:nvSpPr>
        <p:spPr>
          <a:xfrm rot="5400000">
            <a:off x="3167844" y="1952836"/>
            <a:ext cx="792088"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Flèche droite 14"/>
          <p:cNvSpPr/>
          <p:nvPr/>
        </p:nvSpPr>
        <p:spPr>
          <a:xfrm rot="16200000">
            <a:off x="2843808" y="5805264"/>
            <a:ext cx="115212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Flèche droite 15"/>
          <p:cNvSpPr/>
          <p:nvPr/>
        </p:nvSpPr>
        <p:spPr>
          <a:xfrm rot="10800000">
            <a:off x="5292080" y="3789040"/>
            <a:ext cx="648072" cy="2880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ZoneTexte 19"/>
          <p:cNvSpPr txBox="1"/>
          <p:nvPr/>
        </p:nvSpPr>
        <p:spPr>
          <a:xfrm>
            <a:off x="6156176" y="3356992"/>
            <a:ext cx="2448272" cy="3139321"/>
          </a:xfrm>
          <a:prstGeom prst="rect">
            <a:avLst/>
          </a:prstGeom>
          <a:noFill/>
          <a:ln w="25400">
            <a:noFill/>
          </a:ln>
        </p:spPr>
        <p:txBody>
          <a:bodyPr wrap="square" rtlCol="0">
            <a:spAutoFit/>
          </a:bodyPr>
          <a:lstStyle/>
          <a:p>
            <a:pPr algn="ctr"/>
            <a:r>
              <a:rPr lang="fr-FR" b="1" dirty="0">
                <a:solidFill>
                  <a:srgbClr val="FF0000"/>
                </a:solidFill>
              </a:rPr>
              <a:t>Système sanitaire CURATIF</a:t>
            </a:r>
          </a:p>
          <a:p>
            <a:pPr algn="ctr"/>
            <a:endParaRPr lang="fr-FR" b="1" dirty="0">
              <a:solidFill>
                <a:prstClr val="black"/>
              </a:solidFill>
            </a:endParaRPr>
          </a:p>
          <a:p>
            <a:pPr algn="ctr"/>
            <a:r>
              <a:rPr lang="fr-FR" b="1" dirty="0">
                <a:solidFill>
                  <a:prstClr val="black"/>
                </a:solidFill>
              </a:rPr>
              <a:t>- PPS et VSS sont peu développées</a:t>
            </a:r>
          </a:p>
          <a:p>
            <a:pPr algn="ctr"/>
            <a:endParaRPr lang="fr-FR" b="1" dirty="0">
              <a:solidFill>
                <a:prstClr val="black"/>
              </a:solidFill>
            </a:endParaRPr>
          </a:p>
          <a:p>
            <a:pPr algn="ctr"/>
            <a:r>
              <a:rPr lang="fr-FR" b="1" dirty="0">
                <a:solidFill>
                  <a:prstClr val="black"/>
                </a:solidFill>
              </a:rPr>
              <a:t>- </a:t>
            </a:r>
            <a:r>
              <a:rPr lang="fr-FR" i="1" dirty="0">
                <a:solidFill>
                  <a:prstClr val="black"/>
                </a:solidFill>
              </a:rPr>
              <a:t>L’offre de soins est faiblement </a:t>
            </a:r>
            <a:r>
              <a:rPr lang="fr-FR" i="1" dirty="0" smtClean="0">
                <a:solidFill>
                  <a:prstClr val="black"/>
                </a:solidFill>
              </a:rPr>
              <a:t>protégée </a:t>
            </a:r>
            <a:r>
              <a:rPr lang="fr-FR" i="1" dirty="0">
                <a:solidFill>
                  <a:prstClr val="black"/>
                </a:solidFill>
              </a:rPr>
              <a:t>des effets négatifs des déterminants socio-environnementaux</a:t>
            </a:r>
          </a:p>
        </p:txBody>
      </p:sp>
      <p:sp>
        <p:nvSpPr>
          <p:cNvPr id="21" name="ZoneTexte 20"/>
          <p:cNvSpPr txBox="1"/>
          <p:nvPr/>
        </p:nvSpPr>
        <p:spPr>
          <a:xfrm>
            <a:off x="251520" y="1556792"/>
            <a:ext cx="2952328" cy="369332"/>
          </a:xfrm>
          <a:prstGeom prst="rect">
            <a:avLst/>
          </a:prstGeom>
          <a:noFill/>
        </p:spPr>
        <p:txBody>
          <a:bodyPr wrap="square" rtlCol="0">
            <a:spAutoFit/>
          </a:bodyPr>
          <a:lstStyle/>
          <a:p>
            <a:r>
              <a:rPr lang="fr-FR" dirty="0">
                <a:solidFill>
                  <a:prstClr val="black"/>
                </a:solidFill>
              </a:rPr>
              <a:t>Système socio-économique</a:t>
            </a:r>
          </a:p>
        </p:txBody>
      </p:sp>
      <p:sp>
        <p:nvSpPr>
          <p:cNvPr id="11" name="Rectangle 10"/>
          <p:cNvSpPr/>
          <p:nvPr/>
        </p:nvSpPr>
        <p:spPr>
          <a:xfrm>
            <a:off x="1331640" y="332656"/>
            <a:ext cx="6408712" cy="584775"/>
          </a:xfrm>
          <a:prstGeom prst="rect">
            <a:avLst/>
          </a:prstGeom>
        </p:spPr>
        <p:txBody>
          <a:bodyPr wrap="square">
            <a:spAutoFit/>
          </a:bodyPr>
          <a:lstStyle/>
          <a:p>
            <a:r>
              <a:rPr lang="fr-FR" sz="3200" b="1" dirty="0" smtClean="0">
                <a:solidFill>
                  <a:srgbClr val="660066"/>
                </a:solidFill>
                <a:effectLst>
                  <a:outerShdw blurRad="38100" dist="38100" dir="2700000" algn="tl">
                    <a:srgbClr val="C0C0C0"/>
                  </a:outerShdw>
                </a:effectLst>
                <a:latin typeface="Calibri" panose="020F0502020204030204" pitchFamily="34" charset="0"/>
                <a:ea typeface="+mj-ea"/>
                <a:cs typeface="+mj-cs"/>
              </a:rPr>
              <a:t>Un système sanitaire à 95% curatif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7" dur="500"/>
                                        <p:tgtEl>
                                          <p:spTgt spid="2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
                                            <p:txEl>
                                              <p:pRg st="2" end="2"/>
                                            </p:txEl>
                                          </p:spTgt>
                                        </p:tgtEl>
                                        <p:attrNameLst>
                                          <p:attrName>style.visibility</p:attrName>
                                        </p:attrNameLst>
                                      </p:cBhvr>
                                      <p:to>
                                        <p:strVal val="visible"/>
                                      </p:to>
                                    </p:set>
                                    <p:animEffect transition="in" filter="checkerboard(across)">
                                      <p:cBhvr>
                                        <p:cTn id="10" dur="500"/>
                                        <p:tgtEl>
                                          <p:spTgt spid="20">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animEffect transition="in" filter="checkerboard(across)">
                                      <p:cBhvr>
                                        <p:cTn id="1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79512" y="1484784"/>
            <a:ext cx="8568952" cy="51845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aphicFrame>
        <p:nvGraphicFramePr>
          <p:cNvPr id="17" name="Diagramme 16"/>
          <p:cNvGraphicFramePr/>
          <p:nvPr/>
        </p:nvGraphicFramePr>
        <p:xfrm>
          <a:off x="539552" y="1628800"/>
          <a:ext cx="748883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fld id="{34656BF5-A2B2-42FB-9E21-DFDF12468CBF}" type="slidenum">
              <a:rPr lang="fr-FR" smtClean="0">
                <a:solidFill>
                  <a:prstClr val="black">
                    <a:tint val="75000"/>
                  </a:prstClr>
                </a:solidFill>
              </a:rPr>
              <a:pPr/>
              <a:t>26</a:t>
            </a:fld>
            <a:endParaRPr lang="fr-FR">
              <a:solidFill>
                <a:prstClr val="black">
                  <a:tint val="75000"/>
                </a:prstClr>
              </a:solidFill>
            </a:endParaRPr>
          </a:p>
        </p:txBody>
      </p:sp>
      <p:sp>
        <p:nvSpPr>
          <p:cNvPr id="14" name="Flèche droite 13"/>
          <p:cNvSpPr/>
          <p:nvPr/>
        </p:nvSpPr>
        <p:spPr>
          <a:xfrm rot="5400000">
            <a:off x="3167844" y="1952836"/>
            <a:ext cx="792088"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Flèche droite 15"/>
          <p:cNvSpPr/>
          <p:nvPr/>
        </p:nvSpPr>
        <p:spPr>
          <a:xfrm rot="10800000">
            <a:off x="5292080" y="3789040"/>
            <a:ext cx="648072" cy="2880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ZoneTexte 19"/>
          <p:cNvSpPr txBox="1"/>
          <p:nvPr/>
        </p:nvSpPr>
        <p:spPr>
          <a:xfrm>
            <a:off x="6156176" y="3356992"/>
            <a:ext cx="2448272" cy="2862322"/>
          </a:xfrm>
          <a:prstGeom prst="rect">
            <a:avLst/>
          </a:prstGeom>
          <a:noFill/>
          <a:ln w="25400">
            <a:noFill/>
          </a:ln>
        </p:spPr>
        <p:txBody>
          <a:bodyPr wrap="square" rtlCol="0">
            <a:spAutoFit/>
          </a:bodyPr>
          <a:lstStyle/>
          <a:p>
            <a:pPr algn="ctr"/>
            <a:r>
              <a:rPr lang="fr-FR" b="1" dirty="0">
                <a:solidFill>
                  <a:srgbClr val="FFFF00"/>
                </a:solidFill>
                <a:effectLst>
                  <a:outerShdw blurRad="38100" dist="38100" dir="2700000" algn="tl">
                    <a:srgbClr val="000000">
                      <a:alpha val="43137"/>
                    </a:srgbClr>
                  </a:outerShdw>
                </a:effectLst>
              </a:rPr>
              <a:t>Système sanitaire</a:t>
            </a:r>
          </a:p>
          <a:p>
            <a:pPr algn="ctr"/>
            <a:r>
              <a:rPr lang="fr-FR" b="1" dirty="0">
                <a:solidFill>
                  <a:srgbClr val="FFFF00"/>
                </a:solidFill>
                <a:effectLst>
                  <a:outerShdw blurRad="38100" dist="38100" dir="2700000" algn="tl">
                    <a:srgbClr val="000000">
                      <a:alpha val="43137"/>
                    </a:srgbClr>
                  </a:outerShdw>
                </a:effectLst>
              </a:rPr>
              <a:t>PPS-CURATIF</a:t>
            </a:r>
          </a:p>
          <a:p>
            <a:pPr algn="ctr"/>
            <a:endParaRPr lang="fr-FR" b="1" dirty="0">
              <a:solidFill>
                <a:prstClr val="black"/>
              </a:solidFill>
            </a:endParaRPr>
          </a:p>
          <a:p>
            <a:pPr algn="ctr"/>
            <a:r>
              <a:rPr lang="fr-FR" b="1" dirty="0">
                <a:solidFill>
                  <a:prstClr val="black"/>
                </a:solidFill>
              </a:rPr>
              <a:t>- Rééquilibrage  des ressources entre « PPS » et « soins » </a:t>
            </a:r>
            <a:r>
              <a:rPr lang="fr-FR" b="1" dirty="0" smtClean="0">
                <a:solidFill>
                  <a:prstClr val="black"/>
                </a:solidFill>
              </a:rPr>
              <a:t>source de </a:t>
            </a:r>
            <a:r>
              <a:rPr lang="fr-FR" b="1" dirty="0">
                <a:solidFill>
                  <a:prstClr val="black"/>
                </a:solidFill>
              </a:rPr>
              <a:t>gains d’efficience dans l’offre de soins : hypothèse charte d’Ottawa 1986</a:t>
            </a:r>
          </a:p>
        </p:txBody>
      </p:sp>
      <p:sp>
        <p:nvSpPr>
          <p:cNvPr id="21" name="ZoneTexte 20"/>
          <p:cNvSpPr txBox="1"/>
          <p:nvPr/>
        </p:nvSpPr>
        <p:spPr>
          <a:xfrm>
            <a:off x="251520" y="1556792"/>
            <a:ext cx="2952328" cy="369332"/>
          </a:xfrm>
          <a:prstGeom prst="rect">
            <a:avLst/>
          </a:prstGeom>
          <a:noFill/>
        </p:spPr>
        <p:txBody>
          <a:bodyPr wrap="square" rtlCol="0">
            <a:spAutoFit/>
          </a:bodyPr>
          <a:lstStyle/>
          <a:p>
            <a:r>
              <a:rPr lang="fr-FR" dirty="0">
                <a:solidFill>
                  <a:prstClr val="black"/>
                </a:solidFill>
              </a:rPr>
              <a:t>Système socio-économique</a:t>
            </a:r>
          </a:p>
        </p:txBody>
      </p:sp>
      <p:sp>
        <p:nvSpPr>
          <p:cNvPr id="22" name="Flèche droite 21"/>
          <p:cNvSpPr/>
          <p:nvPr/>
        </p:nvSpPr>
        <p:spPr>
          <a:xfrm>
            <a:off x="971600" y="3861048"/>
            <a:ext cx="1440160"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Flèche droite 22"/>
          <p:cNvSpPr/>
          <p:nvPr/>
        </p:nvSpPr>
        <p:spPr>
          <a:xfrm rot="16200000">
            <a:off x="2843808" y="5805264"/>
            <a:ext cx="1152128"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ZoneTexte 23"/>
          <p:cNvSpPr txBox="1"/>
          <p:nvPr/>
        </p:nvSpPr>
        <p:spPr>
          <a:xfrm>
            <a:off x="3275856" y="2564904"/>
            <a:ext cx="540533" cy="369332"/>
          </a:xfrm>
          <a:prstGeom prst="rect">
            <a:avLst/>
          </a:prstGeom>
          <a:noFill/>
        </p:spPr>
        <p:txBody>
          <a:bodyPr wrap="none" rtlCol="0">
            <a:spAutoFit/>
          </a:bodyPr>
          <a:lstStyle/>
          <a:p>
            <a:r>
              <a:rPr lang="fr-FR" b="1" dirty="0">
                <a:solidFill>
                  <a:prstClr val="black"/>
                </a:solidFill>
              </a:rPr>
              <a:t>PPS</a:t>
            </a:r>
          </a:p>
        </p:txBody>
      </p:sp>
      <p:sp>
        <p:nvSpPr>
          <p:cNvPr id="25" name="Connecteur droit 24"/>
          <p:cNvSpPr/>
          <p:nvPr/>
        </p:nvSpPr>
        <p:spPr>
          <a:xfrm rot="5400000">
            <a:off x="4759653" y="2161227"/>
            <a:ext cx="604723" cy="1268062"/>
          </a:xfrm>
          <a:prstGeom prst="line">
            <a:avLst/>
          </a:prstGeom>
          <a:ln w="57150">
            <a:solidFill>
              <a:srgbClr val="FFFF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755576" y="332656"/>
            <a:ext cx="7920880" cy="584775"/>
          </a:xfrm>
          <a:prstGeom prst="rect">
            <a:avLst/>
          </a:prstGeom>
        </p:spPr>
        <p:txBody>
          <a:bodyPr wrap="square">
            <a:spAutoFit/>
          </a:bodyPr>
          <a:lstStyle/>
          <a:p>
            <a:r>
              <a:rPr lang="fr-FR" sz="3200" b="1" dirty="0" smtClean="0">
                <a:solidFill>
                  <a:srgbClr val="660066"/>
                </a:solidFill>
                <a:effectLst>
                  <a:outerShdw blurRad="38100" dist="38100" dir="2700000" algn="tl">
                    <a:srgbClr val="C0C0C0"/>
                  </a:outerShdw>
                </a:effectLst>
                <a:latin typeface="Calibri" panose="020F0502020204030204" pitchFamily="34" charset="0"/>
                <a:ea typeface="+mj-ea"/>
                <a:cs typeface="+mj-cs"/>
              </a:rPr>
              <a:t>Un système sanitaire davantage préventif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7" dur="500"/>
                                        <p:tgtEl>
                                          <p:spTgt spid="2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checkerboard(across)">
                                      <p:cBhvr>
                                        <p:cTn id="10" dur="500"/>
                                        <p:tgtEl>
                                          <p:spTgt spid="2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Effect transition="in" filter="checkerboard(across)">
                                      <p:cBhvr>
                                        <p:cTn id="13"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79512" y="1484784"/>
            <a:ext cx="8568952" cy="51845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aphicFrame>
        <p:nvGraphicFramePr>
          <p:cNvPr id="17" name="Diagramme 16"/>
          <p:cNvGraphicFramePr/>
          <p:nvPr/>
        </p:nvGraphicFramePr>
        <p:xfrm>
          <a:off x="539552" y="1628800"/>
          <a:ext cx="748883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fld id="{34656BF5-A2B2-42FB-9E21-DFDF12468CBF}" type="slidenum">
              <a:rPr lang="fr-FR" smtClean="0">
                <a:solidFill>
                  <a:prstClr val="black">
                    <a:tint val="75000"/>
                  </a:prstClr>
                </a:solidFill>
              </a:rPr>
              <a:pPr/>
              <a:t>27</a:t>
            </a:fld>
            <a:endParaRPr lang="fr-FR">
              <a:solidFill>
                <a:prstClr val="black">
                  <a:tint val="75000"/>
                </a:prstClr>
              </a:solidFill>
            </a:endParaRPr>
          </a:p>
        </p:txBody>
      </p:sp>
      <p:sp>
        <p:nvSpPr>
          <p:cNvPr id="20" name="ZoneTexte 19"/>
          <p:cNvSpPr txBox="1"/>
          <p:nvPr/>
        </p:nvSpPr>
        <p:spPr>
          <a:xfrm>
            <a:off x="6156176" y="3356992"/>
            <a:ext cx="2448272" cy="2585323"/>
          </a:xfrm>
          <a:prstGeom prst="rect">
            <a:avLst/>
          </a:prstGeom>
          <a:noFill/>
          <a:ln w="25400">
            <a:noFill/>
          </a:ln>
        </p:spPr>
        <p:txBody>
          <a:bodyPr wrap="square" rtlCol="0">
            <a:spAutoFit/>
          </a:bodyPr>
          <a:lstStyle/>
          <a:p>
            <a:pPr algn="ctr"/>
            <a:r>
              <a:rPr lang="fr-FR" b="1" dirty="0">
                <a:solidFill>
                  <a:srgbClr val="9BBB59">
                    <a:lumMod val="50000"/>
                  </a:srgbClr>
                </a:solidFill>
              </a:rPr>
              <a:t>Système sanitaire</a:t>
            </a:r>
          </a:p>
          <a:p>
            <a:pPr algn="ctr"/>
            <a:r>
              <a:rPr lang="fr-FR" b="1" dirty="0">
                <a:solidFill>
                  <a:srgbClr val="9BBB59">
                    <a:lumMod val="50000"/>
                  </a:srgbClr>
                </a:solidFill>
              </a:rPr>
              <a:t>PPS-VSS-CURATIF</a:t>
            </a:r>
          </a:p>
          <a:p>
            <a:pPr algn="ctr"/>
            <a:endParaRPr lang="fr-FR" b="1" dirty="0">
              <a:solidFill>
                <a:prstClr val="black"/>
              </a:solidFill>
            </a:endParaRPr>
          </a:p>
          <a:p>
            <a:pPr algn="ctr"/>
            <a:r>
              <a:rPr lang="fr-FR" b="1" dirty="0">
                <a:solidFill>
                  <a:prstClr val="black"/>
                </a:solidFill>
              </a:rPr>
              <a:t>- Système sanitaire </a:t>
            </a:r>
          </a:p>
          <a:p>
            <a:pPr algn="ctr"/>
            <a:r>
              <a:rPr lang="fr-FR" b="1" dirty="0">
                <a:solidFill>
                  <a:prstClr val="black"/>
                </a:solidFill>
              </a:rPr>
              <a:t>rééquilibré </a:t>
            </a:r>
          </a:p>
          <a:p>
            <a:pPr algn="ctr"/>
            <a:r>
              <a:rPr lang="fr-FR" b="1" dirty="0">
                <a:solidFill>
                  <a:prstClr val="black"/>
                </a:solidFill>
              </a:rPr>
              <a:t>(ressources supplémentaires + gains d’efficience du système PPS-VSS)</a:t>
            </a:r>
          </a:p>
        </p:txBody>
      </p:sp>
      <p:sp>
        <p:nvSpPr>
          <p:cNvPr id="21" name="ZoneTexte 20"/>
          <p:cNvSpPr txBox="1"/>
          <p:nvPr/>
        </p:nvSpPr>
        <p:spPr>
          <a:xfrm>
            <a:off x="251520" y="1556792"/>
            <a:ext cx="2952328" cy="369332"/>
          </a:xfrm>
          <a:prstGeom prst="rect">
            <a:avLst/>
          </a:prstGeom>
          <a:noFill/>
        </p:spPr>
        <p:txBody>
          <a:bodyPr wrap="square" rtlCol="0">
            <a:spAutoFit/>
          </a:bodyPr>
          <a:lstStyle/>
          <a:p>
            <a:r>
              <a:rPr lang="fr-FR" dirty="0">
                <a:solidFill>
                  <a:prstClr val="black"/>
                </a:solidFill>
              </a:rPr>
              <a:t>Système socio-économique</a:t>
            </a:r>
          </a:p>
        </p:txBody>
      </p:sp>
      <p:sp>
        <p:nvSpPr>
          <p:cNvPr id="18" name="Bouée 17"/>
          <p:cNvSpPr/>
          <p:nvPr/>
        </p:nvSpPr>
        <p:spPr>
          <a:xfrm>
            <a:off x="1619672" y="2060848"/>
            <a:ext cx="3888432" cy="4104456"/>
          </a:xfrm>
          <a:prstGeom prst="donut">
            <a:avLst>
              <a:gd name="adj" fmla="val 1090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22" name="Flèche droite 21"/>
          <p:cNvSpPr/>
          <p:nvPr/>
        </p:nvSpPr>
        <p:spPr>
          <a:xfrm>
            <a:off x="971600" y="3861048"/>
            <a:ext cx="1440160"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Flèche droite 15"/>
          <p:cNvSpPr/>
          <p:nvPr/>
        </p:nvSpPr>
        <p:spPr>
          <a:xfrm rot="10800000">
            <a:off x="5292080" y="3789040"/>
            <a:ext cx="648072" cy="2880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Flèche droite 22"/>
          <p:cNvSpPr/>
          <p:nvPr/>
        </p:nvSpPr>
        <p:spPr>
          <a:xfrm rot="16200000">
            <a:off x="3059832" y="6021288"/>
            <a:ext cx="720080"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Flèche droite 13"/>
          <p:cNvSpPr/>
          <p:nvPr/>
        </p:nvSpPr>
        <p:spPr>
          <a:xfrm rot="5400000">
            <a:off x="3167844" y="1952836"/>
            <a:ext cx="792088"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ZoneTexte 23"/>
          <p:cNvSpPr txBox="1"/>
          <p:nvPr/>
        </p:nvSpPr>
        <p:spPr>
          <a:xfrm>
            <a:off x="3275856" y="2564904"/>
            <a:ext cx="540533" cy="369332"/>
          </a:xfrm>
          <a:prstGeom prst="rect">
            <a:avLst/>
          </a:prstGeom>
          <a:noFill/>
        </p:spPr>
        <p:txBody>
          <a:bodyPr wrap="none" rtlCol="0">
            <a:spAutoFit/>
          </a:bodyPr>
          <a:lstStyle/>
          <a:p>
            <a:r>
              <a:rPr lang="fr-FR" b="1" dirty="0">
                <a:solidFill>
                  <a:prstClr val="black"/>
                </a:solidFill>
              </a:rPr>
              <a:t>PPS</a:t>
            </a:r>
          </a:p>
        </p:txBody>
      </p:sp>
      <p:sp>
        <p:nvSpPr>
          <p:cNvPr id="27" name="Connecteur droit 26"/>
          <p:cNvSpPr/>
          <p:nvPr/>
        </p:nvSpPr>
        <p:spPr>
          <a:xfrm rot="5400000">
            <a:off x="4759653" y="1801187"/>
            <a:ext cx="604723" cy="1268062"/>
          </a:xfrm>
          <a:prstGeom prst="line">
            <a:avLst/>
          </a:prstGeom>
          <a:ln w="57150">
            <a:solidFill>
              <a:srgbClr val="00B05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1331640" y="332656"/>
            <a:ext cx="6408712" cy="1077218"/>
          </a:xfrm>
          <a:prstGeom prst="rect">
            <a:avLst/>
          </a:prstGeom>
        </p:spPr>
        <p:txBody>
          <a:bodyPr wrap="square">
            <a:spAutoFit/>
          </a:bodyPr>
          <a:lstStyle/>
          <a:p>
            <a:r>
              <a:rPr lang="fr-FR" sz="3200" b="1" dirty="0" smtClean="0">
                <a:solidFill>
                  <a:srgbClr val="660066"/>
                </a:solidFill>
                <a:effectLst>
                  <a:outerShdw blurRad="38100" dist="38100" dir="2700000" algn="tl">
                    <a:srgbClr val="C0C0C0"/>
                  </a:outerShdw>
                </a:effectLst>
                <a:latin typeface="Calibri" panose="020F0502020204030204" pitchFamily="34" charset="0"/>
                <a:ea typeface="+mj-ea"/>
                <a:cs typeface="+mj-cs"/>
              </a:rPr>
              <a:t>Un système sanitaire qui protège et qui </a:t>
            </a:r>
            <a:r>
              <a:rPr lang="fr-FR" sz="3200" b="1" i="1" dirty="0" smtClean="0">
                <a:solidFill>
                  <a:srgbClr val="660066"/>
                </a:solidFill>
                <a:effectLst>
                  <a:outerShdw blurRad="38100" dist="38100" dir="2700000" algn="tl">
                    <a:srgbClr val="C0C0C0"/>
                  </a:outerShdw>
                </a:effectLst>
                <a:latin typeface="Calibri" panose="020F0502020204030204" pitchFamily="34" charset="0"/>
                <a:ea typeface="+mj-ea"/>
                <a:cs typeface="+mj-cs"/>
              </a:rPr>
              <a:t>se</a:t>
            </a:r>
            <a:r>
              <a:rPr lang="fr-FR" sz="3200" b="1" dirty="0" smtClean="0">
                <a:solidFill>
                  <a:srgbClr val="660066"/>
                </a:solidFill>
                <a:effectLst>
                  <a:outerShdw blurRad="38100" dist="38100" dir="2700000" algn="tl">
                    <a:srgbClr val="C0C0C0"/>
                  </a:outerShdw>
                </a:effectLst>
                <a:latin typeface="Calibri" panose="020F0502020204030204" pitchFamily="34" charset="0"/>
                <a:ea typeface="+mj-ea"/>
                <a:cs typeface="+mj-cs"/>
              </a:rPr>
              <a:t> protège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7" dur="500"/>
                                        <p:tgtEl>
                                          <p:spTgt spid="2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checkerboard(across)">
                                      <p:cBhvr>
                                        <p:cTn id="10" dur="500"/>
                                        <p:tgtEl>
                                          <p:spTgt spid="2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Effect transition="in" filter="checkerboard(across)">
                                      <p:cBhvr>
                                        <p:cTn id="13" dur="500"/>
                                        <p:tgtEl>
                                          <p:spTgt spid="20">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0">
                                            <p:txEl>
                                              <p:pRg st="4" end="4"/>
                                            </p:txEl>
                                          </p:spTgt>
                                        </p:tgtEl>
                                        <p:attrNameLst>
                                          <p:attrName>style.visibility</p:attrName>
                                        </p:attrNameLst>
                                      </p:cBhvr>
                                      <p:to>
                                        <p:strVal val="visible"/>
                                      </p:to>
                                    </p:set>
                                    <p:animEffect transition="in" filter="checkerboard(across)">
                                      <p:cBhvr>
                                        <p:cTn id="16" dur="500"/>
                                        <p:tgtEl>
                                          <p:spTgt spid="20">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Effect transition="in" filter="checkerboard(across)">
                                      <p:cBhvr>
                                        <p:cTn id="19"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8316416" cy="864096"/>
          </a:xfrm>
        </p:spPr>
        <p:txBody>
          <a:bodyPr/>
          <a:lstStyle/>
          <a:p>
            <a:pPr>
              <a:lnSpc>
                <a:spcPct val="100000"/>
              </a:lnSpc>
            </a:pPr>
            <a:r>
              <a:rPr lang="fr-FR" i="1" dirty="0" smtClean="0">
                <a:solidFill>
                  <a:srgbClr val="0070C0"/>
                </a:solidFill>
              </a:rPr>
              <a:t>Focus</a:t>
            </a:r>
            <a:r>
              <a:rPr lang="fr-FR" dirty="0" smtClean="0"/>
              <a:t> sur les dépenses de prévention</a:t>
            </a:r>
            <a:br>
              <a:rPr lang="fr-FR" dirty="0" smtClean="0"/>
            </a:br>
            <a:r>
              <a:rPr lang="fr-FR" sz="1600" dirty="0" smtClean="0"/>
              <a:t>= 15 Mds= 6% des dépenses courantes de santé (257 milliards)</a:t>
            </a:r>
            <a:endParaRPr lang="fr-FR"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51520" y="1196752"/>
            <a:ext cx="8640763" cy="5088867"/>
          </a:xfrm>
          <a:prstGeom prst="rect">
            <a:avLst/>
          </a:prstGeom>
          <a:noFill/>
          <a:ln w="9525">
            <a:noFill/>
            <a:miter lim="800000"/>
            <a:headEnd/>
            <a:tailEnd/>
          </a:ln>
        </p:spPr>
      </p:pic>
      <p:sp>
        <p:nvSpPr>
          <p:cNvPr id="5" name="Ellipse 4"/>
          <p:cNvSpPr/>
          <p:nvPr/>
        </p:nvSpPr>
        <p:spPr>
          <a:xfrm>
            <a:off x="5148064" y="2492896"/>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8172400" y="4005064"/>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 tout de la prévention individuelle</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46400" y="1196752"/>
            <a:ext cx="8718213" cy="5305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268760"/>
            <a:ext cx="8496944" cy="5328592"/>
          </a:xfrm>
        </p:spPr>
        <p:txBody>
          <a:bodyPr/>
          <a:lstStyle/>
          <a:p>
            <a:pPr marL="514350" indent="-514350"/>
            <a:r>
              <a:rPr lang="fr-FR" sz="2800" dirty="0" smtClean="0">
                <a:solidFill>
                  <a:srgbClr val="002060"/>
                </a:solidFill>
              </a:rPr>
              <a:t/>
            </a:r>
            <a:br>
              <a:rPr lang="fr-FR" sz="2800" dirty="0" smtClean="0">
                <a:solidFill>
                  <a:srgbClr val="002060"/>
                </a:solidFill>
              </a:rPr>
            </a:br>
            <a:r>
              <a:rPr lang="fr-FR" sz="2600" dirty="0" smtClean="0">
                <a:solidFill>
                  <a:srgbClr val="002060"/>
                </a:solidFill>
              </a:rPr>
              <a:t/>
            </a:r>
            <a:br>
              <a:rPr lang="fr-FR" sz="2600" dirty="0" smtClean="0">
                <a:solidFill>
                  <a:srgbClr val="002060"/>
                </a:solidFill>
              </a:rPr>
            </a:br>
            <a:r>
              <a:rPr lang="fr-FR" sz="2600" dirty="0" smtClean="0">
                <a:solidFill>
                  <a:srgbClr val="002060"/>
                </a:solidFill>
              </a:rPr>
              <a:t>1. </a:t>
            </a:r>
            <a:r>
              <a:rPr lang="fr-FR" sz="2800" dirty="0" smtClean="0"/>
              <a:t>La santé et ce qui l’influence</a:t>
            </a:r>
            <a:br>
              <a:rPr lang="fr-FR" sz="2800" dirty="0" smtClean="0"/>
            </a:br>
            <a:r>
              <a:rPr lang="fr-FR" sz="2600" b="0" dirty="0" smtClean="0"/>
              <a:t> </a:t>
            </a:r>
            <a:r>
              <a:rPr lang="fr-FR" sz="2600" dirty="0" smtClean="0">
                <a:solidFill>
                  <a:srgbClr val="002060"/>
                </a:solidFill>
              </a:rPr>
              <a:t>2. </a:t>
            </a:r>
            <a:r>
              <a:rPr lang="fr-FR" sz="2800" dirty="0" smtClean="0"/>
              <a:t>L’approche intersectorielle de la santé</a:t>
            </a:r>
            <a:br>
              <a:rPr lang="fr-FR" sz="2800" dirty="0" smtClean="0"/>
            </a:br>
            <a:r>
              <a:rPr lang="fr-FR" sz="2600" dirty="0" smtClean="0">
                <a:solidFill>
                  <a:srgbClr val="002060"/>
                </a:solidFill>
              </a:rPr>
              <a:t>3.</a:t>
            </a:r>
            <a:r>
              <a:rPr lang="fr-FR" sz="2800" dirty="0" smtClean="0"/>
              <a:t> La prévention dans le système de santé</a:t>
            </a:r>
            <a:br>
              <a:rPr lang="fr-FR" sz="2800" dirty="0" smtClean="0"/>
            </a:br>
            <a:r>
              <a:rPr lang="fr-FR" sz="2600" dirty="0" smtClean="0">
                <a:solidFill>
                  <a:srgbClr val="002060"/>
                </a:solidFill>
              </a:rPr>
              <a:t>4.</a:t>
            </a:r>
            <a:r>
              <a:rPr lang="fr-FR" sz="2800" dirty="0" smtClean="0"/>
              <a:t> Un investissement collectif dans la prévention</a:t>
            </a:r>
            <a:br>
              <a:rPr lang="fr-FR" sz="2800" dirty="0" smtClean="0"/>
            </a:br>
            <a:r>
              <a:rPr lang="fr-FR" sz="2600" dirty="0" smtClean="0">
                <a:solidFill>
                  <a:srgbClr val="002060"/>
                </a:solidFill>
              </a:rPr>
              <a:t>5.</a:t>
            </a:r>
            <a:r>
              <a:rPr lang="fr-FR" sz="2800" dirty="0" smtClean="0"/>
              <a:t> L’économie de la prévention comme soutien au pilotage des politiques sanitaires</a:t>
            </a:r>
            <a:r>
              <a:rPr lang="fr-FR" sz="2600" dirty="0" smtClean="0"/>
              <a:t/>
            </a:r>
            <a:br>
              <a:rPr lang="fr-FR" sz="2600" dirty="0" smtClean="0"/>
            </a:br>
            <a:r>
              <a:rPr lang="fr-FR" sz="2800" b="0" dirty="0" smtClean="0">
                <a:solidFill>
                  <a:srgbClr val="002060"/>
                </a:solidFill>
              </a:rPr>
              <a:t/>
            </a:r>
            <a:br>
              <a:rPr lang="fr-FR" sz="2800" b="0" dirty="0" smtClean="0">
                <a:solidFill>
                  <a:srgbClr val="002060"/>
                </a:solidFill>
              </a:rPr>
            </a:br>
            <a:r>
              <a:rPr lang="fr-FR" sz="2800" dirty="0" smtClean="0"/>
              <a:t/>
            </a:r>
            <a:br>
              <a:rPr lang="fr-FR" sz="2800" dirty="0" smtClean="0"/>
            </a:br>
            <a:endParaRPr lang="fr-FR" sz="2800" b="0" dirty="0">
              <a:solidFill>
                <a:srgbClr val="002060"/>
              </a:solidFill>
            </a:endParaRPr>
          </a:p>
        </p:txBody>
      </p:sp>
      <p:sp>
        <p:nvSpPr>
          <p:cNvPr id="3" name="ZoneTexte 2"/>
          <p:cNvSpPr txBox="1"/>
          <p:nvPr/>
        </p:nvSpPr>
        <p:spPr>
          <a:xfrm>
            <a:off x="2699792" y="764704"/>
            <a:ext cx="3960440" cy="584775"/>
          </a:xfrm>
          <a:prstGeom prst="rect">
            <a:avLst/>
          </a:prstGeom>
          <a:noFill/>
        </p:spPr>
        <p:txBody>
          <a:bodyPr wrap="square" rtlCol="0">
            <a:spAutoFit/>
          </a:bodyPr>
          <a:lstStyle/>
          <a:p>
            <a:r>
              <a:rPr lang="fr-FR" sz="3200" b="1" dirty="0" smtClean="0">
                <a:solidFill>
                  <a:srgbClr val="660066"/>
                </a:solidFill>
                <a:latin typeface="Calibri" pitchFamily="34" charset="0"/>
              </a:rPr>
              <a:t>Plan</a:t>
            </a:r>
            <a:endParaRPr lang="fr-FR" sz="3200" b="1" dirty="0">
              <a:solidFill>
                <a:srgbClr val="660066"/>
              </a:solidFill>
              <a:latin typeface="Calibri" pitchFamily="34" charset="0"/>
            </a:endParaRPr>
          </a:p>
        </p:txBody>
      </p:sp>
    </p:spTree>
    <p:extLst>
      <p:ext uri="{BB962C8B-B14F-4D97-AF65-F5344CB8AC3E}">
        <p14:creationId xmlns:p14="http://schemas.microsoft.com/office/powerpoint/2010/main" val="3079452150"/>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 Assurance maladie 1</a:t>
            </a:r>
            <a:r>
              <a:rPr lang="fr-FR" baseline="30000" dirty="0" smtClean="0"/>
              <a:t>er</a:t>
            </a:r>
            <a:r>
              <a:rPr lang="fr-FR" dirty="0" smtClean="0"/>
              <a:t> financeur</a:t>
            </a:r>
            <a:endParaRPr lang="fr-F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23850" y="1124744"/>
            <a:ext cx="8640763" cy="5117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L’Etat 1</a:t>
            </a:r>
            <a:r>
              <a:rPr lang="fr-FR" baseline="30000" dirty="0" smtClean="0"/>
              <a:t>er</a:t>
            </a:r>
            <a:r>
              <a:rPr lang="fr-FR" dirty="0" smtClean="0"/>
              <a:t> financeur prévention collective</a:t>
            </a:r>
            <a:endParaRPr lang="fr-F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23850" y="1196752"/>
            <a:ext cx="8640763" cy="5129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294967295"/>
          </p:nvPr>
        </p:nvSpPr>
        <p:spPr>
          <a:xfrm>
            <a:off x="6553200" y="6356350"/>
            <a:ext cx="2133600" cy="365125"/>
          </a:xfrm>
          <a:prstGeom prst="rect">
            <a:avLst/>
          </a:prstGeom>
        </p:spPr>
        <p:txBody>
          <a:bodyPr/>
          <a:lstStyle/>
          <a:p>
            <a:pPr>
              <a:defRPr/>
            </a:pPr>
            <a:fld id="{189F650B-0A18-4F8F-BA45-348B04082E2E}" type="slidenum">
              <a:rPr lang="fr-FR" smtClean="0">
                <a:solidFill>
                  <a:prstClr val="black">
                    <a:tint val="75000"/>
                  </a:prstClr>
                </a:solidFill>
              </a:rPr>
              <a:pPr>
                <a:defRPr/>
              </a:pPr>
              <a:t>32</a:t>
            </a:fld>
            <a:endParaRPr lang="fr-FR" dirty="0">
              <a:solidFill>
                <a:prstClr val="black">
                  <a:tint val="75000"/>
                </a:prstClr>
              </a:solidFill>
            </a:endParaRPr>
          </a:p>
        </p:txBody>
      </p:sp>
      <p:sp>
        <p:nvSpPr>
          <p:cNvPr id="4" name="ZoneTexte 3"/>
          <p:cNvSpPr txBox="1"/>
          <p:nvPr/>
        </p:nvSpPr>
        <p:spPr>
          <a:xfrm>
            <a:off x="683568" y="2636912"/>
            <a:ext cx="7344816" cy="1488741"/>
          </a:xfrm>
          <a:prstGeom prst="rect">
            <a:avLst/>
          </a:prstGeom>
          <a:noFill/>
        </p:spPr>
        <p:txBody>
          <a:bodyPr wrap="square">
            <a:spAutoFit/>
          </a:bodyPr>
          <a:lstStyle/>
          <a:p>
            <a:pPr marL="514350" indent="-514350" algn="ctr">
              <a:lnSpc>
                <a:spcPts val="5800"/>
              </a:lnSpc>
              <a:spcBef>
                <a:spcPct val="0"/>
              </a:spcBef>
            </a:pPr>
            <a:r>
              <a:rPr lang="fr-FR" sz="2800" b="1" dirty="0" smtClean="0">
                <a:solidFill>
                  <a:srgbClr val="002060"/>
                </a:solidFill>
                <a:effectLst>
                  <a:outerShdw blurRad="63500" dist="38100" dir="5400000" algn="t" rotWithShape="0">
                    <a:prstClr val="black">
                      <a:alpha val="25000"/>
                    </a:prstClr>
                  </a:outerShdw>
                </a:effectLst>
                <a:latin typeface="Calibri" panose="020F0502020204030204" pitchFamily="34" charset="0"/>
                <a:ea typeface="+mj-ea"/>
                <a:cs typeface="+mj-cs"/>
              </a:rPr>
              <a:t>4. </a:t>
            </a:r>
            <a:r>
              <a:rPr lang="fr-FR" sz="2800" b="1" dirty="0" smtClean="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rPr>
              <a:t>Une investissement collectif dans la prévention </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1403648" y="260648"/>
            <a:ext cx="5976664" cy="863600"/>
          </a:xfrm>
          <a:prstGeom prst="rect">
            <a:avLst/>
          </a:prstGeom>
          <a:noFill/>
          <a:ln>
            <a:noFill/>
          </a:ln>
          <a:effectLst/>
          <a:extLst/>
        </p:spPr>
        <p:txBody>
          <a:bodyPr anchor="ctr"/>
          <a:lstStyle/>
          <a:p>
            <a:pPr>
              <a:lnSpc>
                <a:spcPts val="5800"/>
              </a:lnSpc>
              <a:spcBef>
                <a:spcPct val="0"/>
              </a:spcBef>
              <a:defRPr/>
            </a:pPr>
            <a:endParaRPr lang="fr-FR" sz="3200" b="1" dirty="0">
              <a:solidFill>
                <a:srgbClr val="660066"/>
              </a:solidFill>
              <a:effectLst>
                <a:outerShdw blurRad="38100" dist="38100" dir="2700000" algn="tl">
                  <a:srgbClr val="C0C0C0"/>
                </a:outerShdw>
              </a:effectLst>
              <a:latin typeface="Calibri" panose="020F0502020204030204" pitchFamily="34" charset="0"/>
              <a:ea typeface="+mj-ea"/>
              <a:cs typeface="+mj-cs"/>
            </a:endParaRPr>
          </a:p>
        </p:txBody>
      </p:sp>
      <p:sp>
        <p:nvSpPr>
          <p:cNvPr id="5" name="ZoneTexte 4"/>
          <p:cNvSpPr txBox="1"/>
          <p:nvPr/>
        </p:nvSpPr>
        <p:spPr>
          <a:xfrm>
            <a:off x="323528" y="1268760"/>
            <a:ext cx="8496944" cy="4928209"/>
          </a:xfrm>
          <a:prstGeom prst="rect">
            <a:avLst/>
          </a:prstGeom>
          <a:noFill/>
        </p:spPr>
        <p:txBody>
          <a:bodyPr wrap="square" rtlCol="0">
            <a:spAutoFit/>
          </a:bodyPr>
          <a:lstStyle/>
          <a:p>
            <a:pPr marL="358775" indent="-358775">
              <a:buFont typeface="Arial" pitchFamily="34" charset="0"/>
              <a:buChar char="•"/>
            </a:pPr>
            <a:endParaRPr lang="fr-FR" dirty="0" smtClean="0">
              <a:solidFill>
                <a:srgbClr val="0070C0"/>
              </a:solidFill>
              <a:latin typeface="Calibri" pitchFamily="34" charset="0"/>
              <a:cs typeface="Calibri" pitchFamily="34" charset="0"/>
            </a:endParaRPr>
          </a:p>
          <a:p>
            <a:pPr marL="358775" indent="-358775">
              <a:buFont typeface="Arial" pitchFamily="34" charset="0"/>
              <a:buChar char="•"/>
            </a:pPr>
            <a:r>
              <a:rPr lang="fr-FR" dirty="0" smtClean="0">
                <a:solidFill>
                  <a:srgbClr val="0070C0"/>
                </a:solidFill>
                <a:latin typeface="Calibri" pitchFamily="34" charset="0"/>
                <a:cs typeface="Calibri" pitchFamily="34" charset="0"/>
              </a:rPr>
              <a:t>Plus de 50%  de la charge de morbidité (</a:t>
            </a:r>
            <a:r>
              <a:rPr lang="fr-FR" i="1" dirty="0" smtClean="0">
                <a:solidFill>
                  <a:srgbClr val="0070C0"/>
                </a:solidFill>
                <a:latin typeface="Calibri" pitchFamily="34" charset="0"/>
                <a:cs typeface="Calibri" pitchFamily="34" charset="0"/>
              </a:rPr>
              <a:t>global </a:t>
            </a:r>
            <a:r>
              <a:rPr lang="fr-FR" i="1" dirty="0" err="1" smtClean="0">
                <a:solidFill>
                  <a:srgbClr val="0070C0"/>
                </a:solidFill>
                <a:latin typeface="Calibri" pitchFamily="34" charset="0"/>
                <a:cs typeface="Calibri" pitchFamily="34" charset="0"/>
              </a:rPr>
              <a:t>burden</a:t>
            </a:r>
            <a:r>
              <a:rPr lang="fr-FR" i="1" dirty="0" smtClean="0">
                <a:solidFill>
                  <a:srgbClr val="0070C0"/>
                </a:solidFill>
                <a:latin typeface="Calibri" pitchFamily="34" charset="0"/>
                <a:cs typeface="Calibri" pitchFamily="34" charset="0"/>
              </a:rPr>
              <a:t> of </a:t>
            </a:r>
            <a:r>
              <a:rPr lang="fr-FR" i="1" dirty="0" err="1" smtClean="0">
                <a:solidFill>
                  <a:srgbClr val="0070C0"/>
                </a:solidFill>
                <a:latin typeface="Calibri" pitchFamily="34" charset="0"/>
                <a:cs typeface="Calibri" pitchFamily="34" charset="0"/>
              </a:rPr>
              <a:t>disease</a:t>
            </a:r>
            <a:r>
              <a:rPr lang="fr-FR" dirty="0" smtClean="0">
                <a:solidFill>
                  <a:srgbClr val="0070C0"/>
                </a:solidFill>
                <a:latin typeface="Calibri" pitchFamily="34" charset="0"/>
                <a:cs typeface="Calibri" pitchFamily="34" charset="0"/>
              </a:rPr>
              <a:t>) pourrait être évitée en </a:t>
            </a:r>
            <a:r>
              <a:rPr lang="fr-FR" b="1" dirty="0" smtClean="0">
                <a:solidFill>
                  <a:srgbClr val="0070C0"/>
                </a:solidFill>
                <a:latin typeface="Calibri" pitchFamily="34" charset="0"/>
                <a:cs typeface="Calibri" pitchFamily="34" charset="0"/>
              </a:rPr>
              <a:t>agissant en amont sur les déterminants et les facteurs de risque</a:t>
            </a:r>
          </a:p>
          <a:p>
            <a:pPr marL="358775" indent="-358775">
              <a:buFont typeface="Arial" pitchFamily="34" charset="0"/>
              <a:buChar char="•"/>
            </a:pPr>
            <a:endParaRPr lang="fr-FR" b="1" dirty="0" smtClean="0">
              <a:solidFill>
                <a:srgbClr val="0070C0"/>
              </a:solidFill>
              <a:latin typeface="Calibri" pitchFamily="34" charset="0"/>
              <a:cs typeface="Calibri" pitchFamily="34" charset="0"/>
            </a:endParaRPr>
          </a:p>
          <a:p>
            <a:pPr lvl="1"/>
            <a:r>
              <a:rPr lang="fr-FR" dirty="0" smtClean="0">
                <a:solidFill>
                  <a:srgbClr val="0070C0"/>
                </a:solidFill>
                <a:latin typeface="Calibri" pitchFamily="34" charset="0"/>
                <a:cs typeface="Calibri" pitchFamily="34" charset="0"/>
              </a:rPr>
              <a:t>-&gt; Selon une étude publiée en 2008, faire de l’exercice physique régulièrement, manger suffisamment de fruits et légumes, boire modérément de l’alcool et ne pas fumer de tabac permettrait </a:t>
            </a:r>
            <a:r>
              <a:rPr lang="fr-FR" b="1" dirty="0" smtClean="0">
                <a:solidFill>
                  <a:srgbClr val="0070C0"/>
                </a:solidFill>
                <a:latin typeface="Calibri" pitchFamily="34" charset="0"/>
                <a:cs typeface="Calibri" pitchFamily="34" charset="0"/>
              </a:rPr>
              <a:t>d’augmenter l’espérance de vie de quatorze années  </a:t>
            </a:r>
            <a:r>
              <a:rPr lang="fr-FR" dirty="0" smtClean="0">
                <a:solidFill>
                  <a:srgbClr val="0070C0"/>
                </a:solidFill>
                <a:latin typeface="Calibri" pitchFamily="34" charset="0"/>
                <a:cs typeface="Calibri" pitchFamily="34" charset="0"/>
              </a:rPr>
              <a:t>[</a:t>
            </a:r>
            <a:r>
              <a:rPr lang="en-US" dirty="0" err="1" smtClean="0">
                <a:solidFill>
                  <a:srgbClr val="0070C0"/>
                </a:solidFill>
                <a:latin typeface="Calibri" pitchFamily="34" charset="0"/>
                <a:cs typeface="Calibri" pitchFamily="34" charset="0"/>
              </a:rPr>
              <a:t>Khaw</a:t>
            </a:r>
            <a:r>
              <a:rPr lang="en-US" dirty="0" smtClean="0">
                <a:solidFill>
                  <a:srgbClr val="0070C0"/>
                </a:solidFill>
                <a:latin typeface="Calibri" pitchFamily="34" charset="0"/>
                <a:cs typeface="Calibri" pitchFamily="34" charset="0"/>
              </a:rPr>
              <a:t> K.-T, 2010</a:t>
            </a:r>
            <a:r>
              <a:rPr lang="fr-FR" dirty="0" smtClean="0">
                <a:solidFill>
                  <a:srgbClr val="0070C0"/>
                </a:solidFill>
                <a:latin typeface="Calibri" pitchFamily="34" charset="0"/>
                <a:cs typeface="Calibri" pitchFamily="34" charset="0"/>
              </a:rPr>
              <a:t>]</a:t>
            </a:r>
          </a:p>
          <a:p>
            <a:pPr marL="358775" indent="-358775">
              <a:spcBef>
                <a:spcPts val="1200"/>
              </a:spcBef>
              <a:buFont typeface="Arial" pitchFamily="34" charset="0"/>
              <a:buChar char="•"/>
            </a:pPr>
            <a:r>
              <a:rPr lang="fr-FR" dirty="0" smtClean="0">
                <a:solidFill>
                  <a:srgbClr val="0070C0"/>
                </a:solidFill>
                <a:latin typeface="Calibri" pitchFamily="34" charset="0"/>
                <a:cs typeface="Calibri" pitchFamily="34" charset="0"/>
              </a:rPr>
              <a:t>Cet investissement en amont est le </a:t>
            </a:r>
            <a:r>
              <a:rPr lang="fr-FR" b="1" dirty="0" smtClean="0">
                <a:solidFill>
                  <a:srgbClr val="0070C0"/>
                </a:solidFill>
                <a:latin typeface="Calibri" pitchFamily="34" charset="0"/>
                <a:cs typeface="Calibri" pitchFamily="34" charset="0"/>
              </a:rPr>
              <a:t>plus efficace </a:t>
            </a:r>
            <a:r>
              <a:rPr lang="fr-FR" dirty="0" smtClean="0">
                <a:solidFill>
                  <a:srgbClr val="0070C0"/>
                </a:solidFill>
                <a:latin typeface="Calibri" pitchFamily="34" charset="0"/>
                <a:cs typeface="Calibri" pitchFamily="34" charset="0"/>
              </a:rPr>
              <a:t>d’un point de vue sanitaire et </a:t>
            </a:r>
            <a:r>
              <a:rPr lang="fr-FR" b="1" dirty="0" smtClean="0">
                <a:solidFill>
                  <a:srgbClr val="0070C0"/>
                </a:solidFill>
                <a:latin typeface="Calibri" pitchFamily="34" charset="0"/>
                <a:cs typeface="Calibri" pitchFamily="34" charset="0"/>
              </a:rPr>
              <a:t>le plus efficient</a:t>
            </a:r>
            <a:r>
              <a:rPr lang="fr-FR" dirty="0" smtClean="0">
                <a:solidFill>
                  <a:srgbClr val="0070C0"/>
                </a:solidFill>
                <a:latin typeface="Calibri" pitchFamily="34" charset="0"/>
                <a:cs typeface="Calibri" pitchFamily="34" charset="0"/>
              </a:rPr>
              <a:t> en termes de dépenses publiques </a:t>
            </a:r>
          </a:p>
          <a:p>
            <a:pPr marL="358775" indent="-358775">
              <a:spcBef>
                <a:spcPts val="1200"/>
              </a:spcBef>
              <a:buFont typeface="Arial" pitchFamily="34" charset="0"/>
              <a:buChar char="•"/>
            </a:pPr>
            <a:endParaRPr lang="fr-FR" dirty="0" smtClean="0">
              <a:solidFill>
                <a:srgbClr val="0070C0"/>
              </a:solidFill>
              <a:latin typeface="Calibri" pitchFamily="34" charset="0"/>
              <a:cs typeface="Calibri" pitchFamily="34" charset="0"/>
            </a:endParaRPr>
          </a:p>
          <a:p>
            <a:pPr lvl="1"/>
            <a:r>
              <a:rPr lang="fr-FR" dirty="0" smtClean="0">
                <a:solidFill>
                  <a:srgbClr val="0070C0"/>
                </a:solidFill>
                <a:latin typeface="Calibri" pitchFamily="34" charset="0"/>
                <a:cs typeface="Calibri" pitchFamily="34" charset="0"/>
              </a:rPr>
              <a:t>-&gt; Selon l’étude de </a:t>
            </a:r>
            <a:r>
              <a:rPr lang="fr-FR" dirty="0" err="1" smtClean="0">
                <a:solidFill>
                  <a:srgbClr val="0070C0"/>
                </a:solidFill>
                <a:latin typeface="Calibri" pitchFamily="34" charset="0"/>
                <a:cs typeface="Calibri" pitchFamily="34" charset="0"/>
              </a:rPr>
              <a:t>Stuckher</a:t>
            </a:r>
            <a:r>
              <a:rPr lang="fr-FR" dirty="0" smtClean="0">
                <a:solidFill>
                  <a:srgbClr val="0070C0"/>
                </a:solidFill>
                <a:latin typeface="Calibri" pitchFamily="34" charset="0"/>
                <a:cs typeface="Calibri" pitchFamily="34" charset="0"/>
              </a:rPr>
              <a:t> et collaborateurs réalisée dans 15 pays européens entre 1980 et 2005, alors qu’il faudrait consacrer </a:t>
            </a:r>
            <a:r>
              <a:rPr lang="fr-FR" b="1" dirty="0" smtClean="0">
                <a:solidFill>
                  <a:srgbClr val="0070C0"/>
                </a:solidFill>
                <a:latin typeface="Calibri" pitchFamily="34" charset="0"/>
                <a:cs typeface="Calibri" pitchFamily="34" charset="0"/>
              </a:rPr>
              <a:t>10 000 $ de dépenses de soins pour réduire de 1% la mortalité générale</a:t>
            </a:r>
            <a:r>
              <a:rPr lang="fr-FR" dirty="0" smtClean="0">
                <a:solidFill>
                  <a:srgbClr val="0070C0"/>
                </a:solidFill>
                <a:latin typeface="Calibri" pitchFamily="34" charset="0"/>
                <a:cs typeface="Calibri" pitchFamily="34" charset="0"/>
              </a:rPr>
              <a:t>, seuls </a:t>
            </a:r>
            <a:r>
              <a:rPr lang="fr-FR" b="1" dirty="0" smtClean="0">
                <a:solidFill>
                  <a:srgbClr val="0070C0"/>
                </a:solidFill>
                <a:latin typeface="Calibri" pitchFamily="34" charset="0"/>
                <a:cs typeface="Calibri" pitchFamily="34" charset="0"/>
              </a:rPr>
              <a:t>100 $ de dépenses sociales</a:t>
            </a:r>
            <a:r>
              <a:rPr lang="fr-FR" dirty="0" smtClean="0">
                <a:solidFill>
                  <a:srgbClr val="0070C0"/>
                </a:solidFill>
                <a:latin typeface="Calibri" pitchFamily="34" charset="0"/>
                <a:cs typeface="Calibri" pitchFamily="34" charset="0"/>
              </a:rPr>
              <a:t> </a:t>
            </a:r>
            <a:r>
              <a:rPr lang="fr-FR" u="sng" dirty="0" smtClean="0">
                <a:solidFill>
                  <a:srgbClr val="0070C0"/>
                </a:solidFill>
                <a:latin typeface="Calibri" pitchFamily="34" charset="0"/>
                <a:cs typeface="Calibri" pitchFamily="34" charset="0"/>
              </a:rPr>
              <a:t>(= approche préventive</a:t>
            </a:r>
            <a:r>
              <a:rPr lang="fr-FR" dirty="0" smtClean="0">
                <a:solidFill>
                  <a:srgbClr val="0070C0"/>
                </a:solidFill>
                <a:latin typeface="Calibri" pitchFamily="34" charset="0"/>
                <a:cs typeface="Calibri" pitchFamily="34" charset="0"/>
              </a:rPr>
              <a:t>) seraient nécessaires pour obtenir le même résultat [</a:t>
            </a:r>
            <a:r>
              <a:rPr lang="en-US" dirty="0" err="1" smtClean="0">
                <a:solidFill>
                  <a:srgbClr val="0070C0"/>
                </a:solidFill>
                <a:latin typeface="Calibri" pitchFamily="34" charset="0"/>
                <a:cs typeface="Calibri" pitchFamily="34" charset="0"/>
              </a:rPr>
              <a:t>Stuckler</a:t>
            </a:r>
            <a:r>
              <a:rPr lang="en-US" dirty="0" smtClean="0">
                <a:solidFill>
                  <a:srgbClr val="0070C0"/>
                </a:solidFill>
                <a:latin typeface="Calibri" pitchFamily="34" charset="0"/>
                <a:cs typeface="Calibri" pitchFamily="34" charset="0"/>
              </a:rPr>
              <a:t> D, 2010</a:t>
            </a:r>
            <a:r>
              <a:rPr lang="fr-FR" dirty="0" smtClean="0">
                <a:solidFill>
                  <a:srgbClr val="0070C0"/>
                </a:solidFill>
                <a:latin typeface="Calibri" pitchFamily="34" charset="0"/>
                <a:cs typeface="Calibri" pitchFamily="34" charset="0"/>
              </a:rPr>
              <a:t>]</a:t>
            </a:r>
          </a:p>
          <a:p>
            <a:pPr lvl="1">
              <a:lnSpc>
                <a:spcPct val="150000"/>
              </a:lnSpc>
              <a:buFont typeface="Wingdings" pitchFamily="2" charset="2"/>
              <a:buChar char="ü"/>
            </a:pPr>
            <a:endParaRPr lang="fr-FR" dirty="0" smtClean="0">
              <a:latin typeface="+mn-lt"/>
            </a:endParaRPr>
          </a:p>
        </p:txBody>
      </p:sp>
      <p:sp>
        <p:nvSpPr>
          <p:cNvPr id="6" name="Espace réservé du numéro de diapositive 6"/>
          <p:cNvSpPr txBox="1">
            <a:spLocks/>
          </p:cNvSpPr>
          <p:nvPr/>
        </p:nvSpPr>
        <p:spPr>
          <a:xfrm>
            <a:off x="6553200" y="63563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2100B0-9D3A-4929-90D8-25E6B975439B}" type="slidenum">
              <a:rPr kumimoji="0" lang="fr-FR"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r-FR"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7" name="Rectangle 6"/>
          <p:cNvSpPr/>
          <p:nvPr/>
        </p:nvSpPr>
        <p:spPr>
          <a:xfrm>
            <a:off x="827584" y="188640"/>
            <a:ext cx="7056784" cy="1077218"/>
          </a:xfrm>
          <a:prstGeom prst="rect">
            <a:avLst/>
          </a:prstGeom>
        </p:spPr>
        <p:txBody>
          <a:bodyPr wrap="square">
            <a:spAutoFit/>
          </a:bodyPr>
          <a:lstStyle/>
          <a:p>
            <a:r>
              <a:rPr lang="fr-FR" sz="3200" b="1" dirty="0" smtClean="0">
                <a:solidFill>
                  <a:srgbClr val="612A8A"/>
                </a:solidFill>
                <a:latin typeface="Calibri" pitchFamily="34" charset="0"/>
                <a:cs typeface="Calibri" pitchFamily="34" charset="0"/>
              </a:rPr>
              <a:t>Promotion de la santé et prévention : efficacité sanitaire et économique</a:t>
            </a:r>
            <a:endParaRPr lang="fr-FR" sz="3200" b="1" dirty="0">
              <a:solidFill>
                <a:srgbClr val="612A8A"/>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340768"/>
            <a:ext cx="8229600" cy="5256584"/>
          </a:xfrm>
        </p:spPr>
        <p:txBody>
          <a:bodyPr>
            <a:normAutofit/>
          </a:bodyPr>
          <a:lstStyle/>
          <a:p>
            <a:pPr lvl="1">
              <a:buFont typeface="Arial" pitchFamily="34" charset="0"/>
              <a:buChar char="•"/>
            </a:pPr>
            <a:r>
              <a:rPr lang="en-GB" sz="2400" b="1" i="0" dirty="0" smtClean="0">
                <a:solidFill>
                  <a:srgbClr val="0070C0"/>
                </a:solidFill>
              </a:rPr>
              <a:t>Cohen et al</a:t>
            </a:r>
            <a:r>
              <a:rPr lang="en-GB" sz="2400" i="0" dirty="0" smtClean="0">
                <a:solidFill>
                  <a:srgbClr val="0070C0"/>
                </a:solidFill>
              </a:rPr>
              <a:t>, </a:t>
            </a:r>
            <a:r>
              <a:rPr lang="fr-FR" sz="2400" b="0" i="0" dirty="0" smtClean="0">
                <a:solidFill>
                  <a:srgbClr val="0070C0"/>
                </a:solidFill>
              </a:rPr>
              <a:t>sur les 279 mesures préventives évaluées</a:t>
            </a:r>
            <a:r>
              <a:rPr lang="en-GB" sz="2400" dirty="0" smtClean="0">
                <a:solidFill>
                  <a:srgbClr val="0070C0"/>
                </a:solidFill>
              </a:rPr>
              <a:t> </a:t>
            </a:r>
            <a:r>
              <a:rPr lang="en-GB" sz="2400" b="0" i="0" dirty="0" smtClean="0">
                <a:solidFill>
                  <a:srgbClr val="0070C0"/>
                </a:solidFill>
              </a:rPr>
              <a:t>[1]</a:t>
            </a:r>
            <a:r>
              <a:rPr lang="en-GB" sz="2400" dirty="0" smtClean="0">
                <a:solidFill>
                  <a:srgbClr val="0070C0"/>
                </a:solidFill>
              </a:rPr>
              <a:t> </a:t>
            </a:r>
            <a:r>
              <a:rPr lang="fr-FR" sz="2400" b="0" i="0" dirty="0" smtClean="0">
                <a:solidFill>
                  <a:srgbClr val="0070C0"/>
                </a:solidFill>
              </a:rPr>
              <a:t>:</a:t>
            </a:r>
          </a:p>
          <a:p>
            <a:pPr lvl="2">
              <a:buFont typeface="Arial" pitchFamily="34" charset="0"/>
              <a:buChar char="•"/>
            </a:pPr>
            <a:r>
              <a:rPr lang="fr-FR" sz="2400" b="0" i="0" dirty="0" smtClean="0">
                <a:solidFill>
                  <a:srgbClr val="0070C0"/>
                </a:solidFill>
              </a:rPr>
              <a:t>20% s’accompagnaient d’une réduction des dépenses pour une efficacité au moins équivalente à celle du soin, </a:t>
            </a:r>
          </a:p>
          <a:p>
            <a:pPr lvl="2">
              <a:buFont typeface="Arial" pitchFamily="34" charset="0"/>
              <a:buChar char="•"/>
            </a:pPr>
            <a:r>
              <a:rPr lang="fr-FR" sz="2400" b="0" i="0" dirty="0" smtClean="0">
                <a:solidFill>
                  <a:srgbClr val="0070C0"/>
                </a:solidFill>
              </a:rPr>
              <a:t>12% présentaient un ratio coût-efficacité inférieur à 10 000 $ par année de vie ajustée sur la qualité (QALY) gagnée, </a:t>
            </a:r>
          </a:p>
          <a:p>
            <a:pPr lvl="2">
              <a:buFont typeface="Arial" pitchFamily="34" charset="0"/>
              <a:buChar char="•"/>
            </a:pPr>
            <a:r>
              <a:rPr lang="fr-FR" sz="2400" b="0" i="0" dirty="0" smtClean="0">
                <a:solidFill>
                  <a:srgbClr val="0070C0"/>
                </a:solidFill>
              </a:rPr>
              <a:t>34% un ratio coût-efficacité compris entre 10 000$ et 50 000$ par QALY, </a:t>
            </a:r>
          </a:p>
          <a:p>
            <a:pPr lvl="2">
              <a:buFont typeface="Arial" pitchFamily="34" charset="0"/>
              <a:buChar char="•"/>
            </a:pPr>
            <a:r>
              <a:rPr lang="fr-FR" sz="2400" b="0" i="0" dirty="0" smtClean="0">
                <a:solidFill>
                  <a:srgbClr val="0070C0"/>
                </a:solidFill>
              </a:rPr>
              <a:t>Seules 7% se traduisaient par une augmentation des coûts sans amélioration (ou avec une détérioration) de la santé. </a:t>
            </a:r>
            <a:r>
              <a:rPr lang="fr-FR" sz="2400" b="0" i="0" u="sng" dirty="0" smtClean="0">
                <a:solidFill>
                  <a:srgbClr val="0070C0"/>
                </a:solidFill>
              </a:rPr>
              <a:t>Les ratios coût/efficacité des traitements curatifs évalués se distribuent de façon similaire</a:t>
            </a:r>
            <a:r>
              <a:rPr lang="fr-FR" sz="2400" b="0" i="0" dirty="0" smtClean="0">
                <a:solidFill>
                  <a:srgbClr val="0070C0"/>
                </a:solidFill>
              </a:rPr>
              <a:t>.</a:t>
            </a:r>
          </a:p>
          <a:p>
            <a:pPr lvl="1">
              <a:buFont typeface="Arial" pitchFamily="34" charset="0"/>
              <a:buChar char="•"/>
            </a:pPr>
            <a:endParaRPr lang="en-GB" sz="2400" i="0" dirty="0" smtClean="0">
              <a:solidFill>
                <a:srgbClr val="0070C0"/>
              </a:solidFill>
            </a:endParaRPr>
          </a:p>
          <a:p>
            <a:pPr lvl="2">
              <a:buNone/>
            </a:pPr>
            <a:endParaRPr lang="fr-FR" sz="2400" b="0" i="0" dirty="0" smtClean="0">
              <a:solidFill>
                <a:srgbClr val="0070C0"/>
              </a:solidFill>
            </a:endParaRPr>
          </a:p>
        </p:txBody>
      </p:sp>
      <p:sp>
        <p:nvSpPr>
          <p:cNvPr id="4" name="Espace réservé du numéro de diapositive 6"/>
          <p:cNvSpPr txBox="1">
            <a:spLocks/>
          </p:cNvSpPr>
          <p:nvPr/>
        </p:nvSpPr>
        <p:spPr>
          <a:xfrm>
            <a:off x="6553200" y="63563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2100B0-9D3A-4929-90D8-25E6B975439B}" type="slidenum">
              <a:rPr kumimoji="0" lang="fr-FR"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FR"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6" name="Titre 1"/>
          <p:cNvSpPr>
            <a:spLocks noGrp="1"/>
          </p:cNvSpPr>
          <p:nvPr>
            <p:ph type="title"/>
          </p:nvPr>
        </p:nvSpPr>
        <p:spPr>
          <a:xfrm>
            <a:off x="827584" y="-243408"/>
            <a:ext cx="7200800" cy="1656184"/>
          </a:xfrm>
        </p:spPr>
        <p:txBody>
          <a:bodyPr/>
          <a:lstStyle/>
          <a:p>
            <a:pPr>
              <a:lnSpc>
                <a:spcPct val="100000"/>
              </a:lnSpc>
            </a:pPr>
            <a:r>
              <a:rPr lang="fr-FR" sz="3200" dirty="0" smtClean="0">
                <a:solidFill>
                  <a:srgbClr val="612A8A"/>
                </a:solidFill>
                <a:ea typeface="+mn-ea"/>
                <a:cs typeface="Calibri" pitchFamily="34" charset="0"/>
              </a:rPr>
              <a:t>Littérature internationale sur la « coût-efficacité » de la prévention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340768"/>
            <a:ext cx="8229600" cy="5256584"/>
          </a:xfrm>
        </p:spPr>
        <p:txBody>
          <a:bodyPr/>
          <a:lstStyle/>
          <a:p>
            <a:pPr lvl="1">
              <a:buNone/>
            </a:pPr>
            <a:endParaRPr lang="en-GB" sz="2000" i="0" dirty="0" smtClean="0">
              <a:solidFill>
                <a:srgbClr val="0070C0"/>
              </a:solidFill>
            </a:endParaRPr>
          </a:p>
          <a:p>
            <a:pPr lvl="1">
              <a:buFont typeface="Arial" pitchFamily="34" charset="0"/>
              <a:buChar char="•"/>
            </a:pPr>
            <a:r>
              <a:rPr lang="en-GB" sz="2000" b="1" i="0" dirty="0" smtClean="0">
                <a:solidFill>
                  <a:srgbClr val="0070C0"/>
                </a:solidFill>
              </a:rPr>
              <a:t>A. </a:t>
            </a:r>
            <a:r>
              <a:rPr lang="en-GB" sz="2000" b="1" i="0" dirty="0" err="1" smtClean="0">
                <a:solidFill>
                  <a:srgbClr val="0070C0"/>
                </a:solidFill>
              </a:rPr>
              <a:t>Chokshi</a:t>
            </a:r>
            <a:r>
              <a:rPr lang="en-GB" sz="2000" b="1" i="0" dirty="0" smtClean="0">
                <a:solidFill>
                  <a:srgbClr val="0070C0"/>
                </a:solidFill>
              </a:rPr>
              <a:t> and A. Farley</a:t>
            </a:r>
            <a:r>
              <a:rPr lang="fr-FR" sz="2000" b="0" i="0" dirty="0" smtClean="0">
                <a:solidFill>
                  <a:srgbClr val="0070C0"/>
                </a:solidFill>
              </a:rPr>
              <a:t>, sur 59 mesures environnementales (physiques et sociales) évaluées [2]: </a:t>
            </a:r>
          </a:p>
          <a:p>
            <a:pPr lvl="2">
              <a:buFont typeface="Arial" pitchFamily="34" charset="0"/>
              <a:buChar char="•"/>
            </a:pPr>
            <a:r>
              <a:rPr lang="fr-FR" sz="2000" b="0" i="0" dirty="0" smtClean="0">
                <a:solidFill>
                  <a:srgbClr val="0070C0"/>
                </a:solidFill>
              </a:rPr>
              <a:t> 45 % s’accompagnaient d’une réduction des dépenses, </a:t>
            </a:r>
          </a:p>
          <a:p>
            <a:pPr lvl="2">
              <a:buFont typeface="Arial" pitchFamily="34" charset="0"/>
              <a:buChar char="•"/>
            </a:pPr>
            <a:r>
              <a:rPr lang="fr-FR" sz="2000" b="0" i="0" dirty="0" smtClean="0">
                <a:solidFill>
                  <a:srgbClr val="0070C0"/>
                </a:solidFill>
              </a:rPr>
              <a:t>16 % présentaient un ratio coût-efficacité inférieur à 10 000 $ par année de vie ajustée sur la qualité gagnée, etc. </a:t>
            </a:r>
          </a:p>
          <a:p>
            <a:pPr lvl="1">
              <a:buFont typeface="Arial" pitchFamily="34" charset="0"/>
              <a:buChar char="•"/>
            </a:pPr>
            <a:endParaRPr lang="fr-FR" sz="2000" b="1" i="1" dirty="0" smtClean="0">
              <a:solidFill>
                <a:srgbClr val="0070C0"/>
              </a:solidFill>
            </a:endParaRPr>
          </a:p>
          <a:p>
            <a:pPr lvl="1">
              <a:buFont typeface="Arial" pitchFamily="34" charset="0"/>
              <a:buChar char="•"/>
            </a:pPr>
            <a:r>
              <a:rPr lang="fr-FR" sz="2000" b="1" i="0" dirty="0" smtClean="0">
                <a:solidFill>
                  <a:srgbClr val="0070C0"/>
                </a:solidFill>
              </a:rPr>
              <a:t>En 2011, le NICE a publié un article qui classe 200 interventions de santé publique selon leur ratio coût-efficacité </a:t>
            </a:r>
            <a:r>
              <a:rPr lang="fr-FR" sz="2000" b="1" i="1" dirty="0" smtClean="0">
                <a:solidFill>
                  <a:srgbClr val="0070C0"/>
                </a:solidFill>
              </a:rPr>
              <a:t> </a:t>
            </a:r>
            <a:r>
              <a:rPr lang="fr-FR" sz="2000" b="0" i="0" dirty="0" smtClean="0">
                <a:solidFill>
                  <a:srgbClr val="0070C0"/>
                </a:solidFill>
              </a:rPr>
              <a:t>[3] : </a:t>
            </a:r>
          </a:p>
          <a:p>
            <a:pPr lvl="2">
              <a:buFont typeface="Arial" pitchFamily="34" charset="0"/>
              <a:buChar char="•"/>
            </a:pPr>
            <a:r>
              <a:rPr lang="fr-FR" sz="2000" dirty="0" smtClean="0">
                <a:solidFill>
                  <a:srgbClr val="0070C0"/>
                </a:solidFill>
              </a:rPr>
              <a:t>15% de ces interventions réduisaient les dépenses (l'intervention est au moins aussi efficace et moins chère que la comparaison),</a:t>
            </a:r>
          </a:p>
          <a:p>
            <a:pPr lvl="2">
              <a:buFont typeface="Arial" pitchFamily="34" charset="0"/>
              <a:buChar char="•"/>
            </a:pPr>
            <a:r>
              <a:rPr lang="fr-FR" sz="2000" dirty="0" smtClean="0">
                <a:solidFill>
                  <a:srgbClr val="0070C0"/>
                </a:solidFill>
              </a:rPr>
              <a:t>74% étaient considérées comme « coût-efficaces » (&lt;30 000 £ par QALY).</a:t>
            </a:r>
            <a:r>
              <a:rPr lang="en-GB" sz="2000" dirty="0" smtClean="0">
                <a:solidFill>
                  <a:srgbClr val="0070C0"/>
                </a:solidFill>
              </a:rPr>
              <a:t> </a:t>
            </a:r>
            <a:endParaRPr lang="fr-FR" sz="2000" dirty="0" smtClean="0">
              <a:solidFill>
                <a:srgbClr val="0070C0"/>
              </a:solidFill>
            </a:endParaRPr>
          </a:p>
          <a:p>
            <a:pPr lvl="2">
              <a:buFont typeface="Arial" pitchFamily="34" charset="0"/>
              <a:buChar char="•"/>
            </a:pPr>
            <a:endParaRPr lang="fr-FR" sz="1400" b="0" i="0" dirty="0" smtClean="0">
              <a:solidFill>
                <a:schemeClr val="tx1"/>
              </a:solidFill>
            </a:endParaRPr>
          </a:p>
        </p:txBody>
      </p:sp>
      <p:sp>
        <p:nvSpPr>
          <p:cNvPr id="4" name="Espace réservé du numéro de diapositive 6"/>
          <p:cNvSpPr txBox="1">
            <a:spLocks/>
          </p:cNvSpPr>
          <p:nvPr/>
        </p:nvSpPr>
        <p:spPr>
          <a:xfrm>
            <a:off x="6553200" y="63563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2100B0-9D3A-4929-90D8-25E6B975439B}" type="slidenum">
              <a:rPr kumimoji="0" lang="fr-FR"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fr-FR"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6" name="Titre 1"/>
          <p:cNvSpPr>
            <a:spLocks noGrp="1"/>
          </p:cNvSpPr>
          <p:nvPr>
            <p:ph type="title"/>
          </p:nvPr>
        </p:nvSpPr>
        <p:spPr>
          <a:xfrm>
            <a:off x="827584" y="-243408"/>
            <a:ext cx="7200800" cy="1656184"/>
          </a:xfrm>
        </p:spPr>
        <p:txBody>
          <a:bodyPr/>
          <a:lstStyle/>
          <a:p>
            <a:pPr>
              <a:lnSpc>
                <a:spcPct val="100000"/>
              </a:lnSpc>
            </a:pPr>
            <a:r>
              <a:rPr lang="fr-FR" sz="3200" dirty="0" smtClean="0">
                <a:solidFill>
                  <a:srgbClr val="612A8A"/>
                </a:solidFill>
                <a:ea typeface="+mn-ea"/>
                <a:cs typeface="Calibri" pitchFamily="34" charset="0"/>
              </a:rPr>
              <a:t>Littérature internationale sur la « coût-efficacité » de la prévention</a:t>
            </a:r>
            <a:endParaRPr lang="fr-FR" sz="3200" dirty="0">
              <a:solidFill>
                <a:srgbClr val="612A8A"/>
              </a:solidFill>
              <a:ea typeface="+mn-ea"/>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fld id="{F4EA4935-34F1-408B-B991-2971F86E0464}" type="slidenum">
              <a:rPr lang="fr-FR" smtClean="0"/>
              <a:pPr/>
              <a:t>36</a:t>
            </a:fld>
            <a:endParaRPr lang="fr-FR"/>
          </a:p>
        </p:txBody>
      </p:sp>
      <p:pic>
        <p:nvPicPr>
          <p:cNvPr id="7" name="Picture 2"/>
          <p:cNvPicPr>
            <a:picLocks noChangeAspect="1" noChangeArrowheads="1"/>
          </p:cNvPicPr>
          <p:nvPr/>
        </p:nvPicPr>
        <p:blipFill>
          <a:blip r:embed="rId2" cstate="print"/>
          <a:srcRect/>
          <a:stretch>
            <a:fillRect/>
          </a:stretch>
        </p:blipFill>
        <p:spPr bwMode="auto">
          <a:xfrm>
            <a:off x="539552" y="1196752"/>
            <a:ext cx="7776864" cy="4809404"/>
          </a:xfrm>
          <a:prstGeom prst="rect">
            <a:avLst/>
          </a:prstGeom>
          <a:noFill/>
          <a:ln w="9525">
            <a:noFill/>
            <a:miter lim="800000"/>
            <a:headEnd/>
            <a:tailEnd/>
          </a:ln>
        </p:spPr>
      </p:pic>
      <p:sp>
        <p:nvSpPr>
          <p:cNvPr id="8" name="Rectangle 7"/>
          <p:cNvSpPr/>
          <p:nvPr/>
        </p:nvSpPr>
        <p:spPr>
          <a:xfrm>
            <a:off x="251520" y="6021288"/>
            <a:ext cx="8640960" cy="646331"/>
          </a:xfrm>
          <a:prstGeom prst="rect">
            <a:avLst/>
          </a:prstGeom>
        </p:spPr>
        <p:txBody>
          <a:bodyPr wrap="square">
            <a:spAutoFit/>
          </a:bodyPr>
          <a:lstStyle/>
          <a:p>
            <a:pPr algn="ctr"/>
            <a:r>
              <a:rPr lang="fr-FR" b="1" i="1" dirty="0" smtClean="0"/>
              <a:t>Source: Rapport de synthèse – Evaluation économique des mesures de prévention en Suisse de l’IRENE, Université de Neuchâtel</a:t>
            </a:r>
            <a:endParaRPr lang="fr-FR" b="1" i="1" dirty="0"/>
          </a:p>
        </p:txBody>
      </p:sp>
      <p:sp>
        <p:nvSpPr>
          <p:cNvPr id="5" name="Titre 1"/>
          <p:cNvSpPr>
            <a:spLocks noGrp="1"/>
          </p:cNvSpPr>
          <p:nvPr>
            <p:ph type="title"/>
          </p:nvPr>
        </p:nvSpPr>
        <p:spPr>
          <a:xfrm>
            <a:off x="827584" y="-243408"/>
            <a:ext cx="7200800" cy="1656184"/>
          </a:xfrm>
        </p:spPr>
        <p:txBody>
          <a:bodyPr/>
          <a:lstStyle/>
          <a:p>
            <a:pPr>
              <a:lnSpc>
                <a:spcPct val="100000"/>
              </a:lnSpc>
            </a:pPr>
            <a:r>
              <a:rPr lang="fr-FR" sz="3200" dirty="0" smtClean="0">
                <a:solidFill>
                  <a:srgbClr val="612A8A"/>
                </a:solidFill>
                <a:ea typeface="+mn-ea"/>
                <a:cs typeface="Calibri" pitchFamily="34" charset="0"/>
              </a:rPr>
              <a:t>La notion de retour sur investissement</a:t>
            </a:r>
            <a:br>
              <a:rPr lang="fr-FR" sz="3200" dirty="0" smtClean="0">
                <a:solidFill>
                  <a:srgbClr val="612A8A"/>
                </a:solidFill>
                <a:ea typeface="+mn-ea"/>
                <a:cs typeface="Calibri" pitchFamily="34" charset="0"/>
              </a:rPr>
            </a:br>
            <a:r>
              <a:rPr lang="fr-FR" sz="3200" dirty="0" smtClean="0">
                <a:solidFill>
                  <a:srgbClr val="612A8A"/>
                </a:solidFill>
                <a:ea typeface="+mn-ea"/>
                <a:cs typeface="Calibri" pitchFamily="34" charset="0"/>
              </a:rPr>
              <a:t>(exemple Suisse)</a:t>
            </a:r>
            <a:endParaRPr lang="fr-FR" sz="3200" dirty="0">
              <a:solidFill>
                <a:srgbClr val="612A8A"/>
              </a:solidFill>
              <a:ea typeface="+mn-ea"/>
              <a:cs typeface="Calibri" pitchFamily="34" charset="0"/>
            </a:endParaRPr>
          </a:p>
        </p:txBody>
      </p:sp>
      <p:sp>
        <p:nvSpPr>
          <p:cNvPr id="6" name="Ellipse 5"/>
          <p:cNvSpPr/>
          <p:nvPr/>
        </p:nvSpPr>
        <p:spPr>
          <a:xfrm>
            <a:off x="5724128" y="5373216"/>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294967295"/>
          </p:nvPr>
        </p:nvSpPr>
        <p:spPr>
          <a:xfrm>
            <a:off x="6553200" y="6356350"/>
            <a:ext cx="2133600" cy="365125"/>
          </a:xfrm>
          <a:prstGeom prst="rect">
            <a:avLst/>
          </a:prstGeom>
        </p:spPr>
        <p:txBody>
          <a:bodyPr/>
          <a:lstStyle/>
          <a:p>
            <a:pPr>
              <a:defRPr/>
            </a:pPr>
            <a:fld id="{189F650B-0A18-4F8F-BA45-348B04082E2E}" type="slidenum">
              <a:rPr lang="fr-FR" smtClean="0">
                <a:solidFill>
                  <a:prstClr val="black">
                    <a:tint val="75000"/>
                  </a:prstClr>
                </a:solidFill>
              </a:rPr>
              <a:pPr>
                <a:defRPr/>
              </a:pPr>
              <a:t>37</a:t>
            </a:fld>
            <a:endParaRPr lang="fr-FR" dirty="0">
              <a:solidFill>
                <a:prstClr val="black">
                  <a:tint val="75000"/>
                </a:prstClr>
              </a:solidFill>
            </a:endParaRPr>
          </a:p>
        </p:txBody>
      </p:sp>
      <p:sp>
        <p:nvSpPr>
          <p:cNvPr id="4" name="ZoneTexte 3"/>
          <p:cNvSpPr txBox="1"/>
          <p:nvPr/>
        </p:nvSpPr>
        <p:spPr>
          <a:xfrm>
            <a:off x="683568" y="2636912"/>
            <a:ext cx="7344816" cy="1488741"/>
          </a:xfrm>
          <a:prstGeom prst="rect">
            <a:avLst/>
          </a:prstGeom>
          <a:noFill/>
        </p:spPr>
        <p:txBody>
          <a:bodyPr wrap="square">
            <a:spAutoFit/>
          </a:bodyPr>
          <a:lstStyle/>
          <a:p>
            <a:pPr marL="514350" indent="-514350" algn="ctr">
              <a:lnSpc>
                <a:spcPts val="5800"/>
              </a:lnSpc>
              <a:spcBef>
                <a:spcPct val="0"/>
              </a:spcBef>
            </a:pPr>
            <a:r>
              <a:rPr lang="fr-FR" sz="2800" b="1" dirty="0" smtClean="0">
                <a:solidFill>
                  <a:srgbClr val="002060"/>
                </a:solidFill>
                <a:effectLst>
                  <a:outerShdw blurRad="63500" dist="38100" dir="5400000" algn="t" rotWithShape="0">
                    <a:prstClr val="black">
                      <a:alpha val="25000"/>
                    </a:prstClr>
                  </a:outerShdw>
                </a:effectLst>
                <a:latin typeface="Calibri" panose="020F0502020204030204" pitchFamily="34" charset="0"/>
                <a:ea typeface="+mj-ea"/>
                <a:cs typeface="+mj-cs"/>
              </a:rPr>
              <a:t>5. </a:t>
            </a:r>
            <a:r>
              <a:rPr lang="fr-FR" sz="2800" b="1" dirty="0" smtClean="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rPr>
              <a:t>L’économie de la prévention comme soutien au pilotage des politiques sanitaires</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6"/>
          <p:cNvSpPr txBox="1">
            <a:spLocks/>
          </p:cNvSpPr>
          <p:nvPr/>
        </p:nvSpPr>
        <p:spPr>
          <a:xfrm>
            <a:off x="6553200" y="63563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2100B0-9D3A-4929-90D8-25E6B975439B}" type="slidenum">
              <a:rPr kumimoji="0" lang="fr-FR"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fr-FR"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6" name="Espace réservé du contenu 2"/>
          <p:cNvSpPr>
            <a:spLocks noGrp="1"/>
          </p:cNvSpPr>
          <p:nvPr>
            <p:ph idx="1"/>
          </p:nvPr>
        </p:nvSpPr>
        <p:spPr>
          <a:xfrm>
            <a:off x="395536" y="1268760"/>
            <a:ext cx="8229600" cy="5400600"/>
          </a:xfrm>
        </p:spPr>
        <p:txBody>
          <a:bodyPr>
            <a:normAutofit/>
          </a:bodyPr>
          <a:lstStyle/>
          <a:p>
            <a:pPr>
              <a:buNone/>
            </a:pPr>
            <a:r>
              <a:rPr lang="fr-FR" sz="3200" b="1" dirty="0" smtClean="0">
                <a:solidFill>
                  <a:srgbClr val="0070C0"/>
                </a:solidFill>
              </a:rPr>
              <a:t>Travaux récents ou en cours</a:t>
            </a:r>
          </a:p>
          <a:p>
            <a:pPr>
              <a:buFont typeface="Wingdings" pitchFamily="2" charset="2"/>
              <a:buChar char="ü"/>
            </a:pPr>
            <a:endParaRPr lang="fr-FR" sz="1800" dirty="0" smtClean="0"/>
          </a:p>
          <a:p>
            <a:r>
              <a:rPr lang="fr-FR" sz="2200" b="1" dirty="0" smtClean="0">
                <a:solidFill>
                  <a:srgbClr val="0070C0"/>
                </a:solidFill>
              </a:rPr>
              <a:t>Estimations des coûts sociaux des facteurs de risque</a:t>
            </a:r>
          </a:p>
          <a:p>
            <a:pPr lvl="1">
              <a:buNone/>
            </a:pPr>
            <a:r>
              <a:rPr lang="fr-FR" sz="1800" b="0" dirty="0" smtClean="0">
                <a:solidFill>
                  <a:srgbClr val="0070C0"/>
                </a:solidFill>
              </a:rPr>
              <a:t>Par exemple dernièrement sur le surpoids : 20 Mds€ [</a:t>
            </a:r>
            <a:r>
              <a:rPr lang="fr-FR" sz="1800" dirty="0" err="1" smtClean="0">
                <a:solidFill>
                  <a:srgbClr val="0070C0"/>
                </a:solidFill>
              </a:rPr>
              <a:t>DGTrésor</a:t>
            </a:r>
            <a:r>
              <a:rPr lang="fr-FR" sz="1800" dirty="0" smtClean="0">
                <a:solidFill>
                  <a:srgbClr val="0070C0"/>
                </a:solidFill>
              </a:rPr>
              <a:t>, sept 2016</a:t>
            </a:r>
            <a:r>
              <a:rPr lang="fr-FR" sz="1800" b="0" dirty="0" smtClean="0">
                <a:solidFill>
                  <a:srgbClr val="0070C0"/>
                </a:solidFill>
              </a:rPr>
              <a:t>]</a:t>
            </a:r>
          </a:p>
          <a:p>
            <a:pPr lvl="1">
              <a:buNone/>
            </a:pPr>
            <a:endParaRPr lang="fr-FR" sz="1800" dirty="0" smtClean="0">
              <a:solidFill>
                <a:srgbClr val="0070C0"/>
              </a:solidFill>
            </a:endParaRPr>
          </a:p>
          <a:p>
            <a:r>
              <a:rPr lang="fr-FR" sz="2200" b="1" dirty="0" smtClean="0">
                <a:solidFill>
                  <a:srgbClr val="0070C0"/>
                </a:solidFill>
              </a:rPr>
              <a:t>Comptes nationaux de la prévention (Drees)</a:t>
            </a:r>
          </a:p>
          <a:p>
            <a:pPr lvl="1">
              <a:buFont typeface="Courier New" pitchFamily="49" charset="0"/>
              <a:buChar char="o"/>
            </a:pPr>
            <a:r>
              <a:rPr lang="fr-FR" sz="1800" dirty="0" smtClean="0">
                <a:solidFill>
                  <a:srgbClr val="0070C0"/>
                </a:solidFill>
              </a:rPr>
              <a:t>Affinement des comptes pour y inclure les dépenses de prévention ville (9,3 Mds€) et hôpital (CBSM) en sus de la prévention institutionnelle (5,9 Mds€ = 90 €/personne = 2,2% dépense courante de santé)</a:t>
            </a:r>
          </a:p>
          <a:p>
            <a:pPr lvl="1">
              <a:buFont typeface="Courier New" pitchFamily="49" charset="0"/>
              <a:buChar char="o"/>
            </a:pPr>
            <a:r>
              <a:rPr lang="fr-FR" sz="1800" dirty="0" smtClean="0">
                <a:solidFill>
                  <a:srgbClr val="0070C0"/>
                </a:solidFill>
              </a:rPr>
              <a:t>Refonte des catégories de santé au sein de l’enveloppe globale pour coller avec les indicateurs sanitaires</a:t>
            </a:r>
            <a:r>
              <a:rPr lang="fr-FR" sz="1800" i="1" dirty="0" smtClean="0">
                <a:solidFill>
                  <a:srgbClr val="0070C0"/>
                </a:solidFill>
              </a:rPr>
              <a:t> (</a:t>
            </a:r>
            <a:r>
              <a:rPr lang="fr-FR" sz="1800" b="1" i="1" dirty="0" smtClean="0">
                <a:solidFill>
                  <a:srgbClr val="0070C0"/>
                </a:solidFill>
              </a:rPr>
              <a:t>prévalence tabagisme &lt;-&gt; dépense dans la lutte contre le tabagisme)</a:t>
            </a:r>
            <a:r>
              <a:rPr lang="fr-FR" sz="1800" i="1" dirty="0" smtClean="0">
                <a:solidFill>
                  <a:srgbClr val="0070C0"/>
                </a:solidFill>
              </a:rPr>
              <a:t> Drees-DGS</a:t>
            </a:r>
          </a:p>
        </p:txBody>
      </p:sp>
      <p:sp>
        <p:nvSpPr>
          <p:cNvPr id="7" name="Rectangle 6"/>
          <p:cNvSpPr>
            <a:spLocks noChangeArrowheads="1"/>
          </p:cNvSpPr>
          <p:nvPr/>
        </p:nvSpPr>
        <p:spPr bwMode="auto">
          <a:xfrm>
            <a:off x="827584" y="260648"/>
            <a:ext cx="7056784" cy="648072"/>
          </a:xfrm>
          <a:prstGeom prst="rect">
            <a:avLst/>
          </a:prstGeom>
          <a:noFill/>
          <a:ln>
            <a:noFill/>
          </a:ln>
          <a:effectLst/>
          <a:extLst/>
        </p:spPr>
        <p:txBody>
          <a:bodyPr anchor="ctr"/>
          <a:lstStyle/>
          <a:p>
            <a:pPr algn="ctr">
              <a:lnSpc>
                <a:spcPts val="5800"/>
              </a:lnSpc>
              <a:spcBef>
                <a:spcPct val="0"/>
              </a:spcBef>
              <a:defRPr/>
            </a:pPr>
            <a:r>
              <a:rPr lang="fr-FR" sz="3200" b="1" dirty="0" smtClean="0">
                <a:solidFill>
                  <a:srgbClr val="660066"/>
                </a:solidFill>
                <a:effectLst>
                  <a:outerShdw blurRad="38100" dist="38100" dir="2700000" algn="tl">
                    <a:srgbClr val="C0C0C0"/>
                  </a:outerShdw>
                </a:effectLst>
                <a:latin typeface="Calibri" panose="020F0502020204030204" pitchFamily="34" charset="0"/>
                <a:ea typeface="+mj-ea"/>
                <a:cs typeface="+mj-cs"/>
              </a:rPr>
              <a:t>Multiplication des travaux en France </a:t>
            </a:r>
            <a:endParaRPr lang="fr-FR" sz="3200" b="1" dirty="0">
              <a:solidFill>
                <a:srgbClr val="660066"/>
              </a:solidFill>
              <a:effectLst>
                <a:outerShdw blurRad="38100" dist="38100" dir="2700000" algn="tl">
                  <a:srgbClr val="C0C0C0"/>
                </a:outerShdw>
              </a:effectLst>
              <a:latin typeface="Calibri" panose="020F0502020204030204" pitchFamily="34" charset="0"/>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712" y="260648"/>
            <a:ext cx="8507288" cy="778098"/>
          </a:xfrm>
        </p:spPr>
        <p:txBody>
          <a:bodyPr>
            <a:noAutofit/>
          </a:bodyPr>
          <a:lstStyle/>
          <a:p>
            <a:pPr>
              <a:lnSpc>
                <a:spcPct val="100000"/>
              </a:lnSpc>
            </a:pPr>
            <a:r>
              <a:rPr lang="fr-FR" sz="2800" dirty="0" smtClean="0">
                <a:effectLst>
                  <a:outerShdw blurRad="38100" dist="38100" dir="2700000" algn="tl">
                    <a:srgbClr val="C0C0C0"/>
                  </a:outerShdw>
                </a:effectLst>
              </a:rPr>
              <a:t>Analyse coût efficacité de la prévention : </a:t>
            </a:r>
            <a:br>
              <a:rPr lang="fr-FR" sz="2800" dirty="0" smtClean="0">
                <a:effectLst>
                  <a:outerShdw blurRad="38100" dist="38100" dir="2700000" algn="tl">
                    <a:srgbClr val="C0C0C0"/>
                  </a:outerShdw>
                </a:effectLst>
              </a:rPr>
            </a:br>
            <a:r>
              <a:rPr lang="fr-FR" sz="2800" dirty="0" smtClean="0">
                <a:effectLst>
                  <a:outerShdw blurRad="38100" dist="38100" dir="2700000" algn="tl">
                    <a:srgbClr val="C0C0C0"/>
                  </a:outerShdw>
                </a:effectLst>
              </a:rPr>
              <a:t>exemple du sevrage tabagique</a:t>
            </a:r>
          </a:p>
        </p:txBody>
      </p:sp>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fld id="{F4EA4935-34F1-408B-B991-2971F86E0464}" type="slidenum">
              <a:rPr lang="fr-FR" smtClean="0"/>
              <a:pPr/>
              <a:t>39</a:t>
            </a:fld>
            <a:endParaRPr lang="fr-FR"/>
          </a:p>
        </p:txBody>
      </p:sp>
      <p:pic>
        <p:nvPicPr>
          <p:cNvPr id="5" name="Espace réservé du contenu 4" descr="comparaison traitements K.Chevreul.PNG"/>
          <p:cNvPicPr>
            <a:picLocks noGrp="1" noChangeAspect="1"/>
          </p:cNvPicPr>
          <p:nvPr>
            <p:ph idx="1"/>
          </p:nvPr>
        </p:nvPicPr>
        <p:blipFill>
          <a:blip r:embed="rId2" cstate="print"/>
          <a:stretch>
            <a:fillRect/>
          </a:stretch>
        </p:blipFill>
        <p:spPr>
          <a:xfrm>
            <a:off x="323528" y="1917468"/>
            <a:ext cx="8424936" cy="3580143"/>
          </a:xfrm>
          <a:prstGeom prst="rect">
            <a:avLst/>
          </a:prstGeom>
        </p:spPr>
      </p:pic>
      <p:sp>
        <p:nvSpPr>
          <p:cNvPr id="7" name="ZoneTexte 6"/>
          <p:cNvSpPr txBox="1"/>
          <p:nvPr/>
        </p:nvSpPr>
        <p:spPr>
          <a:xfrm>
            <a:off x="179512" y="1340768"/>
            <a:ext cx="7272808" cy="369332"/>
          </a:xfrm>
          <a:prstGeom prst="rect">
            <a:avLst/>
          </a:prstGeom>
          <a:noFill/>
        </p:spPr>
        <p:txBody>
          <a:bodyPr wrap="square" rtlCol="0">
            <a:spAutoFit/>
          </a:bodyPr>
          <a:lstStyle/>
          <a:p>
            <a:pPr>
              <a:buFont typeface="Wingdings" pitchFamily="2" charset="2"/>
              <a:buChar char="q"/>
            </a:pPr>
            <a:r>
              <a:rPr lang="fr-FR" dirty="0" smtClean="0"/>
              <a:t>Comparaison aux autres traitements préventifs CV remboursés:</a:t>
            </a:r>
            <a:endParaRPr lang="fr-FR" dirty="0"/>
          </a:p>
        </p:txBody>
      </p:sp>
      <p:sp>
        <p:nvSpPr>
          <p:cNvPr id="8" name="Rectangle 7"/>
          <p:cNvSpPr/>
          <p:nvPr/>
        </p:nvSpPr>
        <p:spPr>
          <a:xfrm>
            <a:off x="0" y="5934670"/>
            <a:ext cx="9144000" cy="830997"/>
          </a:xfrm>
          <a:prstGeom prst="rect">
            <a:avLst/>
          </a:prstGeom>
        </p:spPr>
        <p:txBody>
          <a:bodyPr wrap="square">
            <a:spAutoFit/>
          </a:bodyPr>
          <a:lstStyle/>
          <a:p>
            <a:pPr algn="ctr"/>
            <a:r>
              <a:rPr lang="fr-FR" sz="1600" dirty="0" smtClean="0"/>
              <a:t>Source: « Les méthodes économiques dans l’évaluation des interventions de santé publique», 3</a:t>
            </a:r>
            <a:r>
              <a:rPr lang="fr-FR" sz="1600" baseline="30000" dirty="0" smtClean="0"/>
              <a:t>ème</a:t>
            </a:r>
            <a:r>
              <a:rPr lang="fr-FR" sz="1600" dirty="0" smtClean="0"/>
              <a:t> séminaire de l’action coordonnée de la recherche interventionnelle en santé publique, </a:t>
            </a:r>
          </a:p>
          <a:p>
            <a:pPr algn="ctr"/>
            <a:r>
              <a:rPr lang="fr-FR" sz="1600" dirty="0" smtClean="0"/>
              <a:t>K. Chevreul, 11 mars 2016 </a:t>
            </a:r>
            <a:endParaRPr lang="fr-FR" sz="1600" dirty="0"/>
          </a:p>
        </p:txBody>
      </p:sp>
      <p:sp>
        <p:nvSpPr>
          <p:cNvPr id="9" name="ZoneTexte 8"/>
          <p:cNvSpPr txBox="1"/>
          <p:nvPr/>
        </p:nvSpPr>
        <p:spPr>
          <a:xfrm>
            <a:off x="899592" y="5517232"/>
            <a:ext cx="3600400" cy="461665"/>
          </a:xfrm>
          <a:prstGeom prst="rect">
            <a:avLst/>
          </a:prstGeom>
          <a:noFill/>
        </p:spPr>
        <p:txBody>
          <a:bodyPr wrap="square" rtlCol="0">
            <a:spAutoFit/>
          </a:bodyPr>
          <a:lstStyle/>
          <a:p>
            <a:r>
              <a:rPr lang="fr-FR" sz="1200" dirty="0" smtClean="0"/>
              <a:t>1 PIB/capita≈ 30 000€</a:t>
            </a:r>
          </a:p>
          <a:p>
            <a:r>
              <a:rPr lang="fr-FR" sz="1200" dirty="0" smtClean="0"/>
              <a:t>3 PIB/capita= 90 000€</a:t>
            </a:r>
            <a:endParaRPr lang="fr-FR" sz="1200" dirty="0"/>
          </a:p>
        </p:txBody>
      </p:sp>
      <p:sp>
        <p:nvSpPr>
          <p:cNvPr id="10" name="ZoneTexte 9"/>
          <p:cNvSpPr txBox="1"/>
          <p:nvPr/>
        </p:nvSpPr>
        <p:spPr>
          <a:xfrm>
            <a:off x="7092280" y="1484784"/>
            <a:ext cx="1872208" cy="261610"/>
          </a:xfrm>
          <a:prstGeom prst="rect">
            <a:avLst/>
          </a:prstGeom>
          <a:noFill/>
        </p:spPr>
        <p:txBody>
          <a:bodyPr wrap="square" rtlCol="0">
            <a:spAutoFit/>
          </a:bodyPr>
          <a:lstStyle/>
          <a:p>
            <a:r>
              <a:rPr lang="fr-FR" sz="1100" dirty="0" smtClean="0"/>
              <a:t>(CV=cardiovasculaire)</a:t>
            </a:r>
            <a:endParaRPr lang="fr-FR"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268760"/>
            <a:ext cx="8496944" cy="5328592"/>
          </a:xfrm>
        </p:spPr>
        <p:txBody>
          <a:bodyPr/>
          <a:lstStyle/>
          <a:p>
            <a:pPr marL="514350" indent="-514350" algn="ctr"/>
            <a:r>
              <a:rPr lang="fr-FR" sz="2800" dirty="0" smtClean="0">
                <a:solidFill>
                  <a:srgbClr val="002060"/>
                </a:solidFill>
              </a:rPr>
              <a:t/>
            </a:r>
            <a:br>
              <a:rPr lang="fr-FR" sz="2800" dirty="0" smtClean="0">
                <a:solidFill>
                  <a:srgbClr val="002060"/>
                </a:solidFill>
              </a:rPr>
            </a:br>
            <a:r>
              <a:rPr lang="fr-FR" sz="2600" dirty="0" smtClean="0">
                <a:solidFill>
                  <a:srgbClr val="002060"/>
                </a:solidFill>
              </a:rPr>
              <a:t/>
            </a:r>
            <a:br>
              <a:rPr lang="fr-FR" sz="2600" dirty="0" smtClean="0">
                <a:solidFill>
                  <a:srgbClr val="002060"/>
                </a:solidFill>
              </a:rPr>
            </a:br>
            <a:r>
              <a:rPr lang="fr-FR" sz="2600" dirty="0" smtClean="0">
                <a:solidFill>
                  <a:srgbClr val="002060"/>
                </a:solidFill>
              </a:rPr>
              <a:t/>
            </a:r>
            <a:br>
              <a:rPr lang="fr-FR" sz="2600" dirty="0" smtClean="0">
                <a:solidFill>
                  <a:srgbClr val="002060"/>
                </a:solidFill>
              </a:rPr>
            </a:br>
            <a:r>
              <a:rPr lang="fr-FR" sz="2600" dirty="0" smtClean="0">
                <a:solidFill>
                  <a:srgbClr val="002060"/>
                </a:solidFill>
              </a:rPr>
              <a:t/>
            </a:r>
            <a:br>
              <a:rPr lang="fr-FR" sz="2600" dirty="0" smtClean="0">
                <a:solidFill>
                  <a:srgbClr val="002060"/>
                </a:solidFill>
              </a:rPr>
            </a:br>
            <a:r>
              <a:rPr lang="fr-FR" sz="2600" dirty="0" smtClean="0">
                <a:solidFill>
                  <a:srgbClr val="002060"/>
                </a:solidFill>
              </a:rPr>
              <a:t/>
            </a:r>
            <a:br>
              <a:rPr lang="fr-FR" sz="2600" dirty="0" smtClean="0">
                <a:solidFill>
                  <a:srgbClr val="002060"/>
                </a:solidFill>
              </a:rPr>
            </a:br>
            <a:r>
              <a:rPr lang="fr-FR" sz="2600" dirty="0" smtClean="0">
                <a:solidFill>
                  <a:srgbClr val="002060"/>
                </a:solidFill>
              </a:rPr>
              <a:t/>
            </a:r>
            <a:br>
              <a:rPr lang="fr-FR" sz="2600" dirty="0" smtClean="0">
                <a:solidFill>
                  <a:srgbClr val="002060"/>
                </a:solidFill>
              </a:rPr>
            </a:br>
            <a:r>
              <a:rPr lang="fr-FR" sz="2600" dirty="0" smtClean="0">
                <a:solidFill>
                  <a:srgbClr val="002060"/>
                </a:solidFill>
              </a:rPr>
              <a:t>1. </a:t>
            </a:r>
            <a:r>
              <a:rPr lang="fr-FR" sz="2800" dirty="0" smtClean="0"/>
              <a:t>La santé et ce qui l’influence</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600" dirty="0" smtClean="0"/>
              <a:t/>
            </a:r>
            <a:br>
              <a:rPr lang="fr-FR" sz="2600" dirty="0" smtClean="0"/>
            </a:br>
            <a:r>
              <a:rPr lang="fr-FR" sz="2800" b="0" dirty="0" smtClean="0">
                <a:solidFill>
                  <a:srgbClr val="002060"/>
                </a:solidFill>
              </a:rPr>
              <a:t/>
            </a:r>
            <a:br>
              <a:rPr lang="fr-FR" sz="2800" b="0" dirty="0" smtClean="0">
                <a:solidFill>
                  <a:srgbClr val="002060"/>
                </a:solidFill>
              </a:rPr>
            </a:br>
            <a:r>
              <a:rPr lang="fr-FR" sz="2800" dirty="0" smtClean="0"/>
              <a:t/>
            </a:r>
            <a:br>
              <a:rPr lang="fr-FR" sz="2800" dirty="0" smtClean="0"/>
            </a:br>
            <a:endParaRPr lang="fr-FR" sz="2800" b="0" dirty="0">
              <a:solidFill>
                <a:srgbClr val="002060"/>
              </a:solidFill>
            </a:endParaRPr>
          </a:p>
        </p:txBody>
      </p:sp>
    </p:spTree>
    <p:extLst>
      <p:ext uri="{BB962C8B-B14F-4D97-AF65-F5344CB8AC3E}">
        <p14:creationId xmlns:p14="http://schemas.microsoft.com/office/powerpoint/2010/main" val="3079452150"/>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nSpc>
                <a:spcPct val="100000"/>
              </a:lnSpc>
            </a:pPr>
            <a:r>
              <a:rPr lang="fr-FR" dirty="0" smtClean="0"/>
              <a:t/>
            </a:r>
            <a:br>
              <a:rPr lang="fr-FR" dirty="0" smtClean="0"/>
            </a:br>
            <a:r>
              <a:rPr lang="fr-FR" dirty="0" smtClean="0"/>
              <a:t>Vers un référentiel des données</a:t>
            </a:r>
            <a:br>
              <a:rPr lang="fr-FR" dirty="0" smtClean="0"/>
            </a:br>
            <a:r>
              <a:rPr lang="fr-FR" dirty="0" smtClean="0"/>
              <a:t> probantes en France </a:t>
            </a:r>
            <a:endParaRPr lang="fr-FR"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388953" y="2492896"/>
            <a:ext cx="4467355" cy="3169096"/>
          </a:xfrm>
          <a:prstGeom prst="rect">
            <a:avLst/>
          </a:prstGeom>
          <a:noFill/>
          <a:ln w="9525">
            <a:noFill/>
            <a:miter lim="800000"/>
            <a:headEnd/>
            <a:tailEnd/>
          </a:ln>
        </p:spPr>
      </p:pic>
      <p:sp>
        <p:nvSpPr>
          <p:cNvPr id="4" name="ZoneTexte 3"/>
          <p:cNvSpPr txBox="1"/>
          <p:nvPr/>
        </p:nvSpPr>
        <p:spPr>
          <a:xfrm>
            <a:off x="179512" y="2420888"/>
            <a:ext cx="4032448" cy="1785104"/>
          </a:xfrm>
          <a:prstGeom prst="rect">
            <a:avLst/>
          </a:prstGeom>
          <a:noFill/>
        </p:spPr>
        <p:txBody>
          <a:bodyPr wrap="square" rtlCol="0">
            <a:spAutoFit/>
          </a:bodyPr>
          <a:lstStyle/>
          <a:p>
            <a:r>
              <a:rPr lang="fr-FR" sz="2200" b="1" dirty="0" smtClean="0">
                <a:solidFill>
                  <a:srgbClr val="0070C0"/>
                </a:solidFill>
                <a:latin typeface="Calibri" panose="020F0502020204030204" pitchFamily="34" charset="0"/>
              </a:rPr>
              <a:t>Des modèles internationaux, incluant des données économiques, à suivre : l’exemple US </a:t>
            </a:r>
          </a:p>
          <a:p>
            <a:r>
              <a:rPr lang="fr-FR" sz="2200" b="1" dirty="0" smtClean="0">
                <a:solidFill>
                  <a:srgbClr val="0070C0"/>
                </a:solidFill>
                <a:latin typeface="Calibri" panose="020F0502020204030204" pitchFamily="34" charset="0"/>
              </a:rPr>
              <a:t>http://www.samhsa.gov/nrepp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 exemple américain</a:t>
            </a:r>
            <a:endParaRPr lang="fr-FR"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6247" y="1412775"/>
            <a:ext cx="9069551" cy="5167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316416" cy="864096"/>
          </a:xfrm>
        </p:spPr>
        <p:txBody>
          <a:bodyPr/>
          <a:lstStyle/>
          <a:p>
            <a:r>
              <a:rPr lang="fr-FR" dirty="0" smtClean="0"/>
              <a:t>L’initiative française  : projets en cours</a:t>
            </a:r>
            <a:endParaRPr lang="fr-FR" dirty="0"/>
          </a:p>
        </p:txBody>
      </p:sp>
      <p:sp>
        <p:nvSpPr>
          <p:cNvPr id="3" name="Espace réservé du contenu 2"/>
          <p:cNvSpPr>
            <a:spLocks noGrp="1"/>
          </p:cNvSpPr>
          <p:nvPr>
            <p:ph idx="1"/>
          </p:nvPr>
        </p:nvSpPr>
        <p:spPr>
          <a:xfrm>
            <a:off x="323528" y="1412776"/>
            <a:ext cx="8640960" cy="5184576"/>
          </a:xfrm>
        </p:spPr>
        <p:txBody>
          <a:bodyPr>
            <a:normAutofit/>
          </a:bodyPr>
          <a:lstStyle/>
          <a:p>
            <a:r>
              <a:rPr lang="fr-FR" b="1" dirty="0" smtClean="0">
                <a:solidFill>
                  <a:srgbClr val="0070C0"/>
                </a:solidFill>
              </a:rPr>
              <a:t>ANSP : création d'un «registre » sur les données probantes - prometteuses en PPS sur la base des différents exemples internationaux et des travaux en cours au sein des différents acteurs, etc.  </a:t>
            </a:r>
          </a:p>
          <a:p>
            <a:pPr lvl="1"/>
            <a:r>
              <a:rPr lang="fr-FR" dirty="0" smtClean="0">
                <a:solidFill>
                  <a:srgbClr val="7030A0"/>
                </a:solidFill>
              </a:rPr>
              <a:t>Parmi les contributeurs membres du groupe de travail, il y aurait notamment : SFSP, ARS, IRESP (</a:t>
            </a:r>
            <a:r>
              <a:rPr lang="fr-FR" dirty="0" err="1" smtClean="0">
                <a:solidFill>
                  <a:srgbClr val="7030A0"/>
                </a:solidFill>
              </a:rPr>
              <a:t>Cerresp</a:t>
            </a:r>
            <a:r>
              <a:rPr lang="fr-FR" dirty="0" smtClean="0">
                <a:solidFill>
                  <a:srgbClr val="7030A0"/>
                </a:solidFill>
              </a:rPr>
              <a:t>), Inca, </a:t>
            </a:r>
            <a:r>
              <a:rPr lang="fr-FR" dirty="0" err="1" smtClean="0">
                <a:solidFill>
                  <a:srgbClr val="7030A0"/>
                </a:solidFill>
              </a:rPr>
              <a:t>Mildeca</a:t>
            </a:r>
            <a:r>
              <a:rPr lang="fr-FR" dirty="0" smtClean="0">
                <a:solidFill>
                  <a:srgbClr val="7030A0"/>
                </a:solidFill>
              </a:rPr>
              <a:t>, EHESP (BDSP), UIEPS,... L'hébergement de cet outil serait à l'ANSP avec des liens sur/vers les sites des contributeurs. </a:t>
            </a:r>
          </a:p>
          <a:p>
            <a:endParaRPr lang="fr-FR" dirty="0" smtClean="0">
              <a:solidFill>
                <a:srgbClr val="0070C0"/>
              </a:solidFill>
            </a:endParaRPr>
          </a:p>
          <a:p>
            <a:r>
              <a:rPr lang="fr-FR" dirty="0" smtClean="0">
                <a:solidFill>
                  <a:srgbClr val="0070C0"/>
                </a:solidFill>
              </a:rPr>
              <a:t> </a:t>
            </a:r>
            <a:r>
              <a:rPr lang="fr-FR" b="1" dirty="0" smtClean="0">
                <a:solidFill>
                  <a:srgbClr val="0070C0"/>
                </a:solidFill>
              </a:rPr>
              <a:t>EHESP  : accompagnement, formation à la production et l’utilisation des données probantes. Parmi les contributeurs membres du groupe de travail, il y aurait notamment : FNES, IRESP (</a:t>
            </a:r>
            <a:r>
              <a:rPr lang="fr-FR" b="1" dirty="0" err="1" smtClean="0">
                <a:solidFill>
                  <a:srgbClr val="0070C0"/>
                </a:solidFill>
              </a:rPr>
              <a:t>Cerresp</a:t>
            </a:r>
            <a:r>
              <a:rPr lang="fr-FR" b="1" dirty="0" smtClean="0">
                <a:solidFill>
                  <a:srgbClr val="0070C0"/>
                </a:solidFill>
              </a:rPr>
              <a:t>), ARS, ANSP …</a:t>
            </a:r>
            <a:endParaRPr lang="fr-FR" dirty="0" smtClean="0">
              <a:solidFill>
                <a:srgbClr val="0070C0"/>
              </a:solidFill>
            </a:endParaRPr>
          </a:p>
          <a:p>
            <a:endParaRPr lang="fr-FR" dirty="0" smtClean="0">
              <a:solidFill>
                <a:srgbClr val="0070C0"/>
              </a:solidFill>
            </a:endParaRPr>
          </a:p>
          <a:p>
            <a:r>
              <a:rPr lang="fr-FR" b="1" dirty="0" smtClean="0">
                <a:solidFill>
                  <a:srgbClr val="0070C0"/>
                </a:solidFill>
              </a:rPr>
              <a:t>IRESP : développement de la recherche interventionnelle (cf. « action coordonnée » en cours). </a:t>
            </a:r>
          </a:p>
          <a:p>
            <a:pPr>
              <a:buNone/>
            </a:pP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8316416" cy="864096"/>
          </a:xfrm>
        </p:spPr>
        <p:txBody>
          <a:bodyPr/>
          <a:lstStyle/>
          <a:p>
            <a:r>
              <a:rPr lang="fr-FR" dirty="0" smtClean="0"/>
              <a:t>Projet stratégique DGS</a:t>
            </a:r>
            <a:endParaRPr lang="fr-FR" dirty="0"/>
          </a:p>
        </p:txBody>
      </p:sp>
      <p:sp>
        <p:nvSpPr>
          <p:cNvPr id="3" name="Espace réservé du contenu 2"/>
          <p:cNvSpPr>
            <a:spLocks noGrp="1"/>
          </p:cNvSpPr>
          <p:nvPr>
            <p:ph idx="1"/>
          </p:nvPr>
        </p:nvSpPr>
        <p:spPr>
          <a:xfrm>
            <a:off x="323528" y="1673424"/>
            <a:ext cx="8640960" cy="4923928"/>
          </a:xfrm>
        </p:spPr>
        <p:txBody>
          <a:bodyPr>
            <a:normAutofit/>
          </a:bodyPr>
          <a:lstStyle/>
          <a:p>
            <a:r>
              <a:rPr lang="fr-FR" dirty="0" smtClean="0">
                <a:solidFill>
                  <a:srgbClr val="0070C0"/>
                </a:solidFill>
              </a:rPr>
              <a:t>Ces différents éléments de présentation ont été inclus dans le projet stratégique de la DGS : </a:t>
            </a:r>
          </a:p>
          <a:p>
            <a:r>
              <a:rPr lang="fr-FR" b="1" u="sng" dirty="0" smtClean="0">
                <a:solidFill>
                  <a:srgbClr val="0070C0"/>
                </a:solidFill>
              </a:rPr>
              <a:t>Enjeu 1</a:t>
            </a:r>
            <a:r>
              <a:rPr lang="fr-FR" b="1" dirty="0" smtClean="0">
                <a:solidFill>
                  <a:srgbClr val="0070C0"/>
                </a:solidFill>
              </a:rPr>
              <a:t> : Développer l’investissement collectif dans la promotion de la santé et la prévention</a:t>
            </a:r>
          </a:p>
          <a:p>
            <a:endParaRPr lang="fr-FR" b="1" dirty="0" smtClean="0">
              <a:solidFill>
                <a:srgbClr val="0070C0"/>
              </a:solidFill>
            </a:endParaRPr>
          </a:p>
          <a:p>
            <a:endParaRPr lang="fr-FR" b="1" dirty="0" smtClean="0">
              <a:solidFill>
                <a:srgbClr val="0070C0"/>
              </a:solidFill>
            </a:endParaRPr>
          </a:p>
          <a:p>
            <a:endParaRPr lang="fr-FR" b="1" dirty="0" smtClean="0">
              <a:solidFill>
                <a:srgbClr val="0070C0"/>
              </a:solidFill>
            </a:endParaRPr>
          </a:p>
          <a:p>
            <a:pPr lvl="1"/>
            <a:r>
              <a:rPr lang="fr-FR" dirty="0" smtClean="0"/>
              <a:t>Actions : 1, 2, 3, 5, 6, 7, 8, 10, 11.</a:t>
            </a:r>
          </a:p>
          <a:p>
            <a:pPr lvl="1"/>
            <a:endParaRPr lang="fr-FR" dirty="0"/>
          </a:p>
          <a:p>
            <a:pPr lvl="1"/>
            <a:endParaRPr lang="fr-FR" dirty="0" smtClean="0"/>
          </a:p>
          <a:p>
            <a:pPr lvl="1"/>
            <a:endParaRPr lang="fr-FR" dirty="0" smtClean="0"/>
          </a:p>
          <a:p>
            <a:pPr lvl="1"/>
            <a:endParaRPr lang="fr-FR" dirty="0"/>
          </a:p>
          <a:p>
            <a:pPr lvl="1"/>
            <a:r>
              <a:rPr lang="fr-FR" dirty="0"/>
              <a:t>http://social-sante.gouv.fr/IMG/pdf/projet_strategique_dgs.pdf</a:t>
            </a:r>
          </a:p>
          <a:p>
            <a:pPr lvl="1"/>
            <a:endParaRPr lang="fr-FR" dirty="0"/>
          </a:p>
        </p:txBody>
      </p:sp>
      <p:pic>
        <p:nvPicPr>
          <p:cNvPr id="6" name="Picture 3"/>
          <p:cNvPicPr>
            <a:picLocks noChangeAspect="1" noChangeArrowheads="1"/>
          </p:cNvPicPr>
          <p:nvPr/>
        </p:nvPicPr>
        <p:blipFill>
          <a:blip r:embed="rId2" cstate="print"/>
          <a:srcRect/>
          <a:stretch>
            <a:fillRect/>
          </a:stretch>
        </p:blipFill>
        <p:spPr bwMode="auto">
          <a:xfrm>
            <a:off x="5004048" y="2924944"/>
            <a:ext cx="1956749" cy="249304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2708920"/>
            <a:ext cx="6840760" cy="1303785"/>
          </a:xfrm>
        </p:spPr>
        <p:txBody>
          <a:bodyPr/>
          <a:lstStyle/>
          <a:p>
            <a:r>
              <a:rPr lang="fr-FR" sz="4000" dirty="0" smtClean="0">
                <a:latin typeface="Monotype Corsiva" pitchFamily="66" charset="0"/>
              </a:rPr>
              <a:t>Merci de votre attention !</a:t>
            </a:r>
            <a:endParaRPr lang="fr-FR" sz="4000" dirty="0">
              <a:latin typeface="Monotype Corsiva"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60648"/>
            <a:ext cx="7128792" cy="648072"/>
          </a:xfrm>
        </p:spPr>
        <p:txBody>
          <a:bodyPr/>
          <a:lstStyle/>
          <a:p>
            <a:pPr algn="ctr"/>
            <a:r>
              <a:rPr lang="fr-FR" sz="2800" dirty="0" smtClean="0"/>
              <a:t>La santé </a:t>
            </a:r>
            <a:endParaRPr lang="fr-FR" sz="2800" dirty="0"/>
          </a:p>
        </p:txBody>
      </p:sp>
      <p:sp>
        <p:nvSpPr>
          <p:cNvPr id="4" name="Espace réservé du contenu 3"/>
          <p:cNvSpPr>
            <a:spLocks noGrp="1"/>
          </p:cNvSpPr>
          <p:nvPr>
            <p:ph idx="1"/>
          </p:nvPr>
        </p:nvSpPr>
        <p:spPr>
          <a:xfrm>
            <a:off x="323528" y="1673424"/>
            <a:ext cx="8640960" cy="4851920"/>
          </a:xfrm>
        </p:spPr>
        <p:txBody>
          <a:bodyPr/>
          <a:lstStyle/>
          <a:p>
            <a:r>
              <a:rPr lang="fr-FR" b="1" i="1" dirty="0" smtClean="0">
                <a:solidFill>
                  <a:srgbClr val="007DA2"/>
                </a:solidFill>
                <a:cs typeface="Calibri" pitchFamily="34" charset="0"/>
              </a:rPr>
              <a:t>La santé donne à la personne le pouvoir d’identifier et de réaliser ses ambitions, satisfaire ses besoins, et évoluer avec son milieu ou s’y adapter (OMS – Charte d’Ottawa 1986)</a:t>
            </a:r>
          </a:p>
          <a:p>
            <a:pPr>
              <a:buNone/>
            </a:pPr>
            <a:endParaRPr lang="fr-FR" b="1" i="1" dirty="0" smtClean="0">
              <a:solidFill>
                <a:srgbClr val="007DA2"/>
              </a:solidFill>
              <a:cs typeface="Calibri" pitchFamily="34" charset="0"/>
            </a:endParaRPr>
          </a:p>
          <a:p>
            <a:endParaRPr lang="fr-FR" b="1" i="1" dirty="0" smtClean="0">
              <a:solidFill>
                <a:srgbClr val="007DA2"/>
              </a:solidFill>
              <a:cs typeface="Calibri" pitchFamily="34" charset="0"/>
            </a:endParaRPr>
          </a:p>
          <a:p>
            <a:r>
              <a:rPr lang="fr-FR" b="1" i="1" dirty="0" smtClean="0">
                <a:solidFill>
                  <a:srgbClr val="007DA2"/>
                </a:solidFill>
                <a:cs typeface="Calibri" pitchFamily="34" charset="0"/>
              </a:rPr>
              <a:t>La santé est un état physique et mental, relativement exempt de gêne et de souffrance, qui permet à l'individu de fonctionner aussi efficacement et aussi longtemps que possible dans le milieu où le hasard ou le choix l'ont placé (R. Dubos 1985)</a:t>
            </a:r>
          </a:p>
          <a:p>
            <a:endParaRPr lang="fr-FR" b="1" i="1" dirty="0" smtClean="0">
              <a:solidFill>
                <a:srgbClr val="007DA2"/>
              </a:solidFill>
              <a:cs typeface="Calibri" pitchFamily="34" charset="0"/>
            </a:endParaRPr>
          </a:p>
          <a:p>
            <a:pPr>
              <a:buNone/>
            </a:pPr>
            <a:endParaRPr lang="fr-FR" i="1" dirty="0" smtClean="0">
              <a:solidFill>
                <a:srgbClr val="007DA2"/>
              </a:solidFill>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683568" y="260648"/>
            <a:ext cx="8280920" cy="863600"/>
          </a:xfrm>
          <a:prstGeom prst="rect">
            <a:avLst/>
          </a:prstGeom>
          <a:noFill/>
          <a:ln>
            <a:noFill/>
          </a:ln>
          <a:effectLst/>
          <a:extLst/>
        </p:spPr>
        <p:txBody>
          <a:bodyPr anchor="ctr"/>
          <a:lstStyle/>
          <a:p>
            <a:pPr marL="457200" indent="-457200" algn="just"/>
            <a:r>
              <a:rPr lang="fr-FR" sz="2800" b="1" dirty="0" smtClean="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rPr>
              <a:t>L’état de santé selon les indicateurs disponibles </a:t>
            </a:r>
          </a:p>
        </p:txBody>
      </p:sp>
      <p:sp>
        <p:nvSpPr>
          <p:cNvPr id="5" name="ZoneTexte 4"/>
          <p:cNvSpPr txBox="1"/>
          <p:nvPr/>
        </p:nvSpPr>
        <p:spPr>
          <a:xfrm>
            <a:off x="323528" y="1412776"/>
            <a:ext cx="8496944" cy="5244513"/>
          </a:xfrm>
          <a:prstGeom prst="rect">
            <a:avLst/>
          </a:prstGeom>
          <a:noFill/>
        </p:spPr>
        <p:txBody>
          <a:bodyPr wrap="square" rtlCol="0">
            <a:spAutoFit/>
          </a:bodyPr>
          <a:lstStyle/>
          <a:p>
            <a:r>
              <a:rPr lang="fr-FR" b="1" dirty="0" smtClean="0">
                <a:solidFill>
                  <a:srgbClr val="0070C0"/>
                </a:solidFill>
                <a:latin typeface="Calibri" pitchFamily="34" charset="0"/>
                <a:cs typeface="Calibri" pitchFamily="34" charset="0"/>
              </a:rPr>
              <a:t>L’état de santé d’une population est habituellement résumé par une série d’indicateurs « objectifs » et/ou « subjectifs », « transversaux » et/ou « spécifiques ».</a:t>
            </a:r>
          </a:p>
          <a:p>
            <a:endParaRPr lang="fr-FR" sz="1200" b="1" dirty="0" smtClean="0">
              <a:solidFill>
                <a:srgbClr val="0070C0"/>
              </a:solidFill>
              <a:latin typeface="Calibri" pitchFamily="34" charset="0"/>
              <a:cs typeface="Calibri" pitchFamily="34" charset="0"/>
            </a:endParaRPr>
          </a:p>
          <a:p>
            <a:endParaRPr lang="fr-FR" sz="1200" b="1" dirty="0" smtClean="0">
              <a:solidFill>
                <a:srgbClr val="0070C0"/>
              </a:solidFill>
              <a:latin typeface="Calibri" pitchFamily="34" charset="0"/>
              <a:cs typeface="Calibri" pitchFamily="34" charset="0"/>
            </a:endParaRPr>
          </a:p>
          <a:p>
            <a:pPr lvl="1">
              <a:lnSpc>
                <a:spcPct val="90000"/>
              </a:lnSpc>
            </a:pPr>
            <a:r>
              <a:rPr lang="fr-FR" sz="3600" dirty="0" smtClean="0">
                <a:solidFill>
                  <a:srgbClr val="00B050"/>
                </a:solidFill>
                <a:latin typeface="Calibri" pitchFamily="34" charset="0"/>
                <a:cs typeface="Calibri" pitchFamily="34" charset="0"/>
              </a:rPr>
              <a:t>POINTS +</a:t>
            </a:r>
          </a:p>
          <a:p>
            <a:pPr lvl="1">
              <a:lnSpc>
                <a:spcPct val="90000"/>
              </a:lnSpc>
              <a:buFont typeface="Arial" pitchFamily="34" charset="0"/>
              <a:buChar char="•"/>
            </a:pPr>
            <a:r>
              <a:rPr lang="fr-FR" sz="2400" b="1" dirty="0" smtClean="0">
                <a:solidFill>
                  <a:srgbClr val="0070C0"/>
                </a:solidFill>
                <a:latin typeface="Calibri" pitchFamily="34" charset="0"/>
                <a:cs typeface="Calibri" pitchFamily="34" charset="0"/>
              </a:rPr>
              <a:t> Espérance de vie à la naissance élevée</a:t>
            </a:r>
          </a:p>
          <a:p>
            <a:pPr lvl="1">
              <a:lnSpc>
                <a:spcPct val="90000"/>
              </a:lnSpc>
            </a:pPr>
            <a:r>
              <a:rPr lang="fr-FR" sz="1200" b="1" dirty="0" smtClean="0">
                <a:solidFill>
                  <a:srgbClr val="0070C0"/>
                </a:solidFill>
                <a:latin typeface="Calibri" pitchFamily="34" charset="0"/>
                <a:cs typeface="Calibri" pitchFamily="34" charset="0"/>
              </a:rPr>
              <a:t>= 85 ans (F) et 78, 9 ans (H) (projection INSEE 2015 ; 5</a:t>
            </a:r>
            <a:r>
              <a:rPr lang="fr-FR" sz="1200" b="1" baseline="30000" dirty="0" smtClean="0">
                <a:solidFill>
                  <a:srgbClr val="0070C0"/>
                </a:solidFill>
                <a:latin typeface="Calibri" pitchFamily="34" charset="0"/>
                <a:cs typeface="Calibri" pitchFamily="34" charset="0"/>
              </a:rPr>
              <a:t>ème</a:t>
            </a:r>
            <a:r>
              <a:rPr lang="fr-FR" sz="1200" b="1" dirty="0" smtClean="0">
                <a:solidFill>
                  <a:srgbClr val="0070C0"/>
                </a:solidFill>
                <a:latin typeface="Calibri" pitchFamily="34" charset="0"/>
                <a:cs typeface="Calibri" pitchFamily="34" charset="0"/>
              </a:rPr>
              <a:t> OCDE donnée 2013)</a:t>
            </a:r>
          </a:p>
          <a:p>
            <a:pPr lvl="1">
              <a:lnSpc>
                <a:spcPct val="90000"/>
              </a:lnSpc>
              <a:buFont typeface="Arial" pitchFamily="34" charset="0"/>
              <a:buChar char="•"/>
            </a:pPr>
            <a:r>
              <a:rPr lang="fr-FR" sz="2400" b="1" dirty="0" smtClean="0">
                <a:solidFill>
                  <a:srgbClr val="0070C0"/>
                </a:solidFill>
                <a:latin typeface="Calibri" pitchFamily="34" charset="0"/>
                <a:cs typeface="Calibri" pitchFamily="34" charset="0"/>
              </a:rPr>
              <a:t> Espérance de vie après 65 ans la plus élevée d’Europe </a:t>
            </a:r>
            <a:r>
              <a:rPr lang="fr-FR" sz="1200" b="1" dirty="0" smtClean="0">
                <a:solidFill>
                  <a:srgbClr val="0070C0"/>
                </a:solidFill>
                <a:latin typeface="Calibri" pitchFamily="34" charset="0"/>
                <a:cs typeface="Calibri" pitchFamily="34" charset="0"/>
              </a:rPr>
              <a:t>(= 21,5 ans ; 2</a:t>
            </a:r>
            <a:r>
              <a:rPr lang="fr-FR" sz="1200" b="1" baseline="30000" dirty="0" smtClean="0">
                <a:solidFill>
                  <a:srgbClr val="0070C0"/>
                </a:solidFill>
                <a:latin typeface="Calibri" pitchFamily="34" charset="0"/>
                <a:cs typeface="Calibri" pitchFamily="34" charset="0"/>
              </a:rPr>
              <a:t>ème</a:t>
            </a:r>
            <a:r>
              <a:rPr lang="fr-FR" sz="1200" b="1" dirty="0" smtClean="0">
                <a:solidFill>
                  <a:srgbClr val="0070C0"/>
                </a:solidFill>
                <a:latin typeface="Calibri" pitchFamily="34" charset="0"/>
                <a:cs typeface="Calibri" pitchFamily="34" charset="0"/>
              </a:rPr>
              <a:t> OCDE donnée 2013)</a:t>
            </a:r>
          </a:p>
          <a:p>
            <a:pPr lvl="1">
              <a:lnSpc>
                <a:spcPct val="90000"/>
              </a:lnSpc>
            </a:pPr>
            <a:r>
              <a:rPr lang="fr-FR" sz="3600" dirty="0" smtClean="0">
                <a:solidFill>
                  <a:srgbClr val="FF0000"/>
                </a:solidFill>
                <a:latin typeface="Calibri" pitchFamily="34" charset="0"/>
                <a:cs typeface="Calibri" pitchFamily="34" charset="0"/>
              </a:rPr>
              <a:t>POINTS -</a:t>
            </a:r>
          </a:p>
          <a:p>
            <a:pPr lvl="1">
              <a:lnSpc>
                <a:spcPct val="90000"/>
              </a:lnSpc>
            </a:pPr>
            <a:endParaRPr lang="fr-FR" sz="1200" b="1" dirty="0" smtClean="0">
              <a:solidFill>
                <a:srgbClr val="0070C0"/>
              </a:solidFill>
              <a:latin typeface="Calibri" pitchFamily="34" charset="0"/>
              <a:cs typeface="Calibri" pitchFamily="34" charset="0"/>
            </a:endParaRPr>
          </a:p>
          <a:p>
            <a:pPr lvl="1">
              <a:lnSpc>
                <a:spcPct val="90000"/>
              </a:lnSpc>
              <a:buFont typeface="Arial" pitchFamily="34" charset="0"/>
              <a:buChar char="•"/>
            </a:pPr>
            <a:r>
              <a:rPr lang="fr-FR" sz="2400" b="1" dirty="0" smtClean="0">
                <a:solidFill>
                  <a:srgbClr val="0070C0"/>
                </a:solidFill>
                <a:latin typeface="Calibri" pitchFamily="34" charset="0"/>
                <a:cs typeface="Calibri" pitchFamily="34" charset="0"/>
              </a:rPr>
              <a:t> Années de vie en bonne santé à 65 ans et une « santé perçue » dans la « moyenne » OCDE</a:t>
            </a:r>
          </a:p>
          <a:p>
            <a:pPr lvl="1">
              <a:lnSpc>
                <a:spcPct val="90000"/>
              </a:lnSpc>
              <a:buFont typeface="Arial" pitchFamily="34" charset="0"/>
              <a:buChar char="•"/>
            </a:pPr>
            <a:r>
              <a:rPr lang="fr-FR" sz="2400" b="1" dirty="0" smtClean="0">
                <a:solidFill>
                  <a:srgbClr val="0070C0"/>
                </a:solidFill>
                <a:latin typeface="Calibri" pitchFamily="34" charset="0"/>
                <a:cs typeface="Calibri" pitchFamily="34" charset="0"/>
              </a:rPr>
              <a:t> Mortalité prématurée (&lt;65 ans) plus élevée que dans la plupart des pays comparables</a:t>
            </a:r>
            <a:endParaRPr lang="fr-FR" sz="2400" dirty="0" smtClean="0">
              <a:solidFill>
                <a:srgbClr val="0070C0"/>
              </a:solidFill>
              <a:latin typeface="Calibri" pitchFamily="34" charset="0"/>
              <a:cs typeface="Calibri" pitchFamily="34" charset="0"/>
            </a:endParaRPr>
          </a:p>
          <a:p>
            <a:endParaRPr lang="fr-FR" sz="2400" i="1" dirty="0" smtClean="0">
              <a:solidFill>
                <a:srgbClr val="0070C0"/>
              </a:solidFill>
              <a:latin typeface="+mj-lt"/>
            </a:endParaRPr>
          </a:p>
          <a:p>
            <a:r>
              <a:rPr lang="fr-FR" sz="2400" dirty="0" smtClean="0">
                <a:solidFill>
                  <a:srgbClr val="0070C0"/>
                </a:solidFill>
                <a:latin typeface="+mj-lt"/>
              </a:rPr>
              <a:t>	</a:t>
            </a:r>
            <a:endParaRPr lang="fr-FR" sz="2400" b="1" dirty="0" smtClean="0">
              <a:solidFill>
                <a:srgbClr val="0070C0"/>
              </a:solidFill>
              <a:latin typeface="+mj-lt"/>
            </a:endParaRPr>
          </a:p>
        </p:txBody>
      </p:sp>
      <p:sp>
        <p:nvSpPr>
          <p:cNvPr id="6" name="Espace réservé du numéro de diapositive 6"/>
          <p:cNvSpPr txBox="1">
            <a:spLocks/>
          </p:cNvSpPr>
          <p:nvPr/>
        </p:nvSpPr>
        <p:spPr>
          <a:xfrm>
            <a:off x="6553200" y="63563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lnSpc>
                <a:spcPts val="5800"/>
              </a:lnSpc>
              <a:spcBef>
                <a:spcPct val="0"/>
              </a:spcBef>
            </a:pPr>
            <a:r>
              <a:rPr lang="fr-FR" sz="2800" b="1"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
            </a:r>
            <a:br>
              <a:rPr lang="fr-FR" sz="2800" b="1" dirty="0" smtClean="0">
                <a:solidFill>
                  <a:srgbClr val="660066"/>
                </a:solidFill>
                <a:effectLst>
                  <a:outerShdw blurRad="63500" dist="38100" dir="5400000" algn="t" rotWithShape="0">
                    <a:prstClr val="black">
                      <a:alpha val="25000"/>
                    </a:prstClr>
                  </a:outerShdw>
                </a:effectLst>
                <a:latin typeface="Calibri" panose="020F0502020204030204" pitchFamily="34" charset="0"/>
              </a:rPr>
            </a:br>
            <a:r>
              <a:rPr lang="fr-FR" sz="2800" b="1" dirty="0" smtClean="0">
                <a:solidFill>
                  <a:srgbClr val="660066"/>
                </a:solidFill>
                <a:effectLst>
                  <a:outerShdw blurRad="63500" dist="38100" dir="5400000" algn="t" rotWithShape="0">
                    <a:prstClr val="black">
                      <a:alpha val="25000"/>
                    </a:prstClr>
                  </a:outerShdw>
                </a:effectLst>
                <a:latin typeface="Calibri" panose="020F0502020204030204" pitchFamily="34" charset="0"/>
              </a:rPr>
              <a:t>L’état </a:t>
            </a:r>
            <a:r>
              <a:rPr lang="fr-FR" sz="2800" b="1" dirty="0">
                <a:solidFill>
                  <a:srgbClr val="660066"/>
                </a:solidFill>
                <a:effectLst>
                  <a:outerShdw blurRad="63500" dist="38100" dir="5400000" algn="t" rotWithShape="0">
                    <a:prstClr val="black">
                      <a:alpha val="25000"/>
                    </a:prstClr>
                  </a:outerShdw>
                </a:effectLst>
                <a:latin typeface="Calibri" panose="020F0502020204030204" pitchFamily="34" charset="0"/>
              </a:rPr>
              <a:t>de santé selon les indicateurs disponibles </a:t>
            </a:r>
            <a:br>
              <a:rPr lang="fr-FR" sz="2800" b="1" dirty="0">
                <a:solidFill>
                  <a:srgbClr val="660066"/>
                </a:solidFill>
                <a:effectLst>
                  <a:outerShdw blurRad="63500" dist="38100" dir="5400000" algn="t" rotWithShape="0">
                    <a:prstClr val="black">
                      <a:alpha val="25000"/>
                    </a:prstClr>
                  </a:outerShdw>
                </a:effectLst>
                <a:latin typeface="Calibri" panose="020F0502020204030204" pitchFamily="34" charset="0"/>
              </a:rPr>
            </a:br>
            <a:endParaRPr lang="fr-FR" dirty="0"/>
          </a:p>
        </p:txBody>
      </p:sp>
      <p:sp>
        <p:nvSpPr>
          <p:cNvPr id="3" name="Espace réservé du contenu 2"/>
          <p:cNvSpPr>
            <a:spLocks noGrp="1"/>
          </p:cNvSpPr>
          <p:nvPr>
            <p:ph idx="1"/>
          </p:nvPr>
        </p:nvSpPr>
        <p:spPr/>
        <p:txBody>
          <a:bodyPr>
            <a:normAutofit lnSpcReduction="10000"/>
          </a:bodyPr>
          <a:lstStyle/>
          <a:p>
            <a:pPr marL="342900" lvl="1" indent="-342900">
              <a:buNone/>
            </a:pPr>
            <a:r>
              <a:rPr lang="fr-FR" sz="3600" i="0" dirty="0" smtClean="0">
                <a:solidFill>
                  <a:srgbClr val="FF0000"/>
                </a:solidFill>
                <a:cs typeface="Calibri" pitchFamily="34" charset="0"/>
              </a:rPr>
              <a:t>POINTS</a:t>
            </a:r>
            <a:r>
              <a:rPr lang="fr-FR" sz="3600" dirty="0" smtClean="0">
                <a:solidFill>
                  <a:srgbClr val="FF0000"/>
                </a:solidFill>
                <a:cs typeface="Calibri" pitchFamily="34" charset="0"/>
              </a:rPr>
              <a:t> -</a:t>
            </a:r>
            <a:endParaRPr lang="fr-FR" sz="3600" dirty="0">
              <a:solidFill>
                <a:srgbClr val="FF0000"/>
              </a:solidFill>
              <a:cs typeface="Calibri" pitchFamily="34" charset="0"/>
            </a:endParaRPr>
          </a:p>
          <a:p>
            <a:r>
              <a:rPr lang="fr-FR" sz="2400" b="1" dirty="0" smtClean="0">
                <a:solidFill>
                  <a:srgbClr val="0070C0"/>
                </a:solidFill>
                <a:cs typeface="Calibri" pitchFamily="34" charset="0"/>
              </a:rPr>
              <a:t>Selon les données de l’OCDE, la France se trouve ainsi en situation défavorable au niveau   :</a:t>
            </a:r>
          </a:p>
          <a:p>
            <a:pPr>
              <a:buNone/>
            </a:pPr>
            <a:r>
              <a:rPr lang="fr-FR" sz="2400" b="1" dirty="0" smtClean="0">
                <a:solidFill>
                  <a:srgbClr val="0070C0"/>
                </a:solidFill>
                <a:cs typeface="Calibri" pitchFamily="34" charset="0"/>
              </a:rPr>
              <a:t>	-  de l’incidence des cancers , </a:t>
            </a:r>
          </a:p>
          <a:p>
            <a:pPr>
              <a:buNone/>
            </a:pPr>
            <a:r>
              <a:rPr lang="fr-FR" sz="2400" b="1" dirty="0" smtClean="0">
                <a:solidFill>
                  <a:srgbClr val="0070C0"/>
                </a:solidFill>
                <a:cs typeface="Calibri" pitchFamily="34" charset="0"/>
              </a:rPr>
              <a:t>	-  de la mortalité par cancer,</a:t>
            </a:r>
          </a:p>
          <a:p>
            <a:pPr>
              <a:buNone/>
            </a:pPr>
            <a:r>
              <a:rPr lang="fr-FR" sz="2400" b="1" dirty="0" smtClean="0">
                <a:solidFill>
                  <a:srgbClr val="0070C0"/>
                </a:solidFill>
                <a:cs typeface="Calibri" pitchFamily="34" charset="0"/>
              </a:rPr>
              <a:t>	-  de la mortalité par suicide,</a:t>
            </a:r>
          </a:p>
          <a:p>
            <a:pPr>
              <a:buNone/>
            </a:pPr>
            <a:r>
              <a:rPr lang="fr-FR" sz="2400" b="1" dirty="0" smtClean="0">
                <a:solidFill>
                  <a:srgbClr val="0070C0"/>
                </a:solidFill>
                <a:cs typeface="Calibri" pitchFamily="34" charset="0"/>
              </a:rPr>
              <a:t>	-  de la prévalence du diabète,</a:t>
            </a:r>
          </a:p>
          <a:p>
            <a:pPr>
              <a:buNone/>
            </a:pPr>
            <a:r>
              <a:rPr lang="fr-FR" sz="2400" b="1" dirty="0" smtClean="0">
                <a:solidFill>
                  <a:srgbClr val="0070C0"/>
                </a:solidFill>
                <a:cs typeface="Calibri" pitchFamily="34" charset="0"/>
              </a:rPr>
              <a:t>	-  des facteurs de risque majeurs que sont la consommation de tabac et d’alcool</a:t>
            </a:r>
          </a:p>
          <a:p>
            <a:pPr>
              <a:buNone/>
            </a:pPr>
            <a:r>
              <a:rPr lang="fr-FR" sz="2400" b="1" dirty="0" smtClean="0">
                <a:solidFill>
                  <a:srgbClr val="0070C0"/>
                </a:solidFill>
                <a:cs typeface="Calibri" pitchFamily="34" charset="0"/>
              </a:rPr>
              <a:t>	</a:t>
            </a:r>
          </a:p>
          <a:p>
            <a:r>
              <a:rPr lang="fr-FR" sz="2400" b="1" dirty="0" smtClean="0">
                <a:solidFill>
                  <a:srgbClr val="0070C0"/>
                </a:solidFill>
                <a:cs typeface="Calibri" pitchFamily="34" charset="0"/>
              </a:rPr>
              <a:t>Persistance </a:t>
            </a:r>
            <a:r>
              <a:rPr lang="fr-FR" sz="2400" b="1" dirty="0">
                <a:solidFill>
                  <a:srgbClr val="0070C0"/>
                </a:solidFill>
                <a:cs typeface="Calibri" pitchFamily="34" charset="0"/>
              </a:rPr>
              <a:t>de différences importantes pour les indicateurs de santé entre catégories sociales et territoires</a:t>
            </a:r>
          </a:p>
          <a:p>
            <a:pPr>
              <a:buNone/>
            </a:pPr>
            <a:endParaRPr lang="fr-FR" b="1" dirty="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1412776"/>
          </a:xfrm>
        </p:spPr>
        <p:txBody>
          <a:bodyPr/>
          <a:lstStyle/>
          <a:p>
            <a:pPr marL="914400" lvl="1" indent="-457200" algn="l" rtl="0"/>
            <a:r>
              <a:rPr lang="fr-FR" sz="28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rPr>
              <a:t>Le Global </a:t>
            </a:r>
            <a:r>
              <a:rPr lang="fr-FR" sz="2800" b="1" kern="1200" dirty="0" err="1" smtClean="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rPr>
              <a:t>Burden</a:t>
            </a:r>
            <a:r>
              <a:rPr lang="fr-FR" sz="28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rPr>
              <a:t> of Disease :</a:t>
            </a:r>
            <a:br>
              <a:rPr lang="fr-FR" sz="28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rPr>
            </a:br>
            <a:r>
              <a:rPr lang="fr-FR" sz="2800" b="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rPr>
              <a:t>Les travaux de l’équipe de Murray</a:t>
            </a:r>
            <a:r>
              <a:rPr lang="fr-FR" sz="2800" b="1" i="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rPr>
              <a:t/>
            </a:r>
            <a:br>
              <a:rPr lang="fr-FR" sz="2800" b="1" i="1" kern="1200" dirty="0" smtClean="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rPr>
            </a:br>
            <a:r>
              <a:rPr lang="fr-FR" u="sng" dirty="0" smtClean="0">
                <a:hlinkClick r:id="rId3"/>
              </a:rPr>
              <a:t>http://www.healthdata.org/about/team</a:t>
            </a:r>
            <a:endParaRPr lang="fr-FR" b="1" kern="1200" dirty="0">
              <a:solidFill>
                <a:srgbClr val="660066"/>
              </a:solidFill>
              <a:effectLst>
                <a:outerShdw blurRad="63500" dist="38100" dir="5400000" algn="t" rotWithShape="0">
                  <a:prstClr val="black">
                    <a:alpha val="25000"/>
                  </a:prstClr>
                </a:outerShdw>
              </a:effectLst>
              <a:latin typeface="Calibri" panose="020F0502020204030204" pitchFamily="34" charset="0"/>
              <a:ea typeface="+mj-ea"/>
              <a:cs typeface="+mj-cs"/>
            </a:endParaRPr>
          </a:p>
        </p:txBody>
      </p:sp>
      <p:pic>
        <p:nvPicPr>
          <p:cNvPr id="1026" name="Picture 2"/>
          <p:cNvPicPr>
            <a:picLocks noGrp="1" noChangeAspect="1" noChangeArrowheads="1"/>
          </p:cNvPicPr>
          <p:nvPr>
            <p:ph idx="1"/>
          </p:nvPr>
        </p:nvPicPr>
        <p:blipFill>
          <a:blip r:embed="rId4" cstate="print"/>
          <a:srcRect/>
          <a:stretch>
            <a:fillRect/>
          </a:stretch>
        </p:blipFill>
        <p:spPr bwMode="auto">
          <a:xfrm>
            <a:off x="158137" y="1412776"/>
            <a:ext cx="8572752"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1340768"/>
          </a:xfrm>
        </p:spPr>
        <p:txBody>
          <a:bodyPr/>
          <a:lstStyle/>
          <a:p>
            <a:pPr lvl="1"/>
            <a:r>
              <a:rPr lang="fr-FR" sz="3200" b="1" kern="1200" dirty="0">
                <a:solidFill>
                  <a:srgbClr val="660066"/>
                </a:solidFill>
                <a:effectLst>
                  <a:outerShdw blurRad="63500" dist="38100" dir="5400000" algn="t" rotWithShape="0">
                    <a:prstClr val="black">
                      <a:alpha val="25000"/>
                    </a:prstClr>
                  </a:outerShdw>
                </a:effectLst>
                <a:latin typeface="Calibri" panose="020F0502020204030204" pitchFamily="34" charset="0"/>
              </a:rPr>
              <a:t>Le Global </a:t>
            </a:r>
            <a:r>
              <a:rPr lang="fr-FR" sz="3200" b="1" kern="1200" dirty="0" err="1">
                <a:solidFill>
                  <a:srgbClr val="660066"/>
                </a:solidFill>
                <a:effectLst>
                  <a:outerShdw blurRad="63500" dist="38100" dir="5400000" algn="t" rotWithShape="0">
                    <a:prstClr val="black">
                      <a:alpha val="25000"/>
                    </a:prstClr>
                  </a:outerShdw>
                </a:effectLst>
                <a:latin typeface="Calibri" panose="020F0502020204030204" pitchFamily="34" charset="0"/>
              </a:rPr>
              <a:t>Burden</a:t>
            </a:r>
            <a:r>
              <a:rPr lang="fr-FR" sz="3200" b="1" kern="1200" dirty="0">
                <a:solidFill>
                  <a:srgbClr val="660066"/>
                </a:solidFill>
                <a:effectLst>
                  <a:outerShdw blurRad="63500" dist="38100" dir="5400000" algn="t" rotWithShape="0">
                    <a:prstClr val="black">
                      <a:alpha val="25000"/>
                    </a:prstClr>
                  </a:outerShdw>
                </a:effectLst>
                <a:latin typeface="Calibri" panose="020F0502020204030204" pitchFamily="34" charset="0"/>
              </a:rPr>
              <a:t> of Disease :</a:t>
            </a:r>
            <a:br>
              <a:rPr lang="fr-FR" sz="3200" b="1" kern="1200" dirty="0">
                <a:solidFill>
                  <a:srgbClr val="660066"/>
                </a:solidFill>
                <a:effectLst>
                  <a:outerShdw blurRad="63500" dist="38100" dir="5400000" algn="t" rotWithShape="0">
                    <a:prstClr val="black">
                      <a:alpha val="25000"/>
                    </a:prstClr>
                  </a:outerShdw>
                </a:effectLst>
                <a:latin typeface="Calibri" panose="020F0502020204030204" pitchFamily="34" charset="0"/>
              </a:rPr>
            </a:br>
            <a:r>
              <a:rPr lang="fr-FR" sz="3200" b="1" kern="1200" dirty="0">
                <a:solidFill>
                  <a:srgbClr val="660066"/>
                </a:solidFill>
                <a:effectLst>
                  <a:outerShdw blurRad="63500" dist="38100" dir="5400000" algn="t" rotWithShape="0">
                    <a:prstClr val="black">
                      <a:alpha val="25000"/>
                    </a:prstClr>
                  </a:outerShdw>
                </a:effectLst>
                <a:latin typeface="Calibri" panose="020F0502020204030204" pitchFamily="34" charset="0"/>
              </a:rPr>
              <a:t>Les travaux de l’équipe de Murray</a:t>
            </a:r>
            <a:br>
              <a:rPr lang="fr-FR" sz="3200" b="1" kern="1200" dirty="0">
                <a:solidFill>
                  <a:srgbClr val="660066"/>
                </a:solidFill>
                <a:effectLst>
                  <a:outerShdw blurRad="63500" dist="38100" dir="5400000" algn="t" rotWithShape="0">
                    <a:prstClr val="black">
                      <a:alpha val="25000"/>
                    </a:prstClr>
                  </a:outerShdw>
                </a:effectLst>
                <a:latin typeface="Calibri" panose="020F0502020204030204" pitchFamily="34" charset="0"/>
              </a:rPr>
            </a:br>
            <a:r>
              <a:rPr lang="fr-FR" u="sng" dirty="0" smtClean="0">
                <a:hlinkClick r:id="rId3"/>
              </a:rPr>
              <a:t>http://www.healthdata.org/about/team</a:t>
            </a:r>
            <a:endParaRPr lang="fr-FR" b="1" dirty="0">
              <a:solidFill>
                <a:schemeClr val="accent5">
                  <a:lumMod val="75000"/>
                </a:schemeClr>
              </a:solidFill>
            </a:endParaRPr>
          </a:p>
        </p:txBody>
      </p:sp>
      <p:pic>
        <p:nvPicPr>
          <p:cNvPr id="2050" name="Picture 2"/>
          <p:cNvPicPr>
            <a:picLocks noGrp="1" noChangeAspect="1" noChangeArrowheads="1"/>
          </p:cNvPicPr>
          <p:nvPr>
            <p:ph idx="1"/>
          </p:nvPr>
        </p:nvPicPr>
        <p:blipFill>
          <a:blip r:embed="rId4" cstate="print"/>
          <a:srcRect/>
          <a:stretch>
            <a:fillRect/>
          </a:stretch>
        </p:blipFill>
        <p:spPr bwMode="auto">
          <a:xfrm>
            <a:off x="395536" y="1484784"/>
            <a:ext cx="849764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4084</TotalTime>
  <Words>1823</Words>
  <Application>Microsoft Office PowerPoint</Application>
  <PresentationFormat>Affichage à l'écran (4:3)</PresentationFormat>
  <Paragraphs>305</Paragraphs>
  <Slides>44</Slides>
  <Notes>23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44</vt:i4>
      </vt:variant>
    </vt:vector>
  </HeadingPairs>
  <TitlesOfParts>
    <vt:vector size="54" baseType="lpstr">
      <vt:lpstr>Arial</vt:lpstr>
      <vt:lpstr>Calibri</vt:lpstr>
      <vt:lpstr>Century Gothic</vt:lpstr>
      <vt:lpstr>Courier New</vt:lpstr>
      <vt:lpstr>Monotype Corsiva</vt:lpstr>
      <vt:lpstr>Palatino Linotype</vt:lpstr>
      <vt:lpstr>Symbol</vt:lpstr>
      <vt:lpstr>Times New Roman</vt:lpstr>
      <vt:lpstr>Wingdings</vt:lpstr>
      <vt:lpstr>Exécutif</vt:lpstr>
      <vt:lpstr>Favoriser un investissement collectif dans la prévention  Le besoin de développer l’économie de la prévention en France - Toul - 9 décembre 2016</vt:lpstr>
      <vt:lpstr>Argumentaire général</vt:lpstr>
      <vt:lpstr>  1. La santé et ce qui l’influence  2. L’approche intersectorielle de la santé 3. La prévention dans le système de santé 4. Un investissement collectif dans la prévention 5. L’économie de la prévention comme soutien au pilotage des politiques sanitaires   </vt:lpstr>
      <vt:lpstr>      1. La santé et ce qui l’influence       </vt:lpstr>
      <vt:lpstr>La santé </vt:lpstr>
      <vt:lpstr>Présentation PowerPoint</vt:lpstr>
      <vt:lpstr> L’état de santé selon les indicateurs disponibles  </vt:lpstr>
      <vt:lpstr>Le Global Burden of Disease : Les travaux de l’équipe de Murray http://www.healthdata.org/about/team</vt:lpstr>
      <vt:lpstr>Le Global Burden of Disease : Les travaux de l’équipe de Murray http://www.healthdata.org/about/team</vt:lpstr>
      <vt:lpstr>Le Global Burden of Disease : Les travaux de l’équipe de Murray http://www.healthdata.org/about/team</vt:lpstr>
      <vt:lpstr>Le Global Burden of Disease : Les travaux de l’équipe de Murray http://www.healthdata.org/about/team</vt:lpstr>
      <vt:lpstr>Le Global Burden of Disease : Les travaux de l’équipe de Murray http://www.healthdata.org/about/team</vt:lpstr>
      <vt:lpstr>Présentation PowerPoint</vt:lpstr>
      <vt:lpstr>   2. L’approche intersectorielle de la santé     </vt:lpstr>
      <vt:lpstr>Les principaux déterminants de la santé</vt:lpstr>
      <vt:lpstr>Présentation PowerPoint</vt:lpstr>
      <vt:lpstr>Présentation PowerPoint</vt:lpstr>
      <vt:lpstr>La coordination et la production intersectorielles de la santé</vt:lpstr>
      <vt:lpstr>Présentation PowerPoint</vt:lpstr>
      <vt:lpstr>Présentation PowerPoint</vt:lpstr>
      <vt:lpstr>Présentation PowerPoint</vt:lpstr>
      <vt:lpstr>  Surpoids – obésité et son cortège  de maladies associées </vt:lpstr>
      <vt:lpstr>Quel Projet pour Wallis &amp; Futuna?</vt:lpstr>
      <vt:lpstr> 3. La prévention dans le système de santé   </vt:lpstr>
      <vt:lpstr>Présentation PowerPoint</vt:lpstr>
      <vt:lpstr>Présentation PowerPoint</vt:lpstr>
      <vt:lpstr>Présentation PowerPoint</vt:lpstr>
      <vt:lpstr>Focus sur les dépenses de prévention = 15 Mds= 6% des dépenses courantes de santé (257 milliards)</vt:lpstr>
      <vt:lpstr>Avant tout de la prévention individuelle</vt:lpstr>
      <vt:lpstr>L’ Assurance maladie 1er financeur</vt:lpstr>
      <vt:lpstr>L’Etat 1er financeur prévention collective</vt:lpstr>
      <vt:lpstr>Présentation PowerPoint</vt:lpstr>
      <vt:lpstr>Présentation PowerPoint</vt:lpstr>
      <vt:lpstr>Littérature internationale sur la « coût-efficacité » de la prévention</vt:lpstr>
      <vt:lpstr>Littérature internationale sur la « coût-efficacité » de la prévention</vt:lpstr>
      <vt:lpstr>La notion de retour sur investissement (exemple Suisse)</vt:lpstr>
      <vt:lpstr>Présentation PowerPoint</vt:lpstr>
      <vt:lpstr>Présentation PowerPoint</vt:lpstr>
      <vt:lpstr>Analyse coût efficacité de la prévention :  exemple du sevrage tabagique</vt:lpstr>
      <vt:lpstr> Vers un référentiel des données  probantes en France </vt:lpstr>
      <vt:lpstr>Autre exemple américain</vt:lpstr>
      <vt:lpstr>L’initiative française  : projets en cours</vt:lpstr>
      <vt:lpstr>Projet stratégique DGS</vt:lpstr>
      <vt:lpstr>Merci de votre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Jean-Marc Philippe</dc:creator>
  <cp:lastModifiedBy>Portable Potier</cp:lastModifiedBy>
  <cp:revision>539</cp:revision>
  <dcterms:created xsi:type="dcterms:W3CDTF">2014-11-16T09:30:48Z</dcterms:created>
  <dcterms:modified xsi:type="dcterms:W3CDTF">2016-12-07T16:34:11Z</dcterms:modified>
</cp:coreProperties>
</file>