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09" r:id="rId1"/>
    <p:sldMasterId id="2147483721" r:id="rId2"/>
  </p:sldMasterIdLst>
  <p:notesMasterIdLst>
    <p:notesMasterId r:id="rId58"/>
  </p:notesMasterIdLst>
  <p:handoutMasterIdLst>
    <p:handoutMasterId r:id="rId59"/>
  </p:handoutMasterIdLst>
  <p:sldIdLst>
    <p:sldId id="256" r:id="rId3"/>
    <p:sldId id="261" r:id="rId4"/>
    <p:sldId id="265" r:id="rId5"/>
    <p:sldId id="271" r:id="rId6"/>
    <p:sldId id="262" r:id="rId7"/>
    <p:sldId id="266" r:id="rId8"/>
    <p:sldId id="268" r:id="rId9"/>
    <p:sldId id="269" r:id="rId10"/>
    <p:sldId id="263" r:id="rId11"/>
    <p:sldId id="270" r:id="rId12"/>
    <p:sldId id="264" r:id="rId13"/>
    <p:sldId id="260" r:id="rId14"/>
    <p:sldId id="287" r:id="rId15"/>
    <p:sldId id="286" r:id="rId16"/>
    <p:sldId id="277" r:id="rId17"/>
    <p:sldId id="278" r:id="rId18"/>
    <p:sldId id="280" r:id="rId19"/>
    <p:sldId id="281" r:id="rId20"/>
    <p:sldId id="282" r:id="rId21"/>
    <p:sldId id="283" r:id="rId22"/>
    <p:sldId id="284" r:id="rId23"/>
    <p:sldId id="285"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21" r:id="rId44"/>
    <p:sldId id="307" r:id="rId45"/>
    <p:sldId id="322" r:id="rId46"/>
    <p:sldId id="308" r:id="rId47"/>
    <p:sldId id="309" r:id="rId48"/>
    <p:sldId id="310" r:id="rId49"/>
    <p:sldId id="312" r:id="rId50"/>
    <p:sldId id="313" r:id="rId51"/>
    <p:sldId id="314" r:id="rId52"/>
    <p:sldId id="315" r:id="rId53"/>
    <p:sldId id="317" r:id="rId54"/>
    <p:sldId id="318" r:id="rId55"/>
    <p:sldId id="319" r:id="rId56"/>
    <p:sldId id="320" r:id="rId5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097" autoAdjust="0"/>
  </p:normalViewPr>
  <p:slideViewPr>
    <p:cSldViewPr>
      <p:cViewPr varScale="1">
        <p:scale>
          <a:sx n="84" d="100"/>
          <a:sy n="84" d="100"/>
        </p:scale>
        <p:origin x="-3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8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RS054CTLA\ARSSIEGEDT$\DTARS54\AT\CLS\CLS%20Toulois\diagnostic%20TSP14\exploitation%20indicateurs%20toulo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population!$B$136</c:f>
              <c:strCache>
                <c:ptCount val="1"/>
                <c:pt idx="0">
                  <c:v>CC du Toulois</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population!$B$137</c:f>
              <c:numCache>
                <c:formatCode>0.0%</c:formatCode>
                <c:ptCount val="1"/>
                <c:pt idx="0">
                  <c:v>0.122</c:v>
                </c:pt>
              </c:numCache>
            </c:numRef>
          </c:val>
        </c:ser>
        <c:ser>
          <c:idx val="1"/>
          <c:order val="1"/>
          <c:tx>
            <c:strRef>
              <c:f>population!$C$136</c:f>
              <c:strCache>
                <c:ptCount val="1"/>
                <c:pt idx="0">
                  <c:v>CC du Pays de Colombey et du sud Toulois</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population!$C$137</c:f>
              <c:numCache>
                <c:formatCode>0.0%</c:formatCode>
                <c:ptCount val="1"/>
                <c:pt idx="0">
                  <c:v>6.9000000000000006E-2</c:v>
                </c:pt>
              </c:numCache>
            </c:numRef>
          </c:val>
        </c:ser>
        <c:ser>
          <c:idx val="2"/>
          <c:order val="2"/>
          <c:tx>
            <c:strRef>
              <c:f>population!$D$136</c:f>
              <c:strCache>
                <c:ptCount val="1"/>
                <c:pt idx="0">
                  <c:v>CC de Moselle et Madon</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population!$D$137</c:f>
              <c:numCache>
                <c:formatCode>0.0%</c:formatCode>
                <c:ptCount val="1"/>
                <c:pt idx="0">
                  <c:v>0.111</c:v>
                </c:pt>
              </c:numCache>
            </c:numRef>
          </c:val>
        </c:ser>
        <c:ser>
          <c:idx val="3"/>
          <c:order val="3"/>
          <c:tx>
            <c:strRef>
              <c:f>population!$E$136</c:f>
              <c:strCache>
                <c:ptCount val="1"/>
                <c:pt idx="0">
                  <c:v>CC du Saintois</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population!$E$137</c:f>
              <c:numCache>
                <c:formatCode>0.0%</c:formatCode>
                <c:ptCount val="1"/>
                <c:pt idx="0">
                  <c:v>8.7999999999999995E-2</c:v>
                </c:pt>
              </c:numCache>
            </c:numRef>
          </c:val>
        </c:ser>
        <c:ser>
          <c:idx val="4"/>
          <c:order val="4"/>
          <c:tx>
            <c:strRef>
              <c:f>population!$F$136</c:f>
              <c:strCache>
                <c:ptCount val="1"/>
                <c:pt idx="0">
                  <c:v>Terres de Lorraine</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population!$F$137</c:f>
              <c:numCache>
                <c:formatCode>0.0%</c:formatCode>
                <c:ptCount val="1"/>
                <c:pt idx="0">
                  <c:v>0.108</c:v>
                </c:pt>
              </c:numCache>
            </c:numRef>
          </c:val>
        </c:ser>
        <c:ser>
          <c:idx val="5"/>
          <c:order val="5"/>
          <c:tx>
            <c:strRef>
              <c:f>population!$G$136</c:f>
              <c:strCache>
                <c:ptCount val="1"/>
                <c:pt idx="0">
                  <c:v>Meurthe-et-Moselle</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population!$G$137</c:f>
              <c:numCache>
                <c:formatCode>0.0%</c:formatCode>
                <c:ptCount val="1"/>
                <c:pt idx="0">
                  <c:v>0.14799999999999999</c:v>
                </c:pt>
              </c:numCache>
            </c:numRef>
          </c:val>
        </c:ser>
        <c:ser>
          <c:idx val="7"/>
          <c:order val="6"/>
          <c:tx>
            <c:strRef>
              <c:f>population!$I$136</c:f>
              <c:strCache>
                <c:ptCount val="1"/>
                <c:pt idx="0">
                  <c:v>Grand Est</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population!$I$137</c:f>
              <c:numCache>
                <c:formatCode>0.0%</c:formatCode>
                <c:ptCount val="1"/>
                <c:pt idx="0">
                  <c:v>0.13600000000000001</c:v>
                </c:pt>
              </c:numCache>
            </c:numRef>
          </c:val>
        </c:ser>
        <c:ser>
          <c:idx val="8"/>
          <c:order val="7"/>
          <c:tx>
            <c:strRef>
              <c:f>population!$J$136</c:f>
              <c:strCache>
                <c:ptCount val="1"/>
                <c:pt idx="0">
                  <c:v>France métropolitaine</c:v>
                </c:pt>
              </c:strCache>
            </c:strRef>
          </c:tx>
          <c:invertIfNegative val="0"/>
          <c:dLbls>
            <c:dLbl>
              <c:idx val="0"/>
              <c:layout>
                <c:manualLayout>
                  <c:x val="1.233425720480869E-2"/>
                  <c:y val="0"/>
                </c:manualLayout>
              </c:layout>
              <c:dLblPos val="outEnd"/>
              <c:showLegendKey val="0"/>
              <c:showVal val="1"/>
              <c:showCatName val="0"/>
              <c:showSerName val="0"/>
              <c:showPercent val="0"/>
              <c:showBubbleSize val="0"/>
            </c:dLbl>
            <c:txPr>
              <a:bodyPr/>
              <a:lstStyle/>
              <a:p>
                <a:pPr>
                  <a:defRPr sz="900"/>
                </a:pPr>
                <a:endParaRPr lang="fr-FR"/>
              </a:p>
            </c:txPr>
            <c:dLblPos val="outEnd"/>
            <c:showLegendKey val="0"/>
            <c:showVal val="1"/>
            <c:showCatName val="0"/>
            <c:showSerName val="0"/>
            <c:showPercent val="0"/>
            <c:showBubbleSize val="0"/>
            <c:showLeaderLines val="0"/>
          </c:dLbls>
          <c:val>
            <c:numRef>
              <c:f>population!$J$137</c:f>
              <c:numCache>
                <c:formatCode>0.0%</c:formatCode>
                <c:ptCount val="1"/>
                <c:pt idx="0">
                  <c:v>0.14299999999999999</c:v>
                </c:pt>
              </c:numCache>
            </c:numRef>
          </c:val>
        </c:ser>
        <c:dLbls>
          <c:dLblPos val="outEnd"/>
          <c:showLegendKey val="0"/>
          <c:showVal val="1"/>
          <c:showCatName val="0"/>
          <c:showSerName val="0"/>
          <c:showPercent val="0"/>
          <c:showBubbleSize val="0"/>
        </c:dLbls>
        <c:gapWidth val="150"/>
        <c:axId val="72937856"/>
        <c:axId val="72939392"/>
      </c:barChart>
      <c:catAx>
        <c:axId val="72937856"/>
        <c:scaling>
          <c:orientation val="minMax"/>
        </c:scaling>
        <c:delete val="1"/>
        <c:axPos val="b"/>
        <c:majorTickMark val="out"/>
        <c:minorTickMark val="none"/>
        <c:tickLblPos val="nextTo"/>
        <c:crossAx val="72939392"/>
        <c:crosses val="autoZero"/>
        <c:auto val="1"/>
        <c:lblAlgn val="ctr"/>
        <c:lblOffset val="100"/>
        <c:noMultiLvlLbl val="0"/>
      </c:catAx>
      <c:valAx>
        <c:axId val="72939392"/>
        <c:scaling>
          <c:orientation val="minMax"/>
        </c:scaling>
        <c:delete val="0"/>
        <c:axPos val="l"/>
        <c:majorGridlines/>
        <c:numFmt formatCode="0.0%" sourceLinked="1"/>
        <c:majorTickMark val="out"/>
        <c:minorTickMark val="none"/>
        <c:tickLblPos val="nextTo"/>
        <c:crossAx val="72937856"/>
        <c:crosses val="autoZero"/>
        <c:crossBetween val="between"/>
      </c:valAx>
    </c:plotArea>
    <c:legend>
      <c:legendPos val="r"/>
      <c:layout>
        <c:manualLayout>
          <c:xMode val="edge"/>
          <c:yMode val="edge"/>
          <c:x val="0.64071784988451441"/>
          <c:y val="4.4142344397763003E-2"/>
          <c:w val="0.34448104146971514"/>
          <c:h val="0.90770392216873952"/>
        </c:manualLayout>
      </c:layout>
      <c:overlay val="0"/>
      <c:txPr>
        <a:bodyPr/>
        <a:lstStyle/>
        <a:p>
          <a:pPr>
            <a:defRPr sz="900"/>
          </a:pPr>
          <a:endParaRPr lang="fr-FR"/>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50834020324665E-2"/>
          <c:y val="8.2185693218257333E-2"/>
          <c:w val="0.88229360083620334"/>
          <c:h val="0.46382650786137919"/>
        </c:manualLayout>
      </c:layout>
      <c:barChart>
        <c:barDir val="col"/>
        <c:grouping val="stacked"/>
        <c:varyColors val="0"/>
        <c:ser>
          <c:idx val="0"/>
          <c:order val="0"/>
          <c:tx>
            <c:strRef>
              <c:f>'1er recours'!$W$35</c:f>
              <c:strCache>
                <c:ptCount val="1"/>
                <c:pt idx="0">
                  <c:v>part des MK de 55 ans et plus </c:v>
                </c:pt>
              </c:strCache>
            </c:strRef>
          </c:tx>
          <c:spPr>
            <a:solidFill>
              <a:srgbClr val="FF3737"/>
            </a:solidFill>
          </c:spPr>
          <c:invertIfNegative val="0"/>
          <c:dLbls>
            <c:delete val="1"/>
          </c:dLbls>
          <c:cat>
            <c:strRef>
              <c:f>'1er recours'!$X$34:$AE$34</c:f>
              <c:strCache>
                <c:ptCount val="8"/>
                <c:pt idx="0">
                  <c:v>CC du Toulois</c:v>
                </c:pt>
                <c:pt idx="1">
                  <c:v>CC du Pays de Colombey et du sud Toulois</c:v>
                </c:pt>
                <c:pt idx="2">
                  <c:v>CC de Moselle et Madon</c:v>
                </c:pt>
                <c:pt idx="3">
                  <c:v>CC du Saintois</c:v>
                </c:pt>
                <c:pt idx="4">
                  <c:v>Terres de Lorraine</c:v>
                </c:pt>
                <c:pt idx="5">
                  <c:v>Meurthe-et-Moselle</c:v>
                </c:pt>
                <c:pt idx="6">
                  <c:v>Grand Est</c:v>
                </c:pt>
                <c:pt idx="7">
                  <c:v>France métrop.</c:v>
                </c:pt>
              </c:strCache>
            </c:strRef>
          </c:cat>
          <c:val>
            <c:numRef>
              <c:f>'1er recours'!$X$35:$AE$35</c:f>
              <c:numCache>
                <c:formatCode>0</c:formatCode>
                <c:ptCount val="8"/>
                <c:pt idx="0">
                  <c:v>11.029411764705882</c:v>
                </c:pt>
                <c:pt idx="1">
                  <c:v>8.8888888888888893</c:v>
                </c:pt>
                <c:pt idx="2">
                  <c:v>13.76</c:v>
                </c:pt>
                <c:pt idx="3">
                  <c:v>13.818181818181818</c:v>
                </c:pt>
                <c:pt idx="4">
                  <c:v>11</c:v>
                </c:pt>
                <c:pt idx="5">
                  <c:v>12.330960854092528</c:v>
                </c:pt>
                <c:pt idx="6">
                  <c:v>11.475604297224709</c:v>
                </c:pt>
                <c:pt idx="7">
                  <c:v>18.311739301138594</c:v>
                </c:pt>
              </c:numCache>
            </c:numRef>
          </c:val>
        </c:ser>
        <c:ser>
          <c:idx val="1"/>
          <c:order val="1"/>
          <c:tx>
            <c:strRef>
              <c:f>'1er recours'!$W$36</c:f>
              <c:strCache>
                <c:ptCount val="1"/>
                <c:pt idx="0">
                  <c:v>part des MK de - de 55 ans</c:v>
                </c:pt>
              </c:strCache>
            </c:strRef>
          </c:tx>
          <c:spPr>
            <a:solidFill>
              <a:srgbClr val="00B0F0"/>
            </a:solidFill>
          </c:spPr>
          <c:invertIfNegative val="0"/>
          <c:dLbls>
            <c:delete val="1"/>
          </c:dLbls>
          <c:cat>
            <c:strRef>
              <c:f>'1er recours'!$X$34:$AE$34</c:f>
              <c:strCache>
                <c:ptCount val="8"/>
                <c:pt idx="0">
                  <c:v>CC du Toulois</c:v>
                </c:pt>
                <c:pt idx="1">
                  <c:v>CC du Pays de Colombey et du sud Toulois</c:v>
                </c:pt>
                <c:pt idx="2">
                  <c:v>CC de Moselle et Madon</c:v>
                </c:pt>
                <c:pt idx="3">
                  <c:v>CC du Saintois</c:v>
                </c:pt>
                <c:pt idx="4">
                  <c:v>Terres de Lorraine</c:v>
                </c:pt>
                <c:pt idx="5">
                  <c:v>Meurthe-et-Moselle</c:v>
                </c:pt>
                <c:pt idx="6">
                  <c:v>Grand Est</c:v>
                </c:pt>
                <c:pt idx="7">
                  <c:v>France métrop.</c:v>
                </c:pt>
              </c:strCache>
            </c:strRef>
          </c:cat>
          <c:val>
            <c:numRef>
              <c:f>'1er recours'!$X$36:$AE$36</c:f>
              <c:numCache>
                <c:formatCode>0</c:formatCode>
                <c:ptCount val="8"/>
                <c:pt idx="0">
                  <c:v>63.970588235294116</c:v>
                </c:pt>
                <c:pt idx="1">
                  <c:v>71.111111111111114</c:v>
                </c:pt>
                <c:pt idx="2">
                  <c:v>72.239999999999995</c:v>
                </c:pt>
                <c:pt idx="3">
                  <c:v>62.18181818181818</c:v>
                </c:pt>
                <c:pt idx="4">
                  <c:v>66</c:v>
                </c:pt>
                <c:pt idx="5">
                  <c:v>64.669039145907476</c:v>
                </c:pt>
                <c:pt idx="6">
                  <c:v>69.524395702775294</c:v>
                </c:pt>
                <c:pt idx="7">
                  <c:v>77.688260698861399</c:v>
                </c:pt>
              </c:numCache>
            </c:numRef>
          </c:val>
        </c:ser>
        <c:dLbls>
          <c:dLblPos val="ctr"/>
          <c:showLegendKey val="0"/>
          <c:showVal val="1"/>
          <c:showCatName val="0"/>
          <c:showSerName val="0"/>
          <c:showPercent val="0"/>
          <c:showBubbleSize val="0"/>
        </c:dLbls>
        <c:gapWidth val="150"/>
        <c:overlap val="100"/>
        <c:axId val="72446720"/>
        <c:axId val="72448256"/>
      </c:barChart>
      <c:catAx>
        <c:axId val="72446720"/>
        <c:scaling>
          <c:orientation val="minMax"/>
        </c:scaling>
        <c:delete val="0"/>
        <c:axPos val="b"/>
        <c:majorTickMark val="out"/>
        <c:minorTickMark val="none"/>
        <c:tickLblPos val="nextTo"/>
        <c:crossAx val="72448256"/>
        <c:crosses val="autoZero"/>
        <c:auto val="1"/>
        <c:lblAlgn val="ctr"/>
        <c:lblOffset val="100"/>
        <c:noMultiLvlLbl val="0"/>
      </c:catAx>
      <c:valAx>
        <c:axId val="72448256"/>
        <c:scaling>
          <c:orientation val="minMax"/>
        </c:scaling>
        <c:delete val="0"/>
        <c:axPos val="l"/>
        <c:majorGridlines/>
        <c:numFmt formatCode="0" sourceLinked="0"/>
        <c:majorTickMark val="out"/>
        <c:minorTickMark val="none"/>
        <c:tickLblPos val="nextTo"/>
        <c:txPr>
          <a:bodyPr/>
          <a:lstStyle/>
          <a:p>
            <a:pPr>
              <a:defRPr b="0"/>
            </a:pPr>
            <a:endParaRPr lang="fr-FR"/>
          </a:p>
        </c:txPr>
        <c:crossAx val="72446720"/>
        <c:crosses val="autoZero"/>
        <c:crossBetween val="between"/>
      </c:valAx>
    </c:plotArea>
    <c:legend>
      <c:legendPos val="b"/>
      <c:layout>
        <c:manualLayout>
          <c:xMode val="edge"/>
          <c:yMode val="edge"/>
          <c:x val="5.4892405599685654E-2"/>
          <c:y val="0.93052693536334619"/>
          <c:w val="0.9"/>
          <c:h val="6.7057046933902326E-2"/>
        </c:manualLayout>
      </c:layout>
      <c:overlay val="0"/>
    </c:legend>
    <c:plotVisOnly val="1"/>
    <c:dispBlanksAs val="gap"/>
    <c:showDLblsOverMax val="0"/>
  </c:chart>
  <c:txPr>
    <a:bodyPr/>
    <a:lstStyle/>
    <a:p>
      <a:pPr>
        <a:defRPr sz="1800" b="1"/>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2706946475416"/>
          <c:y val="8.9362564119319102E-2"/>
          <c:w val="0.86362376152399489"/>
          <c:h val="0.42578578362636177"/>
        </c:manualLayout>
      </c:layout>
      <c:barChart>
        <c:barDir val="col"/>
        <c:grouping val="stacked"/>
        <c:varyColors val="0"/>
        <c:ser>
          <c:idx val="0"/>
          <c:order val="0"/>
          <c:tx>
            <c:strRef>
              <c:f>'1er recours'!$AH$35</c:f>
              <c:strCache>
                <c:ptCount val="1"/>
                <c:pt idx="0">
                  <c:v>part des dentistes de 55 ans et plus </c:v>
                </c:pt>
              </c:strCache>
            </c:strRef>
          </c:tx>
          <c:spPr>
            <a:solidFill>
              <a:srgbClr val="FF3737"/>
            </a:solidFill>
          </c:spPr>
          <c:invertIfNegative val="0"/>
          <c:dLbls>
            <c:delete val="1"/>
          </c:dLbls>
          <c:cat>
            <c:strRef>
              <c:f>'1er recours'!$AI$34:$AP$34</c:f>
              <c:strCache>
                <c:ptCount val="8"/>
                <c:pt idx="0">
                  <c:v>CC du Toulois</c:v>
                </c:pt>
                <c:pt idx="1">
                  <c:v>CC du Pays de Colombey et du sud Toulois</c:v>
                </c:pt>
                <c:pt idx="2">
                  <c:v>CC de Moselle et Madon</c:v>
                </c:pt>
                <c:pt idx="3">
                  <c:v>CC du Saintois</c:v>
                </c:pt>
                <c:pt idx="4">
                  <c:v>Terres de Lorraine</c:v>
                </c:pt>
                <c:pt idx="5">
                  <c:v>Meurthe-et-Moselle</c:v>
                </c:pt>
                <c:pt idx="6">
                  <c:v>Grand Est</c:v>
                </c:pt>
                <c:pt idx="7">
                  <c:v>France métrop.</c:v>
                </c:pt>
              </c:strCache>
            </c:strRef>
          </c:cat>
          <c:val>
            <c:numRef>
              <c:f>'1er recours'!$AI$35:$AP$35</c:f>
              <c:numCache>
                <c:formatCode>0</c:formatCode>
                <c:ptCount val="8"/>
                <c:pt idx="0">
                  <c:v>13.384615384615385</c:v>
                </c:pt>
                <c:pt idx="1">
                  <c:v>9</c:v>
                </c:pt>
                <c:pt idx="2">
                  <c:v>17.1875</c:v>
                </c:pt>
                <c:pt idx="3">
                  <c:v>6.833333333333333</c:v>
                </c:pt>
                <c:pt idx="4">
                  <c:v>13</c:v>
                </c:pt>
                <c:pt idx="5">
                  <c:v>19.835189309576837</c:v>
                </c:pt>
                <c:pt idx="6">
                  <c:v>19.012009087958454</c:v>
                </c:pt>
                <c:pt idx="7">
                  <c:v>19.852753862483784</c:v>
                </c:pt>
              </c:numCache>
            </c:numRef>
          </c:val>
        </c:ser>
        <c:ser>
          <c:idx val="1"/>
          <c:order val="1"/>
          <c:tx>
            <c:strRef>
              <c:f>'1er recours'!$AH$36</c:f>
              <c:strCache>
                <c:ptCount val="1"/>
                <c:pt idx="0">
                  <c:v>part des dentistes de - de 55 ans</c:v>
                </c:pt>
              </c:strCache>
            </c:strRef>
          </c:tx>
          <c:spPr>
            <a:solidFill>
              <a:srgbClr val="00B0F0"/>
            </a:solidFill>
          </c:spPr>
          <c:invertIfNegative val="0"/>
          <c:dLbls>
            <c:delete val="1"/>
          </c:dLbls>
          <c:cat>
            <c:strRef>
              <c:f>'1er recours'!$AI$34:$AP$34</c:f>
              <c:strCache>
                <c:ptCount val="8"/>
                <c:pt idx="0">
                  <c:v>CC du Toulois</c:v>
                </c:pt>
                <c:pt idx="1">
                  <c:v>CC du Pays de Colombey et du sud Toulois</c:v>
                </c:pt>
                <c:pt idx="2">
                  <c:v>CC de Moselle et Madon</c:v>
                </c:pt>
                <c:pt idx="3">
                  <c:v>CC du Saintois</c:v>
                </c:pt>
                <c:pt idx="4">
                  <c:v>Terres de Lorraine</c:v>
                </c:pt>
                <c:pt idx="5">
                  <c:v>Meurthe-et-Moselle</c:v>
                </c:pt>
                <c:pt idx="6">
                  <c:v>Grand Est</c:v>
                </c:pt>
                <c:pt idx="7">
                  <c:v>France métrop.</c:v>
                </c:pt>
              </c:strCache>
            </c:strRef>
          </c:cat>
          <c:val>
            <c:numRef>
              <c:f>'1er recours'!$AI$36:$AP$36</c:f>
              <c:numCache>
                <c:formatCode>0</c:formatCode>
                <c:ptCount val="8"/>
                <c:pt idx="0">
                  <c:v>44.615384615384613</c:v>
                </c:pt>
                <c:pt idx="1">
                  <c:v>27</c:v>
                </c:pt>
                <c:pt idx="2">
                  <c:v>37.8125</c:v>
                </c:pt>
                <c:pt idx="3">
                  <c:v>34.166666666666664</c:v>
                </c:pt>
                <c:pt idx="4">
                  <c:v>38</c:v>
                </c:pt>
                <c:pt idx="5">
                  <c:v>41.164810690423167</c:v>
                </c:pt>
                <c:pt idx="6">
                  <c:v>36.987990912041546</c:v>
                </c:pt>
                <c:pt idx="7">
                  <c:v>34.14724613751622</c:v>
                </c:pt>
              </c:numCache>
            </c:numRef>
          </c:val>
        </c:ser>
        <c:dLbls>
          <c:dLblPos val="ctr"/>
          <c:showLegendKey val="0"/>
          <c:showVal val="1"/>
          <c:showCatName val="0"/>
          <c:showSerName val="0"/>
          <c:showPercent val="0"/>
          <c:showBubbleSize val="0"/>
        </c:dLbls>
        <c:gapWidth val="150"/>
        <c:overlap val="100"/>
        <c:axId val="72464256"/>
        <c:axId val="72465792"/>
      </c:barChart>
      <c:catAx>
        <c:axId val="72464256"/>
        <c:scaling>
          <c:orientation val="minMax"/>
        </c:scaling>
        <c:delete val="0"/>
        <c:axPos val="b"/>
        <c:majorTickMark val="out"/>
        <c:minorTickMark val="none"/>
        <c:tickLblPos val="nextTo"/>
        <c:crossAx val="72465792"/>
        <c:crosses val="autoZero"/>
        <c:auto val="1"/>
        <c:lblAlgn val="ctr"/>
        <c:lblOffset val="100"/>
        <c:noMultiLvlLbl val="0"/>
      </c:catAx>
      <c:valAx>
        <c:axId val="72465792"/>
        <c:scaling>
          <c:orientation val="minMax"/>
        </c:scaling>
        <c:delete val="0"/>
        <c:axPos val="l"/>
        <c:majorGridlines/>
        <c:numFmt formatCode="0" sourceLinked="0"/>
        <c:majorTickMark val="out"/>
        <c:minorTickMark val="none"/>
        <c:tickLblPos val="nextTo"/>
        <c:txPr>
          <a:bodyPr/>
          <a:lstStyle/>
          <a:p>
            <a:pPr>
              <a:defRPr b="0"/>
            </a:pPr>
            <a:endParaRPr lang="fr-FR"/>
          </a:p>
        </c:txPr>
        <c:crossAx val="72464256"/>
        <c:crosses val="autoZero"/>
        <c:crossBetween val="between"/>
      </c:valAx>
    </c:plotArea>
    <c:legend>
      <c:legendPos val="b"/>
      <c:layout>
        <c:manualLayout>
          <c:xMode val="edge"/>
          <c:yMode val="edge"/>
          <c:x val="0.10433534043538674"/>
          <c:y val="0.91405197879676803"/>
          <c:w val="0.89255841741009978"/>
          <c:h val="6.7683186660490974E-2"/>
        </c:manualLayout>
      </c:layout>
      <c:overlay val="0"/>
    </c:legend>
    <c:plotVisOnly val="1"/>
    <c:dispBlanksAs val="gap"/>
    <c:showDLblsOverMax val="0"/>
  </c:chart>
  <c:txPr>
    <a:bodyPr/>
    <a:lstStyle/>
    <a:p>
      <a:pPr>
        <a:defRPr sz="1600" b="1"/>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dirty="0"/>
              <a:t>CC du</a:t>
            </a:r>
            <a:r>
              <a:rPr lang="fr-FR" sz="1400" baseline="0" dirty="0"/>
              <a:t> Saintois</a:t>
            </a:r>
            <a:endParaRPr lang="fr-FR" sz="1400" dirty="0"/>
          </a:p>
        </c:rich>
      </c:tx>
      <c:layout>
        <c:manualLayout>
          <c:xMode val="edge"/>
          <c:yMode val="edge"/>
          <c:x val="0.18133644437952467"/>
          <c:y val="4.4092323075213866E-2"/>
        </c:manualLayout>
      </c:layout>
      <c:overlay val="0"/>
    </c:title>
    <c:autoTitleDeleted val="0"/>
    <c:plotArea>
      <c:layout>
        <c:manualLayout>
          <c:layoutTarget val="inner"/>
          <c:xMode val="edge"/>
          <c:yMode val="edge"/>
          <c:x val="8.9539319800962788E-2"/>
          <c:y val="0.24762273888759834"/>
          <c:w val="0.41805661245086101"/>
          <c:h val="0.62058161466907713"/>
        </c:manualLayout>
      </c:layout>
      <c:pieChart>
        <c:varyColors val="1"/>
        <c:ser>
          <c:idx val="0"/>
          <c:order val="0"/>
          <c:dPt>
            <c:idx val="0"/>
            <c:bubble3D val="0"/>
            <c:spPr>
              <a:solidFill>
                <a:srgbClr val="00B050"/>
              </a:solidFill>
            </c:spPr>
          </c:dPt>
          <c:dPt>
            <c:idx val="1"/>
            <c:bubble3D val="0"/>
            <c:spPr>
              <a:solidFill>
                <a:srgbClr val="FFC000"/>
              </a:solidFill>
            </c:spPr>
          </c:dPt>
          <c:dPt>
            <c:idx val="2"/>
            <c:bubble3D val="0"/>
            <c:spPr>
              <a:solidFill>
                <a:srgbClr val="7030A0"/>
              </a:solidFill>
            </c:spPr>
          </c:dPt>
          <c:dPt>
            <c:idx val="3"/>
            <c:bubble3D val="0"/>
            <c:spPr>
              <a:solidFill>
                <a:schemeClr val="tx1">
                  <a:lumMod val="50000"/>
                  <a:lumOff val="50000"/>
                </a:schemeClr>
              </a:solidFill>
            </c:spPr>
          </c:dPt>
          <c:dPt>
            <c:idx val="4"/>
            <c:bubble3D val="0"/>
            <c:spPr>
              <a:solidFill>
                <a:srgbClr val="C00000"/>
              </a:solidFill>
            </c:spPr>
          </c:dPt>
          <c:dPt>
            <c:idx val="5"/>
            <c:bubble3D val="0"/>
            <c:spPr>
              <a:solidFill>
                <a:schemeClr val="tx1"/>
              </a:solidFill>
            </c:spPr>
          </c:dPt>
          <c:dPt>
            <c:idx val="6"/>
            <c:bubble3D val="0"/>
            <c:spPr>
              <a:solidFill>
                <a:schemeClr val="accent3">
                  <a:lumMod val="40000"/>
                  <a:lumOff val="60000"/>
                </a:schemeClr>
              </a:solidFill>
            </c:spPr>
          </c:dPt>
          <c:dPt>
            <c:idx val="9"/>
            <c:bubble3D val="0"/>
            <c:spPr>
              <a:solidFill>
                <a:schemeClr val="tx2"/>
              </a:solidFill>
            </c:spPr>
          </c:dPt>
          <c:dPt>
            <c:idx val="11"/>
            <c:bubble3D val="0"/>
            <c:spPr>
              <a:solidFill>
                <a:srgbClr val="00B0F0"/>
              </a:solidFill>
            </c:spPr>
          </c:dPt>
          <c:dPt>
            <c:idx val="12"/>
            <c:bubble3D val="0"/>
            <c:spPr>
              <a:solidFill>
                <a:schemeClr val="bg1"/>
              </a:solidFill>
              <a:ln>
                <a:solidFill>
                  <a:schemeClr val="tx1"/>
                </a:solidFill>
              </a:ln>
            </c:spPr>
          </c:dPt>
          <c:dLbls>
            <c:dLbl>
              <c:idx val="5"/>
              <c:layout>
                <c:manualLayout>
                  <c:x val="8.1524234429037924E-3"/>
                  <c:y val="9.6080063162836352E-3"/>
                </c:manualLayout>
              </c:layout>
              <c:dLblPos val="bestFit"/>
              <c:showLegendKey val="0"/>
              <c:showVal val="1"/>
              <c:showCatName val="0"/>
              <c:showSerName val="0"/>
              <c:showPercent val="0"/>
              <c:showBubbleSize val="0"/>
            </c:dLbl>
            <c:txPr>
              <a:bodyPr/>
              <a:lstStyle/>
              <a:p>
                <a:pPr>
                  <a:defRPr b="1"/>
                </a:pPr>
                <a:endParaRPr lang="fr-FR"/>
              </a:p>
            </c:txPr>
            <c:dLblPos val="bestFit"/>
            <c:showLegendKey val="0"/>
            <c:showVal val="1"/>
            <c:showCatName val="0"/>
            <c:showSerName val="0"/>
            <c:showPercent val="0"/>
            <c:showBubbleSize val="0"/>
            <c:showLeaderLines val="1"/>
          </c:dLbls>
          <c:cat>
            <c:strRef>
              <c:f>soins!$C$28:$O$28</c:f>
              <c:strCache>
                <c:ptCount val="13"/>
                <c:pt idx="0">
                  <c:v>CHRU</c:v>
                </c:pt>
                <c:pt idx="1">
                  <c:v>polyclinique de Gentilly</c:v>
                </c:pt>
                <c:pt idx="2">
                  <c:v>polyclinique Louis Pasteur</c:v>
                </c:pt>
                <c:pt idx="3">
                  <c:v>Clinique St André</c:v>
                </c:pt>
                <c:pt idx="4">
                  <c:v>Polyclinique Majorelle</c:v>
                </c:pt>
                <c:pt idx="5">
                  <c:v>SINCAL</c:v>
                </c:pt>
                <c:pt idx="6">
                  <c:v>clinique A. Paré</c:v>
                </c:pt>
                <c:pt idx="7">
                  <c:v>CH Lunéville</c:v>
                </c:pt>
                <c:pt idx="8">
                  <c:v>clinique J. D'Arc</c:v>
                </c:pt>
                <c:pt idx="9">
                  <c:v>ICL</c:v>
                </c:pt>
                <c:pt idx="10">
                  <c:v>CHI Neufchateau</c:v>
                </c:pt>
                <c:pt idx="11">
                  <c:v>CH de Toul</c:v>
                </c:pt>
                <c:pt idx="12">
                  <c:v>autres étab</c:v>
                </c:pt>
              </c:strCache>
            </c:strRef>
          </c:cat>
          <c:val>
            <c:numRef>
              <c:f>soins!$C$29:$O$29</c:f>
              <c:numCache>
                <c:formatCode>0%</c:formatCode>
                <c:ptCount val="13"/>
                <c:pt idx="0">
                  <c:v>0.39</c:v>
                </c:pt>
                <c:pt idx="1">
                  <c:v>0.15</c:v>
                </c:pt>
                <c:pt idx="2">
                  <c:v>0.11</c:v>
                </c:pt>
                <c:pt idx="3">
                  <c:v>7.0000000000000007E-2</c:v>
                </c:pt>
                <c:pt idx="4">
                  <c:v>7.0000000000000007E-2</c:v>
                </c:pt>
                <c:pt idx="5">
                  <c:v>0.05</c:v>
                </c:pt>
                <c:pt idx="6">
                  <c:v>0.04</c:v>
                </c:pt>
                <c:pt idx="7">
                  <c:v>0.03</c:v>
                </c:pt>
                <c:pt idx="8">
                  <c:v>0.02</c:v>
                </c:pt>
                <c:pt idx="9">
                  <c:v>0.02</c:v>
                </c:pt>
                <c:pt idx="10">
                  <c:v>0.01</c:v>
                </c:pt>
                <c:pt idx="11">
                  <c:v>0.01</c:v>
                </c:pt>
                <c:pt idx="12">
                  <c:v>0.03</c:v>
                </c:pt>
              </c:numCache>
            </c:numRef>
          </c:val>
        </c:ser>
        <c:dLbls>
          <c:dLblPos val="inEnd"/>
          <c:showLegendKey val="0"/>
          <c:showVal val="1"/>
          <c:showCatName val="0"/>
          <c:showSerName val="0"/>
          <c:showPercent val="0"/>
          <c:showBubbleSize val="0"/>
          <c:showLeaderLines val="1"/>
        </c:dLbls>
        <c:firstSliceAng val="0"/>
      </c:pieChart>
    </c:plotArea>
    <c:legend>
      <c:legendPos val="r"/>
      <c:layout>
        <c:manualLayout>
          <c:xMode val="edge"/>
          <c:yMode val="edge"/>
          <c:x val="0.56459364935796397"/>
          <c:y val="6.4810349355122157E-2"/>
          <c:w val="0.42359146465216579"/>
          <c:h val="0.90244670635682733"/>
        </c:manualLayout>
      </c:layout>
      <c:overlay val="0"/>
      <c:txPr>
        <a:bodyPr/>
        <a:lstStyle/>
        <a:p>
          <a:pPr>
            <a:defRPr sz="1200"/>
          </a:pPr>
          <a:endParaRPr lang="fr-FR"/>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dirty="0"/>
              <a:t>CC Moselle et </a:t>
            </a:r>
            <a:r>
              <a:rPr lang="fr-FR" sz="1400" dirty="0" err="1"/>
              <a:t>Madon</a:t>
            </a:r>
            <a:endParaRPr lang="fr-FR" sz="1400" dirty="0"/>
          </a:p>
        </c:rich>
      </c:tx>
      <c:layout>
        <c:manualLayout>
          <c:xMode val="edge"/>
          <c:yMode val="edge"/>
          <c:x val="0.29441586082154658"/>
          <c:y val="4.9913492626543321E-2"/>
        </c:manualLayout>
      </c:layout>
      <c:overlay val="0"/>
    </c:title>
    <c:autoTitleDeleted val="0"/>
    <c:plotArea>
      <c:layout>
        <c:manualLayout>
          <c:layoutTarget val="inner"/>
          <c:xMode val="edge"/>
          <c:yMode val="edge"/>
          <c:x val="0.23418319169027385"/>
          <c:y val="0.21022963222714569"/>
          <c:w val="0.53771452789364493"/>
          <c:h val="0.76847460869010797"/>
        </c:manualLayout>
      </c:layout>
      <c:pieChart>
        <c:varyColors val="1"/>
        <c:ser>
          <c:idx val="0"/>
          <c:order val="0"/>
          <c:dPt>
            <c:idx val="0"/>
            <c:bubble3D val="0"/>
            <c:spPr>
              <a:solidFill>
                <a:srgbClr val="00B050"/>
              </a:solidFill>
            </c:spPr>
          </c:dPt>
          <c:dPt>
            <c:idx val="1"/>
            <c:bubble3D val="0"/>
            <c:spPr>
              <a:solidFill>
                <a:srgbClr val="FFC000"/>
              </a:solidFill>
            </c:spPr>
          </c:dPt>
          <c:dPt>
            <c:idx val="2"/>
            <c:bubble3D val="0"/>
            <c:spPr>
              <a:solidFill>
                <a:srgbClr val="7030A0"/>
              </a:solidFill>
            </c:spPr>
          </c:dPt>
          <c:dPt>
            <c:idx val="3"/>
            <c:bubble3D val="0"/>
            <c:spPr>
              <a:solidFill>
                <a:schemeClr val="tx1">
                  <a:lumMod val="50000"/>
                  <a:lumOff val="50000"/>
                </a:schemeClr>
              </a:solidFill>
            </c:spPr>
          </c:dPt>
          <c:dPt>
            <c:idx val="4"/>
            <c:bubble3D val="0"/>
            <c:spPr>
              <a:solidFill>
                <a:srgbClr val="C00000"/>
              </a:solidFill>
            </c:spPr>
          </c:dPt>
          <c:dPt>
            <c:idx val="5"/>
            <c:bubble3D val="0"/>
            <c:spPr>
              <a:solidFill>
                <a:schemeClr val="tx1"/>
              </a:solidFill>
            </c:spPr>
          </c:dPt>
          <c:dPt>
            <c:idx val="6"/>
            <c:bubble3D val="0"/>
            <c:spPr>
              <a:solidFill>
                <a:schemeClr val="accent3">
                  <a:lumMod val="40000"/>
                  <a:lumOff val="60000"/>
                </a:schemeClr>
              </a:solidFill>
            </c:spPr>
          </c:dPt>
          <c:dPt>
            <c:idx val="7"/>
            <c:bubble3D val="0"/>
            <c:spPr>
              <a:solidFill>
                <a:schemeClr val="tx2"/>
              </a:solidFill>
            </c:spPr>
          </c:dPt>
          <c:dPt>
            <c:idx val="8"/>
            <c:bubble3D val="0"/>
            <c:spPr>
              <a:solidFill>
                <a:schemeClr val="bg1"/>
              </a:solidFill>
              <a:ln>
                <a:solidFill>
                  <a:schemeClr val="tx1"/>
                </a:solidFill>
              </a:ln>
            </c:spPr>
          </c:dPt>
          <c:dLbls>
            <c:dLbl>
              <c:idx val="5"/>
              <c:spPr/>
              <c:txPr>
                <a:bodyPr/>
                <a:lstStyle/>
                <a:p>
                  <a:pPr>
                    <a:defRPr b="1">
                      <a:solidFill>
                        <a:schemeClr val="bg1"/>
                      </a:solidFill>
                    </a:defRPr>
                  </a:pPr>
                  <a:endParaRPr lang="fr-FR"/>
                </a:p>
              </c:txPr>
              <c:dLblPos val="inEnd"/>
              <c:showLegendKey val="0"/>
              <c:showVal val="1"/>
              <c:showCatName val="0"/>
              <c:showSerName val="0"/>
              <c:showPercent val="0"/>
              <c:showBubbleSize val="0"/>
            </c:dLbl>
            <c:dLbl>
              <c:idx val="7"/>
              <c:layout>
                <c:manualLayout>
                  <c:x val="2.2025830340612524E-2"/>
                  <c:y val="3.5156152039699504E-2"/>
                </c:manualLayout>
              </c:layout>
              <c:dLblPos val="bestFit"/>
              <c:showLegendKey val="0"/>
              <c:showVal val="1"/>
              <c:showCatName val="0"/>
              <c:showSerName val="0"/>
              <c:showPercent val="0"/>
              <c:showBubbleSize val="0"/>
            </c:dLbl>
            <c:dLbl>
              <c:idx val="8"/>
              <c:layout>
                <c:manualLayout>
                  <c:x val="3.0227298074992751E-2"/>
                  <c:y val="8.9808409576333324E-3"/>
                </c:manualLayout>
              </c:layout>
              <c:dLblPos val="bestFit"/>
              <c:showLegendKey val="0"/>
              <c:showVal val="1"/>
              <c:showCatName val="0"/>
              <c:showSerName val="0"/>
              <c:showPercent val="0"/>
              <c:showBubbleSize val="0"/>
            </c:dLbl>
            <c:txPr>
              <a:bodyPr/>
              <a:lstStyle/>
              <a:p>
                <a:pPr>
                  <a:defRPr b="1"/>
                </a:pPr>
                <a:endParaRPr lang="fr-FR"/>
              </a:p>
            </c:txPr>
            <c:dLblPos val="inEnd"/>
            <c:showLegendKey val="0"/>
            <c:showVal val="1"/>
            <c:showCatName val="0"/>
            <c:showSerName val="0"/>
            <c:showPercent val="0"/>
            <c:showBubbleSize val="0"/>
            <c:showLeaderLines val="1"/>
          </c:dLbls>
          <c:cat>
            <c:strRef>
              <c:f>soins!$C$26:$K$26</c:f>
              <c:strCache>
                <c:ptCount val="9"/>
                <c:pt idx="0">
                  <c:v>CHRU</c:v>
                </c:pt>
                <c:pt idx="1">
                  <c:v>polyclinique de Gentilly</c:v>
                </c:pt>
                <c:pt idx="2">
                  <c:v>polyclinique Louis Pasteur</c:v>
                </c:pt>
                <c:pt idx="3">
                  <c:v>Clinique St André</c:v>
                </c:pt>
                <c:pt idx="4">
                  <c:v>Polyclinique Majorelle</c:v>
                </c:pt>
                <c:pt idx="5">
                  <c:v>SINCAL</c:v>
                </c:pt>
                <c:pt idx="6">
                  <c:v>clinique A. Paré</c:v>
                </c:pt>
                <c:pt idx="7">
                  <c:v>ICL</c:v>
                </c:pt>
                <c:pt idx="8">
                  <c:v>autres étab</c:v>
                </c:pt>
              </c:strCache>
            </c:strRef>
          </c:cat>
          <c:val>
            <c:numRef>
              <c:f>soins!$C$27:$K$27</c:f>
              <c:numCache>
                <c:formatCode>0%</c:formatCode>
                <c:ptCount val="9"/>
                <c:pt idx="0">
                  <c:v>0.44</c:v>
                </c:pt>
                <c:pt idx="1">
                  <c:v>0.16</c:v>
                </c:pt>
                <c:pt idx="2">
                  <c:v>0.1</c:v>
                </c:pt>
                <c:pt idx="3">
                  <c:v>0.08</c:v>
                </c:pt>
                <c:pt idx="4">
                  <c:v>7.0000000000000007E-2</c:v>
                </c:pt>
                <c:pt idx="5">
                  <c:v>0.05</c:v>
                </c:pt>
                <c:pt idx="6">
                  <c:v>0.04</c:v>
                </c:pt>
                <c:pt idx="7">
                  <c:v>0.02</c:v>
                </c:pt>
                <c:pt idx="8">
                  <c:v>0.03</c:v>
                </c:pt>
              </c:numCache>
            </c:numRef>
          </c:val>
        </c:ser>
        <c:dLbls>
          <c:dLblPos val="inEnd"/>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400" dirty="0"/>
              <a:t>CC du Pays de Colombey et sud toulois</a:t>
            </a:r>
          </a:p>
        </c:rich>
      </c:tx>
      <c:layout>
        <c:manualLayout>
          <c:xMode val="edge"/>
          <c:yMode val="edge"/>
          <c:x val="0.13154041584478038"/>
          <c:y val="9.7674563937340295E-2"/>
        </c:manualLayout>
      </c:layout>
      <c:overlay val="0"/>
    </c:title>
    <c:autoTitleDeleted val="0"/>
    <c:plotArea>
      <c:layout>
        <c:manualLayout>
          <c:layoutTarget val="inner"/>
          <c:xMode val="edge"/>
          <c:yMode val="edge"/>
          <c:x val="0.26665508858250853"/>
          <c:y val="0.27367809890738881"/>
          <c:w val="0.50839896196020151"/>
          <c:h val="0.67362862459726702"/>
        </c:manualLayout>
      </c:layout>
      <c:pieChart>
        <c:varyColors val="1"/>
        <c:ser>
          <c:idx val="0"/>
          <c:order val="0"/>
          <c:dPt>
            <c:idx val="0"/>
            <c:bubble3D val="0"/>
            <c:spPr>
              <a:solidFill>
                <a:srgbClr val="00B050"/>
              </a:solidFill>
            </c:spPr>
          </c:dPt>
          <c:dPt>
            <c:idx val="1"/>
            <c:bubble3D val="0"/>
            <c:spPr>
              <a:solidFill>
                <a:srgbClr val="00B0F0"/>
              </a:solidFill>
            </c:spPr>
          </c:dPt>
          <c:dPt>
            <c:idx val="2"/>
            <c:bubble3D val="0"/>
            <c:spPr>
              <a:solidFill>
                <a:srgbClr val="FFC000"/>
              </a:solidFill>
            </c:spPr>
          </c:dPt>
          <c:dPt>
            <c:idx val="3"/>
            <c:bubble3D val="0"/>
            <c:spPr>
              <a:solidFill>
                <a:srgbClr val="7030A0"/>
              </a:solidFill>
            </c:spPr>
          </c:dPt>
          <c:dPt>
            <c:idx val="5"/>
            <c:bubble3D val="0"/>
            <c:spPr>
              <a:solidFill>
                <a:schemeClr val="tx1"/>
              </a:solidFill>
            </c:spPr>
          </c:dPt>
          <c:dPt>
            <c:idx val="6"/>
            <c:bubble3D val="0"/>
            <c:spPr>
              <a:solidFill>
                <a:srgbClr val="C00000"/>
              </a:solidFill>
            </c:spPr>
          </c:dPt>
          <c:dPt>
            <c:idx val="7"/>
            <c:bubble3D val="0"/>
            <c:spPr>
              <a:solidFill>
                <a:schemeClr val="tx1">
                  <a:lumMod val="50000"/>
                  <a:lumOff val="50000"/>
                </a:schemeClr>
              </a:solidFill>
            </c:spPr>
          </c:dPt>
          <c:dPt>
            <c:idx val="8"/>
            <c:bubble3D val="0"/>
            <c:spPr>
              <a:solidFill>
                <a:schemeClr val="accent3">
                  <a:lumMod val="40000"/>
                  <a:lumOff val="60000"/>
                </a:schemeClr>
              </a:solidFill>
            </c:spPr>
          </c:dPt>
          <c:dPt>
            <c:idx val="9"/>
            <c:bubble3D val="0"/>
            <c:spPr>
              <a:solidFill>
                <a:schemeClr val="tx2"/>
              </a:solidFill>
            </c:spPr>
          </c:dPt>
          <c:dPt>
            <c:idx val="10"/>
            <c:bubble3D val="0"/>
            <c:spPr>
              <a:solidFill>
                <a:schemeClr val="bg1"/>
              </a:solidFill>
              <a:ln>
                <a:solidFill>
                  <a:schemeClr val="tx1"/>
                </a:solidFill>
              </a:ln>
            </c:spPr>
          </c:dPt>
          <c:dLbls>
            <c:dLbl>
              <c:idx val="5"/>
              <c:layout>
                <c:manualLayout>
                  <c:x val="6.1428656645192085E-2"/>
                  <c:y val="3.3704970145664016E-2"/>
                </c:manualLayout>
              </c:layout>
              <c:spPr/>
              <c:txPr>
                <a:bodyPr/>
                <a:lstStyle/>
                <a:p>
                  <a:pPr>
                    <a:defRPr b="1">
                      <a:solidFill>
                        <a:schemeClr val="bg1"/>
                      </a:solidFill>
                    </a:defRPr>
                  </a:pPr>
                  <a:endParaRPr lang="fr-FR"/>
                </a:p>
              </c:txPr>
              <c:dLblPos val="bestFit"/>
              <c:showLegendKey val="0"/>
              <c:showVal val="1"/>
              <c:showCatName val="0"/>
              <c:showSerName val="0"/>
              <c:showPercent val="0"/>
              <c:showBubbleSize val="0"/>
            </c:dLbl>
            <c:dLbl>
              <c:idx val="8"/>
              <c:layout>
                <c:manualLayout>
                  <c:x val="5.8566571224051539E-2"/>
                  <c:y val="8.5184511298637494E-2"/>
                </c:manualLayout>
              </c:layout>
              <c:dLblPos val="bestFit"/>
              <c:showLegendKey val="0"/>
              <c:showVal val="1"/>
              <c:showCatName val="0"/>
              <c:showSerName val="0"/>
              <c:showPercent val="0"/>
              <c:showBubbleSize val="0"/>
            </c:dLbl>
            <c:dLbl>
              <c:idx val="9"/>
              <c:layout>
                <c:manualLayout>
                  <c:x val="2.130100214745884E-2"/>
                  <c:y val="7.3110183936171327E-3"/>
                </c:manualLayout>
              </c:layout>
              <c:dLblPos val="bestFit"/>
              <c:showLegendKey val="0"/>
              <c:showVal val="1"/>
              <c:showCatName val="0"/>
              <c:showSerName val="0"/>
              <c:showPercent val="0"/>
              <c:showBubbleSize val="0"/>
            </c:dLbl>
            <c:dLbl>
              <c:idx val="10"/>
              <c:layout>
                <c:manualLayout>
                  <c:x val="3.0025053686471008E-2"/>
                  <c:y val="1.3388545555311562E-2"/>
                </c:manualLayout>
              </c:layout>
              <c:dLblPos val="bestFit"/>
              <c:showLegendKey val="0"/>
              <c:showVal val="1"/>
              <c:showCatName val="0"/>
              <c:showSerName val="0"/>
              <c:showPercent val="0"/>
              <c:showBubbleSize val="0"/>
            </c:dLbl>
            <c:txPr>
              <a:bodyPr/>
              <a:lstStyle/>
              <a:p>
                <a:pPr>
                  <a:defRPr b="1"/>
                </a:pPr>
                <a:endParaRPr lang="fr-FR"/>
              </a:p>
            </c:txPr>
            <c:dLblPos val="inEnd"/>
            <c:showLegendKey val="0"/>
            <c:showVal val="1"/>
            <c:showCatName val="0"/>
            <c:showSerName val="0"/>
            <c:showPercent val="0"/>
            <c:showBubbleSize val="0"/>
            <c:showLeaderLines val="1"/>
          </c:dLbls>
          <c:cat>
            <c:strRef>
              <c:f>soins!$C$24:$M$24</c:f>
              <c:strCache>
                <c:ptCount val="11"/>
                <c:pt idx="0">
                  <c:v>CHRU</c:v>
                </c:pt>
                <c:pt idx="1">
                  <c:v>CH de Toul</c:v>
                </c:pt>
                <c:pt idx="2">
                  <c:v>polyclinique de Gentilly</c:v>
                </c:pt>
                <c:pt idx="3">
                  <c:v>polyclinique Louis Pasteur</c:v>
                </c:pt>
                <c:pt idx="4">
                  <c:v>CHI Neufchateau</c:v>
                </c:pt>
                <c:pt idx="5">
                  <c:v>SINCAL</c:v>
                </c:pt>
                <c:pt idx="6">
                  <c:v>Polyclinique Majorelle</c:v>
                </c:pt>
                <c:pt idx="7">
                  <c:v>Clinique St André</c:v>
                </c:pt>
                <c:pt idx="8">
                  <c:v>clinique A. Paré</c:v>
                </c:pt>
                <c:pt idx="9">
                  <c:v>ICL</c:v>
                </c:pt>
                <c:pt idx="10">
                  <c:v>autres étab</c:v>
                </c:pt>
              </c:strCache>
            </c:strRef>
          </c:cat>
          <c:val>
            <c:numRef>
              <c:f>soins!$C$25:$M$25</c:f>
              <c:numCache>
                <c:formatCode>0%</c:formatCode>
                <c:ptCount val="11"/>
                <c:pt idx="0">
                  <c:v>0.3</c:v>
                </c:pt>
                <c:pt idx="1">
                  <c:v>0.27</c:v>
                </c:pt>
                <c:pt idx="2">
                  <c:v>0.09</c:v>
                </c:pt>
                <c:pt idx="3">
                  <c:v>0.06</c:v>
                </c:pt>
                <c:pt idx="4">
                  <c:v>0.05</c:v>
                </c:pt>
                <c:pt idx="5">
                  <c:v>0.05</c:v>
                </c:pt>
                <c:pt idx="6">
                  <c:v>0.05</c:v>
                </c:pt>
                <c:pt idx="7">
                  <c:v>0.04</c:v>
                </c:pt>
                <c:pt idx="8">
                  <c:v>0.04</c:v>
                </c:pt>
                <c:pt idx="9">
                  <c:v>0.02</c:v>
                </c:pt>
                <c:pt idx="10">
                  <c:v>0.03</c:v>
                </c:pt>
              </c:numCache>
            </c:numRef>
          </c:val>
        </c:ser>
        <c:dLbls>
          <c:dLblPos val="inEnd"/>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fr-FR" sz="1400" dirty="0"/>
              <a:t>CC </a:t>
            </a:r>
            <a:r>
              <a:rPr lang="fr-FR" sz="1400" dirty="0" smtClean="0"/>
              <a:t>Toulois</a:t>
            </a:r>
            <a:endParaRPr lang="fr-FR" sz="1400" dirty="0"/>
          </a:p>
        </c:rich>
      </c:tx>
      <c:layout>
        <c:manualLayout>
          <c:xMode val="edge"/>
          <c:yMode val="edge"/>
          <c:x val="0.34745144356955382"/>
          <c:y val="2.7777777777777776E-2"/>
        </c:manualLayout>
      </c:layout>
      <c:overlay val="0"/>
    </c:title>
    <c:autoTitleDeleted val="0"/>
    <c:plotArea>
      <c:layout/>
      <c:pieChart>
        <c:varyColors val="1"/>
        <c:ser>
          <c:idx val="0"/>
          <c:order val="0"/>
          <c:dPt>
            <c:idx val="0"/>
            <c:bubble3D val="0"/>
            <c:spPr>
              <a:solidFill>
                <a:srgbClr val="00B0F0"/>
              </a:solidFill>
            </c:spPr>
          </c:dPt>
          <c:dPt>
            <c:idx val="1"/>
            <c:bubble3D val="0"/>
            <c:spPr>
              <a:solidFill>
                <a:srgbClr val="00B050"/>
              </a:solidFill>
            </c:spPr>
          </c:dPt>
          <c:dPt>
            <c:idx val="2"/>
            <c:bubble3D val="0"/>
            <c:spPr>
              <a:solidFill>
                <a:srgbClr val="FFC000"/>
              </a:solidFill>
            </c:spPr>
          </c:dPt>
          <c:dPt>
            <c:idx val="3"/>
            <c:bubble3D val="0"/>
            <c:spPr>
              <a:solidFill>
                <a:srgbClr val="7030A0"/>
              </a:solidFill>
            </c:spPr>
          </c:dPt>
          <c:dPt>
            <c:idx val="4"/>
            <c:bubble3D val="0"/>
            <c:spPr>
              <a:solidFill>
                <a:srgbClr val="C00000"/>
              </a:solidFill>
            </c:spPr>
          </c:dPt>
          <c:dPt>
            <c:idx val="5"/>
            <c:bubble3D val="0"/>
            <c:spPr>
              <a:solidFill>
                <a:schemeClr val="tx1">
                  <a:lumMod val="50000"/>
                  <a:lumOff val="50000"/>
                </a:schemeClr>
              </a:solidFill>
            </c:spPr>
          </c:dPt>
          <c:dPt>
            <c:idx val="6"/>
            <c:bubble3D val="0"/>
            <c:spPr>
              <a:solidFill>
                <a:schemeClr val="tx1"/>
              </a:solidFill>
            </c:spPr>
          </c:dPt>
          <c:dPt>
            <c:idx val="7"/>
            <c:bubble3D val="0"/>
            <c:spPr>
              <a:solidFill>
                <a:schemeClr val="accent3">
                  <a:lumMod val="40000"/>
                  <a:lumOff val="60000"/>
                </a:schemeClr>
              </a:solidFill>
            </c:spPr>
          </c:dPt>
          <c:dPt>
            <c:idx val="8"/>
            <c:bubble3D val="0"/>
            <c:spPr>
              <a:solidFill>
                <a:schemeClr val="tx2"/>
              </a:solidFill>
            </c:spPr>
          </c:dPt>
          <c:dPt>
            <c:idx val="9"/>
            <c:bubble3D val="0"/>
            <c:spPr>
              <a:solidFill>
                <a:schemeClr val="bg1"/>
              </a:solidFill>
              <a:ln>
                <a:solidFill>
                  <a:schemeClr val="tx1"/>
                </a:solidFill>
              </a:ln>
            </c:spPr>
          </c:dPt>
          <c:dLbls>
            <c:dLbl>
              <c:idx val="6"/>
              <c:layout>
                <c:manualLayout>
                  <c:x val="1.0297572178477691E-2"/>
                  <c:y val="2.7159157188684748E-2"/>
                </c:manualLayout>
              </c:layout>
              <c:dLblPos val="bestFit"/>
              <c:showLegendKey val="0"/>
              <c:showVal val="1"/>
              <c:showCatName val="0"/>
              <c:showSerName val="0"/>
              <c:showPercent val="0"/>
              <c:showBubbleSize val="0"/>
            </c:dLbl>
            <c:txPr>
              <a:bodyPr/>
              <a:lstStyle/>
              <a:p>
                <a:pPr>
                  <a:defRPr b="1"/>
                </a:pPr>
                <a:endParaRPr lang="fr-FR"/>
              </a:p>
            </c:txPr>
            <c:dLblPos val="bestFit"/>
            <c:showLegendKey val="0"/>
            <c:showVal val="1"/>
            <c:showCatName val="0"/>
            <c:showSerName val="0"/>
            <c:showPercent val="0"/>
            <c:showBubbleSize val="0"/>
            <c:showLeaderLines val="1"/>
          </c:dLbls>
          <c:cat>
            <c:strRef>
              <c:f>soins!$C$22:$L$22</c:f>
              <c:strCache>
                <c:ptCount val="10"/>
                <c:pt idx="0">
                  <c:v>CH de Toul</c:v>
                </c:pt>
                <c:pt idx="1">
                  <c:v>CHRU</c:v>
                </c:pt>
                <c:pt idx="2">
                  <c:v>polyclinique de Gentilly</c:v>
                </c:pt>
                <c:pt idx="3">
                  <c:v>polyclinique Louis Pasteur</c:v>
                </c:pt>
                <c:pt idx="4">
                  <c:v>Polyclinique Majorelle</c:v>
                </c:pt>
                <c:pt idx="5">
                  <c:v>Clinique St André</c:v>
                </c:pt>
                <c:pt idx="6">
                  <c:v>SINCAL</c:v>
                </c:pt>
                <c:pt idx="7">
                  <c:v>clinique A. Paré</c:v>
                </c:pt>
                <c:pt idx="8">
                  <c:v>ICL</c:v>
                </c:pt>
                <c:pt idx="9">
                  <c:v>autres étab</c:v>
                </c:pt>
              </c:strCache>
            </c:strRef>
          </c:cat>
          <c:val>
            <c:numRef>
              <c:f>soins!$C$23:$L$23</c:f>
              <c:numCache>
                <c:formatCode>0%</c:formatCode>
                <c:ptCount val="10"/>
                <c:pt idx="0">
                  <c:v>0.36</c:v>
                </c:pt>
                <c:pt idx="1">
                  <c:v>0.27</c:v>
                </c:pt>
                <c:pt idx="2">
                  <c:v>0.1</c:v>
                </c:pt>
                <c:pt idx="3">
                  <c:v>0.05</c:v>
                </c:pt>
                <c:pt idx="4">
                  <c:v>0.05</c:v>
                </c:pt>
                <c:pt idx="5">
                  <c:v>0.04</c:v>
                </c:pt>
                <c:pt idx="6">
                  <c:v>0.04</c:v>
                </c:pt>
                <c:pt idx="7">
                  <c:v>0.03</c:v>
                </c:pt>
                <c:pt idx="8">
                  <c:v>0.02</c:v>
                </c:pt>
                <c:pt idx="9">
                  <c:v>0.04</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Part de PPPI (parc privé potentiellement indigne ) dans l’ensemble des résidences principales privées</a:t>
            </a:r>
          </a:p>
        </c:rich>
      </c:tx>
      <c:overlay val="0"/>
    </c:title>
    <c:autoTitleDeleted val="0"/>
    <c:plotArea>
      <c:layout/>
      <c:barChart>
        <c:barDir val="col"/>
        <c:grouping val="stacked"/>
        <c:varyColors val="0"/>
        <c:ser>
          <c:idx val="0"/>
          <c:order val="0"/>
          <c:spPr>
            <a:solidFill>
              <a:srgbClr val="00B0F0"/>
            </a:solidFill>
          </c:spPr>
          <c:invertIfNegative val="0"/>
          <c:dLbls>
            <c:txPr>
              <a:bodyPr/>
              <a:lstStyle/>
              <a:p>
                <a:pPr>
                  <a:defRPr b="1"/>
                </a:pPr>
                <a:endParaRPr lang="fr-FR"/>
              </a:p>
            </c:txPr>
            <c:dLblPos val="inEnd"/>
            <c:showLegendKey val="0"/>
            <c:showVal val="1"/>
            <c:showCatName val="0"/>
            <c:showSerName val="0"/>
            <c:showPercent val="0"/>
            <c:showBubbleSize val="0"/>
            <c:showLeaderLines val="0"/>
          </c:dLbls>
          <c:cat>
            <c:strRef>
              <c:f>Feuil3!$D$2:$J$2</c:f>
              <c:strCache>
                <c:ptCount val="7"/>
                <c:pt idx="0">
                  <c:v>CC Hazelle en Haye</c:v>
                </c:pt>
                <c:pt idx="1">
                  <c:v>CC du Toulois</c:v>
                </c:pt>
                <c:pt idx="2">
                  <c:v>CC Moselle et Madon</c:v>
                </c:pt>
                <c:pt idx="3">
                  <c:v>CC du Pays de Colombey et du Sud Toulois</c:v>
                </c:pt>
                <c:pt idx="4">
                  <c:v>CC du Pays du Saintois</c:v>
                </c:pt>
                <c:pt idx="5">
                  <c:v>Meurthe-et-Moselle</c:v>
                </c:pt>
                <c:pt idx="6">
                  <c:v>Région Grand Est</c:v>
                </c:pt>
              </c:strCache>
            </c:strRef>
          </c:cat>
          <c:val>
            <c:numRef>
              <c:f>Feuil3!$D$3:$J$3</c:f>
              <c:numCache>
                <c:formatCode>0.0%</c:formatCode>
                <c:ptCount val="7"/>
                <c:pt idx="0">
                  <c:v>6.0000000000000001E-3</c:v>
                </c:pt>
                <c:pt idx="1">
                  <c:v>0.02</c:v>
                </c:pt>
                <c:pt idx="2">
                  <c:v>1.9E-2</c:v>
                </c:pt>
                <c:pt idx="3">
                  <c:v>0.03</c:v>
                </c:pt>
                <c:pt idx="4">
                  <c:v>2.5000000000000001E-2</c:v>
                </c:pt>
                <c:pt idx="5">
                  <c:v>2.8000000000000001E-2</c:v>
                </c:pt>
                <c:pt idx="6">
                  <c:v>3.5999999999999997E-2</c:v>
                </c:pt>
              </c:numCache>
            </c:numRef>
          </c:val>
        </c:ser>
        <c:dLbls>
          <c:dLblPos val="inEnd"/>
          <c:showLegendKey val="0"/>
          <c:showVal val="1"/>
          <c:showCatName val="0"/>
          <c:showSerName val="0"/>
          <c:showPercent val="0"/>
          <c:showBubbleSize val="0"/>
        </c:dLbls>
        <c:gapWidth val="150"/>
        <c:overlap val="100"/>
        <c:axId val="72599808"/>
        <c:axId val="72606848"/>
      </c:barChart>
      <c:catAx>
        <c:axId val="72599808"/>
        <c:scaling>
          <c:orientation val="minMax"/>
        </c:scaling>
        <c:delete val="0"/>
        <c:axPos val="b"/>
        <c:majorTickMark val="out"/>
        <c:minorTickMark val="none"/>
        <c:tickLblPos val="nextTo"/>
        <c:crossAx val="72606848"/>
        <c:crosses val="autoZero"/>
        <c:auto val="1"/>
        <c:lblAlgn val="ctr"/>
        <c:lblOffset val="100"/>
        <c:noMultiLvlLbl val="0"/>
      </c:catAx>
      <c:valAx>
        <c:axId val="72606848"/>
        <c:scaling>
          <c:orientation val="minMax"/>
        </c:scaling>
        <c:delete val="0"/>
        <c:axPos val="l"/>
        <c:majorGridlines/>
        <c:numFmt formatCode="0.0%" sourceLinked="1"/>
        <c:majorTickMark val="out"/>
        <c:minorTickMark val="none"/>
        <c:tickLblPos val="nextTo"/>
        <c:crossAx val="725998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population!$B$136</c:f>
              <c:strCache>
                <c:ptCount val="1"/>
                <c:pt idx="0">
                  <c:v>CC du Toulois</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population!$B$138</c:f>
              <c:numCache>
                <c:formatCode>0.0%</c:formatCode>
                <c:ptCount val="1"/>
                <c:pt idx="0">
                  <c:v>0.10299999999999999</c:v>
                </c:pt>
              </c:numCache>
            </c:numRef>
          </c:val>
        </c:ser>
        <c:ser>
          <c:idx val="1"/>
          <c:order val="1"/>
          <c:tx>
            <c:strRef>
              <c:f>population!$C$136</c:f>
              <c:strCache>
                <c:ptCount val="1"/>
                <c:pt idx="0">
                  <c:v>CC du Pays de Colombey et du sud Toulois</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population!$C$138</c:f>
              <c:numCache>
                <c:formatCode>0.0%</c:formatCode>
                <c:ptCount val="1"/>
                <c:pt idx="0">
                  <c:v>0.11700000000000001</c:v>
                </c:pt>
              </c:numCache>
            </c:numRef>
          </c:val>
        </c:ser>
        <c:ser>
          <c:idx val="2"/>
          <c:order val="2"/>
          <c:tx>
            <c:strRef>
              <c:f>population!$D$136</c:f>
              <c:strCache>
                <c:ptCount val="1"/>
                <c:pt idx="0">
                  <c:v>CC de Moselle et Madon</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population!$D$138</c:f>
              <c:numCache>
                <c:formatCode>0.0%</c:formatCode>
                <c:ptCount val="1"/>
                <c:pt idx="0">
                  <c:v>8.2000000000000003E-2</c:v>
                </c:pt>
              </c:numCache>
            </c:numRef>
          </c:val>
        </c:ser>
        <c:ser>
          <c:idx val="3"/>
          <c:order val="3"/>
          <c:tx>
            <c:strRef>
              <c:f>population!$E$136</c:f>
              <c:strCache>
                <c:ptCount val="1"/>
                <c:pt idx="0">
                  <c:v>CC du Saintois</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population!$E$138</c:f>
              <c:numCache>
                <c:formatCode>0.0%</c:formatCode>
                <c:ptCount val="1"/>
                <c:pt idx="0">
                  <c:v>0.10299999999999999</c:v>
                </c:pt>
              </c:numCache>
            </c:numRef>
          </c:val>
        </c:ser>
        <c:ser>
          <c:idx val="4"/>
          <c:order val="4"/>
          <c:tx>
            <c:strRef>
              <c:f>population!$F$136</c:f>
              <c:strCache>
                <c:ptCount val="1"/>
                <c:pt idx="0">
                  <c:v>Terres de Lorraine</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population!$F$138</c:f>
              <c:numCache>
                <c:formatCode>0.0%</c:formatCode>
                <c:ptCount val="1"/>
                <c:pt idx="0">
                  <c:v>9.8000000000000004E-2</c:v>
                </c:pt>
              </c:numCache>
            </c:numRef>
          </c:val>
        </c:ser>
        <c:ser>
          <c:idx val="5"/>
          <c:order val="5"/>
          <c:tx>
            <c:strRef>
              <c:f>population!$G$136</c:f>
              <c:strCache>
                <c:ptCount val="1"/>
                <c:pt idx="0">
                  <c:v>Meurthe-et-Moselle</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population!$G$138</c:f>
              <c:numCache>
                <c:formatCode>0.0%</c:formatCode>
                <c:ptCount val="1"/>
                <c:pt idx="0">
                  <c:v>8.8999999999999996E-2</c:v>
                </c:pt>
              </c:numCache>
            </c:numRef>
          </c:val>
        </c:ser>
        <c:ser>
          <c:idx val="7"/>
          <c:order val="6"/>
          <c:tx>
            <c:strRef>
              <c:f>population!$I$136</c:f>
              <c:strCache>
                <c:ptCount val="1"/>
                <c:pt idx="0">
                  <c:v>Grand Est</c:v>
                </c:pt>
              </c:strCache>
            </c:strRef>
          </c:tx>
          <c:invertIfNegative val="0"/>
          <c:dLbls>
            <c:txPr>
              <a:bodyPr/>
              <a:lstStyle/>
              <a:p>
                <a:pPr>
                  <a:defRPr sz="900"/>
                </a:pPr>
                <a:endParaRPr lang="fr-FR"/>
              </a:p>
            </c:txPr>
            <c:dLblPos val="outEnd"/>
            <c:showLegendKey val="0"/>
            <c:showVal val="1"/>
            <c:showCatName val="0"/>
            <c:showSerName val="0"/>
            <c:showPercent val="0"/>
            <c:showBubbleSize val="0"/>
            <c:showLeaderLines val="0"/>
          </c:dLbls>
          <c:val>
            <c:numRef>
              <c:f>population!$I$138</c:f>
              <c:numCache>
                <c:formatCode>0.0%</c:formatCode>
                <c:ptCount val="1"/>
                <c:pt idx="0">
                  <c:v>8.6999999999999994E-2</c:v>
                </c:pt>
              </c:numCache>
            </c:numRef>
          </c:val>
        </c:ser>
        <c:ser>
          <c:idx val="8"/>
          <c:order val="7"/>
          <c:tx>
            <c:strRef>
              <c:f>population!$J$136</c:f>
              <c:strCache>
                <c:ptCount val="1"/>
                <c:pt idx="0">
                  <c:v>France métropolitaine</c:v>
                </c:pt>
              </c:strCache>
            </c:strRef>
          </c:tx>
          <c:invertIfNegative val="0"/>
          <c:dLbls>
            <c:dLbl>
              <c:idx val="0"/>
              <c:layout>
                <c:manualLayout>
                  <c:x val="1.233425720480869E-2"/>
                  <c:y val="0"/>
                </c:manualLayout>
              </c:layout>
              <c:dLblPos val="outEnd"/>
              <c:showLegendKey val="0"/>
              <c:showVal val="1"/>
              <c:showCatName val="0"/>
              <c:showSerName val="0"/>
              <c:showPercent val="0"/>
              <c:showBubbleSize val="0"/>
            </c:dLbl>
            <c:txPr>
              <a:bodyPr/>
              <a:lstStyle/>
              <a:p>
                <a:pPr>
                  <a:defRPr sz="900"/>
                </a:pPr>
                <a:endParaRPr lang="fr-FR"/>
              </a:p>
            </c:txPr>
            <c:dLblPos val="outEnd"/>
            <c:showLegendKey val="0"/>
            <c:showVal val="1"/>
            <c:showCatName val="0"/>
            <c:showSerName val="0"/>
            <c:showPercent val="0"/>
            <c:showBubbleSize val="0"/>
            <c:showLeaderLines val="0"/>
          </c:dLbls>
          <c:val>
            <c:numRef>
              <c:f>population!$J$138</c:f>
              <c:numCache>
                <c:formatCode>0.0%</c:formatCode>
                <c:ptCount val="1"/>
                <c:pt idx="0">
                  <c:v>9.2999999999999999E-2</c:v>
                </c:pt>
              </c:numCache>
            </c:numRef>
          </c:val>
        </c:ser>
        <c:dLbls>
          <c:dLblPos val="outEnd"/>
          <c:showLegendKey val="0"/>
          <c:showVal val="1"/>
          <c:showCatName val="0"/>
          <c:showSerName val="0"/>
          <c:showPercent val="0"/>
          <c:showBubbleSize val="0"/>
        </c:dLbls>
        <c:gapWidth val="150"/>
        <c:axId val="81324288"/>
        <c:axId val="81403904"/>
      </c:barChart>
      <c:catAx>
        <c:axId val="81324288"/>
        <c:scaling>
          <c:orientation val="minMax"/>
        </c:scaling>
        <c:delete val="1"/>
        <c:axPos val="b"/>
        <c:majorTickMark val="out"/>
        <c:minorTickMark val="none"/>
        <c:tickLblPos val="nextTo"/>
        <c:crossAx val="81403904"/>
        <c:crosses val="autoZero"/>
        <c:auto val="1"/>
        <c:lblAlgn val="ctr"/>
        <c:lblOffset val="100"/>
        <c:noMultiLvlLbl val="0"/>
      </c:catAx>
      <c:valAx>
        <c:axId val="81403904"/>
        <c:scaling>
          <c:orientation val="minMax"/>
        </c:scaling>
        <c:delete val="0"/>
        <c:axPos val="l"/>
        <c:majorGridlines/>
        <c:numFmt formatCode="0.0%" sourceLinked="1"/>
        <c:majorTickMark val="out"/>
        <c:minorTickMark val="none"/>
        <c:tickLblPos val="nextTo"/>
        <c:crossAx val="81324288"/>
        <c:crosses val="autoZero"/>
        <c:crossBetween val="between"/>
      </c:valAx>
    </c:plotArea>
    <c:legend>
      <c:legendPos val="r"/>
      <c:layout>
        <c:manualLayout>
          <c:xMode val="edge"/>
          <c:yMode val="edge"/>
          <c:x val="0.64071784988451441"/>
          <c:y val="3.0216950729260103E-2"/>
          <c:w val="0.34448104146971514"/>
          <c:h val="0.90651356080489942"/>
        </c:manualLayout>
      </c:layout>
      <c:overlay val="0"/>
      <c:txPr>
        <a:bodyPr/>
        <a:lstStyle/>
        <a:p>
          <a:pPr>
            <a:defRPr sz="900"/>
          </a:pPr>
          <a:endParaRPr lang="fr-F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Foyers bénéficiaires d’une aide au logement : APL, ALS, ALF (taux pour 1000 ménages)</a:t>
            </a:r>
          </a:p>
        </c:rich>
      </c:tx>
      <c:layout>
        <c:manualLayout>
          <c:xMode val="edge"/>
          <c:yMode val="edge"/>
          <c:x val="7.1833416358755957E-4"/>
          <c:y val="2.9394882050142578E-2"/>
        </c:manualLayout>
      </c:layout>
      <c:overlay val="0"/>
    </c:title>
    <c:autoTitleDeleted val="0"/>
    <c:plotArea>
      <c:layout/>
      <c:barChart>
        <c:barDir val="col"/>
        <c:grouping val="clustered"/>
        <c:varyColors val="0"/>
        <c:ser>
          <c:idx val="0"/>
          <c:order val="0"/>
          <c:tx>
            <c:strRef>
              <c:f>emploi!$C$41</c:f>
              <c:strCache>
                <c:ptCount val="1"/>
                <c:pt idx="0">
                  <c:v>Terres de Lorraine</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emploi!$B$46</c:f>
              <c:strCache>
                <c:ptCount val="1"/>
                <c:pt idx="0">
                  <c:v>APL ALS ALF</c:v>
                </c:pt>
              </c:strCache>
            </c:strRef>
          </c:cat>
          <c:val>
            <c:numRef>
              <c:f>emploi!$C$46</c:f>
              <c:numCache>
                <c:formatCode>General</c:formatCode>
                <c:ptCount val="1"/>
                <c:pt idx="0">
                  <c:v>154</c:v>
                </c:pt>
              </c:numCache>
            </c:numRef>
          </c:val>
        </c:ser>
        <c:ser>
          <c:idx val="1"/>
          <c:order val="1"/>
          <c:tx>
            <c:strRef>
              <c:f>emploi!$D$41</c:f>
              <c:strCache>
                <c:ptCount val="1"/>
                <c:pt idx="0">
                  <c:v>Meurthe-&amp;-M.</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emploi!$B$46</c:f>
              <c:strCache>
                <c:ptCount val="1"/>
                <c:pt idx="0">
                  <c:v>APL ALS ALF</c:v>
                </c:pt>
              </c:strCache>
            </c:strRef>
          </c:cat>
          <c:val>
            <c:numRef>
              <c:f>emploi!$D$46</c:f>
              <c:numCache>
                <c:formatCode>General</c:formatCode>
                <c:ptCount val="1"/>
                <c:pt idx="0">
                  <c:v>261</c:v>
                </c:pt>
              </c:numCache>
            </c:numRef>
          </c:val>
        </c:ser>
        <c:ser>
          <c:idx val="2"/>
          <c:order val="2"/>
          <c:tx>
            <c:strRef>
              <c:f>emploi!$E$41</c:f>
              <c:strCache>
                <c:ptCount val="1"/>
                <c:pt idx="0">
                  <c:v>Grand Est</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emploi!$B$46</c:f>
              <c:strCache>
                <c:ptCount val="1"/>
                <c:pt idx="0">
                  <c:v>APL ALS ALF</c:v>
                </c:pt>
              </c:strCache>
            </c:strRef>
          </c:cat>
          <c:val>
            <c:numRef>
              <c:f>emploi!$E$46</c:f>
              <c:numCache>
                <c:formatCode>General</c:formatCode>
                <c:ptCount val="1"/>
                <c:pt idx="0">
                  <c:v>222</c:v>
                </c:pt>
              </c:numCache>
            </c:numRef>
          </c:val>
        </c:ser>
        <c:ser>
          <c:idx val="3"/>
          <c:order val="3"/>
          <c:tx>
            <c:strRef>
              <c:f>emploi!$F$41</c:f>
              <c:strCache>
                <c:ptCount val="1"/>
                <c:pt idx="0">
                  <c:v>France métrop.</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emploi!$B$46</c:f>
              <c:strCache>
                <c:ptCount val="1"/>
                <c:pt idx="0">
                  <c:v>APL ALS ALF</c:v>
                </c:pt>
              </c:strCache>
            </c:strRef>
          </c:cat>
          <c:val>
            <c:numRef>
              <c:f>emploi!$F$46</c:f>
              <c:numCache>
                <c:formatCode>General</c:formatCode>
                <c:ptCount val="1"/>
                <c:pt idx="0">
                  <c:v>221</c:v>
                </c:pt>
              </c:numCache>
            </c:numRef>
          </c:val>
        </c:ser>
        <c:dLbls>
          <c:dLblPos val="outEnd"/>
          <c:showLegendKey val="0"/>
          <c:showVal val="1"/>
          <c:showCatName val="0"/>
          <c:showSerName val="0"/>
          <c:showPercent val="0"/>
          <c:showBubbleSize val="0"/>
        </c:dLbls>
        <c:gapWidth val="150"/>
        <c:axId val="65984768"/>
        <c:axId val="65986560"/>
      </c:barChart>
      <c:catAx>
        <c:axId val="65984768"/>
        <c:scaling>
          <c:orientation val="minMax"/>
        </c:scaling>
        <c:delete val="0"/>
        <c:axPos val="b"/>
        <c:numFmt formatCode="General" sourceLinked="1"/>
        <c:majorTickMark val="out"/>
        <c:minorTickMark val="none"/>
        <c:tickLblPos val="nextTo"/>
        <c:crossAx val="65986560"/>
        <c:crosses val="autoZero"/>
        <c:auto val="1"/>
        <c:lblAlgn val="ctr"/>
        <c:lblOffset val="100"/>
        <c:noMultiLvlLbl val="0"/>
      </c:catAx>
      <c:valAx>
        <c:axId val="65986560"/>
        <c:scaling>
          <c:orientation val="minMax"/>
        </c:scaling>
        <c:delete val="0"/>
        <c:axPos val="l"/>
        <c:majorGridlines/>
        <c:numFmt formatCode="General" sourceLinked="1"/>
        <c:majorTickMark val="out"/>
        <c:minorTickMark val="none"/>
        <c:tickLblPos val="nextTo"/>
        <c:crossAx val="65984768"/>
        <c:crosses val="autoZero"/>
        <c:crossBetween val="between"/>
      </c:valAx>
    </c:plotArea>
    <c:legend>
      <c:legendPos val="r"/>
      <c:layout>
        <c:manualLayout>
          <c:xMode val="edge"/>
          <c:yMode val="edge"/>
          <c:x val="0.74981326861117992"/>
          <c:y val="0.27456169993457519"/>
          <c:w val="0.24747335766111458"/>
          <c:h val="0.69730369465121156"/>
        </c:manualLayout>
      </c:layout>
      <c:overlay val="0"/>
      <c:txPr>
        <a:bodyPr/>
        <a:lstStyle/>
        <a:p>
          <a:pPr>
            <a:defRPr sz="1200" b="1"/>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CMU complémentaire</a:t>
            </a:r>
          </a:p>
          <a:p>
            <a:pPr>
              <a:defRPr/>
            </a:pPr>
            <a:r>
              <a:rPr lang="fr-FR" sz="1200"/>
              <a:t>(% de la population totale)</a:t>
            </a:r>
          </a:p>
        </c:rich>
      </c:tx>
      <c:layout>
        <c:manualLayout>
          <c:xMode val="edge"/>
          <c:yMode val="edge"/>
          <c:x val="0.2539288188976378"/>
          <c:y val="0"/>
        </c:manualLayout>
      </c:layout>
      <c:overlay val="0"/>
    </c:title>
    <c:autoTitleDeleted val="0"/>
    <c:plotArea>
      <c:layout>
        <c:manualLayout>
          <c:layoutTarget val="inner"/>
          <c:xMode val="edge"/>
          <c:yMode val="edge"/>
          <c:x val="0.16812682414698163"/>
          <c:y val="0.18391920575145498"/>
          <c:w val="0.62334488188976378"/>
          <c:h val="0.68583635741184523"/>
        </c:manualLayout>
      </c:layout>
      <c:barChart>
        <c:barDir val="col"/>
        <c:grouping val="clustered"/>
        <c:varyColors val="0"/>
        <c:ser>
          <c:idx val="0"/>
          <c:order val="0"/>
          <c:tx>
            <c:strRef>
              <c:f>emploi!$C$41</c:f>
              <c:strCache>
                <c:ptCount val="1"/>
                <c:pt idx="0">
                  <c:v>Terres de Lorraine</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emploi!$B$44</c:f>
              <c:strCache>
                <c:ptCount val="1"/>
                <c:pt idx="0">
                  <c:v>bénéficiaires CMU</c:v>
                </c:pt>
              </c:strCache>
            </c:strRef>
          </c:cat>
          <c:val>
            <c:numRef>
              <c:f>emploi!$C$44</c:f>
              <c:numCache>
                <c:formatCode>0.0</c:formatCode>
                <c:ptCount val="1"/>
                <c:pt idx="0">
                  <c:v>4.5999999999999996</c:v>
                </c:pt>
              </c:numCache>
            </c:numRef>
          </c:val>
        </c:ser>
        <c:ser>
          <c:idx val="1"/>
          <c:order val="1"/>
          <c:tx>
            <c:strRef>
              <c:f>emploi!$D$41</c:f>
              <c:strCache>
                <c:ptCount val="1"/>
                <c:pt idx="0">
                  <c:v>Meurthe-&amp;-M.</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emploi!$B$44</c:f>
              <c:strCache>
                <c:ptCount val="1"/>
                <c:pt idx="0">
                  <c:v>bénéficiaires CMU</c:v>
                </c:pt>
              </c:strCache>
            </c:strRef>
          </c:cat>
          <c:val>
            <c:numRef>
              <c:f>emploi!$D$44</c:f>
              <c:numCache>
                <c:formatCode>0.0</c:formatCode>
                <c:ptCount val="1"/>
                <c:pt idx="0">
                  <c:v>7.9</c:v>
                </c:pt>
              </c:numCache>
            </c:numRef>
          </c:val>
        </c:ser>
        <c:ser>
          <c:idx val="2"/>
          <c:order val="2"/>
          <c:tx>
            <c:strRef>
              <c:f>emploi!$E$41</c:f>
              <c:strCache>
                <c:ptCount val="1"/>
                <c:pt idx="0">
                  <c:v>Grand Est</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emploi!$B$44</c:f>
              <c:strCache>
                <c:ptCount val="1"/>
                <c:pt idx="0">
                  <c:v>bénéficiaires CMU</c:v>
                </c:pt>
              </c:strCache>
            </c:strRef>
          </c:cat>
          <c:val>
            <c:numRef>
              <c:f>emploi!$E$44</c:f>
              <c:numCache>
                <c:formatCode>0.0</c:formatCode>
                <c:ptCount val="1"/>
                <c:pt idx="0">
                  <c:v>7.1</c:v>
                </c:pt>
              </c:numCache>
            </c:numRef>
          </c:val>
        </c:ser>
        <c:ser>
          <c:idx val="3"/>
          <c:order val="3"/>
          <c:tx>
            <c:strRef>
              <c:f>emploi!$F$41</c:f>
              <c:strCache>
                <c:ptCount val="1"/>
                <c:pt idx="0">
                  <c:v>France métrop.</c:v>
                </c:pt>
              </c:strCache>
            </c:strRef>
          </c:tx>
          <c:invertIfNegative val="0"/>
          <c:dLbls>
            <c:dLbl>
              <c:idx val="0"/>
              <c:layout>
                <c:manualLayout>
                  <c:x val="6.7510548523206752E-3"/>
                  <c:y val="0"/>
                </c:manualLayout>
              </c:layout>
              <c:dLblPos val="outEnd"/>
              <c:showLegendKey val="0"/>
              <c:showVal val="1"/>
              <c:showCatName val="0"/>
              <c:showSerName val="0"/>
              <c:showPercent val="0"/>
              <c:showBubbleSize val="0"/>
            </c:dLbl>
            <c:txPr>
              <a:bodyPr/>
              <a:lstStyle/>
              <a:p>
                <a:pPr>
                  <a:defRPr sz="1400" b="1"/>
                </a:pPr>
                <a:endParaRPr lang="fr-FR"/>
              </a:p>
            </c:txPr>
            <c:dLblPos val="outEnd"/>
            <c:showLegendKey val="0"/>
            <c:showVal val="1"/>
            <c:showCatName val="0"/>
            <c:showSerName val="0"/>
            <c:showPercent val="0"/>
            <c:showBubbleSize val="0"/>
            <c:showLeaderLines val="0"/>
          </c:dLbls>
          <c:cat>
            <c:strRef>
              <c:f>emploi!$B$44</c:f>
              <c:strCache>
                <c:ptCount val="1"/>
                <c:pt idx="0">
                  <c:v>bénéficiaires CMU</c:v>
                </c:pt>
              </c:strCache>
            </c:strRef>
          </c:cat>
          <c:val>
            <c:numRef>
              <c:f>emploi!$F$44</c:f>
              <c:numCache>
                <c:formatCode>0.0</c:formatCode>
                <c:ptCount val="1"/>
                <c:pt idx="0">
                  <c:v>7.3</c:v>
                </c:pt>
              </c:numCache>
            </c:numRef>
          </c:val>
        </c:ser>
        <c:dLbls>
          <c:dLblPos val="outEnd"/>
          <c:showLegendKey val="0"/>
          <c:showVal val="1"/>
          <c:showCatName val="0"/>
          <c:showSerName val="0"/>
          <c:showPercent val="0"/>
          <c:showBubbleSize val="0"/>
        </c:dLbls>
        <c:gapWidth val="150"/>
        <c:axId val="66039808"/>
        <c:axId val="66041344"/>
      </c:barChart>
      <c:catAx>
        <c:axId val="66039808"/>
        <c:scaling>
          <c:orientation val="minMax"/>
        </c:scaling>
        <c:delete val="0"/>
        <c:axPos val="b"/>
        <c:numFmt formatCode="General" sourceLinked="1"/>
        <c:majorTickMark val="out"/>
        <c:minorTickMark val="none"/>
        <c:tickLblPos val="nextTo"/>
        <c:crossAx val="66041344"/>
        <c:crosses val="autoZero"/>
        <c:auto val="1"/>
        <c:lblAlgn val="ctr"/>
        <c:lblOffset val="100"/>
        <c:noMultiLvlLbl val="0"/>
      </c:catAx>
      <c:valAx>
        <c:axId val="66041344"/>
        <c:scaling>
          <c:orientation val="minMax"/>
        </c:scaling>
        <c:delete val="0"/>
        <c:axPos val="l"/>
        <c:majorGridlines/>
        <c:numFmt formatCode="0.0" sourceLinked="1"/>
        <c:majorTickMark val="out"/>
        <c:minorTickMark val="none"/>
        <c:tickLblPos val="nextTo"/>
        <c:crossAx val="6603980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Foyers ayant un droit payable à l’AAH </a:t>
            </a:r>
          </a:p>
          <a:p>
            <a:pPr>
              <a:defRPr/>
            </a:pPr>
            <a:r>
              <a:rPr lang="fr-FR" sz="1200"/>
              <a:t>(Pour 100 personnes de 20-64 ans)</a:t>
            </a:r>
          </a:p>
        </c:rich>
      </c:tx>
      <c:overlay val="0"/>
    </c:title>
    <c:autoTitleDeleted val="0"/>
    <c:plotArea>
      <c:layout/>
      <c:barChart>
        <c:barDir val="col"/>
        <c:grouping val="clustered"/>
        <c:varyColors val="0"/>
        <c:ser>
          <c:idx val="0"/>
          <c:order val="0"/>
          <c:tx>
            <c:strRef>
              <c:f>emploi!$C$41</c:f>
              <c:strCache>
                <c:ptCount val="1"/>
                <c:pt idx="0">
                  <c:v>Terres de Lorraine</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emploi!$B$43</c:f>
              <c:strCache>
                <c:ptCount val="1"/>
                <c:pt idx="0">
                  <c:v>Bénéficiaires AAH</c:v>
                </c:pt>
              </c:strCache>
            </c:strRef>
          </c:cat>
          <c:val>
            <c:numRef>
              <c:f>emploi!$C$43</c:f>
              <c:numCache>
                <c:formatCode>0.0</c:formatCode>
                <c:ptCount val="1"/>
                <c:pt idx="0">
                  <c:v>1.9</c:v>
                </c:pt>
              </c:numCache>
            </c:numRef>
          </c:val>
        </c:ser>
        <c:ser>
          <c:idx val="1"/>
          <c:order val="1"/>
          <c:tx>
            <c:strRef>
              <c:f>emploi!$D$41</c:f>
              <c:strCache>
                <c:ptCount val="1"/>
                <c:pt idx="0">
                  <c:v>Meurthe-&amp;-M.</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emploi!$B$43</c:f>
              <c:strCache>
                <c:ptCount val="1"/>
                <c:pt idx="0">
                  <c:v>Bénéficiaires AAH</c:v>
                </c:pt>
              </c:strCache>
            </c:strRef>
          </c:cat>
          <c:val>
            <c:numRef>
              <c:f>emploi!$D$43</c:f>
              <c:numCache>
                <c:formatCode>0.0</c:formatCode>
                <c:ptCount val="1"/>
                <c:pt idx="0">
                  <c:v>2.5</c:v>
                </c:pt>
              </c:numCache>
            </c:numRef>
          </c:val>
        </c:ser>
        <c:ser>
          <c:idx val="2"/>
          <c:order val="2"/>
          <c:tx>
            <c:strRef>
              <c:f>emploi!$E$41</c:f>
              <c:strCache>
                <c:ptCount val="1"/>
                <c:pt idx="0">
                  <c:v>Grand Est</c:v>
                </c:pt>
              </c:strCache>
            </c:strRef>
          </c:tx>
          <c:invertIfNegative val="0"/>
          <c:dLbls>
            <c:txPr>
              <a:bodyPr/>
              <a:lstStyle/>
              <a:p>
                <a:pPr>
                  <a:defRPr sz="1400" b="1"/>
                </a:pPr>
                <a:endParaRPr lang="fr-FR"/>
              </a:p>
            </c:txPr>
            <c:dLblPos val="outEnd"/>
            <c:showLegendKey val="0"/>
            <c:showVal val="1"/>
            <c:showCatName val="0"/>
            <c:showSerName val="0"/>
            <c:showPercent val="0"/>
            <c:showBubbleSize val="0"/>
            <c:showLeaderLines val="0"/>
          </c:dLbls>
          <c:cat>
            <c:strRef>
              <c:f>emploi!$B$43</c:f>
              <c:strCache>
                <c:ptCount val="1"/>
                <c:pt idx="0">
                  <c:v>Bénéficiaires AAH</c:v>
                </c:pt>
              </c:strCache>
            </c:strRef>
          </c:cat>
          <c:val>
            <c:numRef>
              <c:f>emploi!$E$43</c:f>
              <c:numCache>
                <c:formatCode>0.0</c:formatCode>
                <c:ptCount val="1"/>
                <c:pt idx="0">
                  <c:v>2.6</c:v>
                </c:pt>
              </c:numCache>
            </c:numRef>
          </c:val>
        </c:ser>
        <c:ser>
          <c:idx val="3"/>
          <c:order val="3"/>
          <c:tx>
            <c:strRef>
              <c:f>emploi!$F$41</c:f>
              <c:strCache>
                <c:ptCount val="1"/>
                <c:pt idx="0">
                  <c:v>France métrop.</c:v>
                </c:pt>
              </c:strCache>
            </c:strRef>
          </c:tx>
          <c:invertIfNegative val="0"/>
          <c:dLbls>
            <c:dLbl>
              <c:idx val="0"/>
              <c:layout>
                <c:manualLayout>
                  <c:x val="1.0723860589812333E-2"/>
                  <c:y val="0"/>
                </c:manualLayout>
              </c:layout>
              <c:dLblPos val="outEnd"/>
              <c:showLegendKey val="0"/>
              <c:showVal val="1"/>
              <c:showCatName val="0"/>
              <c:showSerName val="0"/>
              <c:showPercent val="0"/>
              <c:showBubbleSize val="0"/>
            </c:dLbl>
            <c:txPr>
              <a:bodyPr/>
              <a:lstStyle/>
              <a:p>
                <a:pPr>
                  <a:defRPr sz="1400" b="1"/>
                </a:pPr>
                <a:endParaRPr lang="fr-FR"/>
              </a:p>
            </c:txPr>
            <c:dLblPos val="outEnd"/>
            <c:showLegendKey val="0"/>
            <c:showVal val="1"/>
            <c:showCatName val="0"/>
            <c:showSerName val="0"/>
            <c:showPercent val="0"/>
            <c:showBubbleSize val="0"/>
            <c:showLeaderLines val="0"/>
          </c:dLbls>
          <c:cat>
            <c:strRef>
              <c:f>emploi!$B$43</c:f>
              <c:strCache>
                <c:ptCount val="1"/>
                <c:pt idx="0">
                  <c:v>Bénéficiaires AAH</c:v>
                </c:pt>
              </c:strCache>
            </c:strRef>
          </c:cat>
          <c:val>
            <c:numRef>
              <c:f>emploi!$F$43</c:f>
              <c:numCache>
                <c:formatCode>0.0</c:formatCode>
                <c:ptCount val="1"/>
                <c:pt idx="0">
                  <c:v>2.7</c:v>
                </c:pt>
              </c:numCache>
            </c:numRef>
          </c:val>
        </c:ser>
        <c:dLbls>
          <c:dLblPos val="outEnd"/>
          <c:showLegendKey val="0"/>
          <c:showVal val="1"/>
          <c:showCatName val="0"/>
          <c:showSerName val="0"/>
          <c:showPercent val="0"/>
          <c:showBubbleSize val="0"/>
        </c:dLbls>
        <c:gapWidth val="150"/>
        <c:axId val="66057344"/>
        <c:axId val="66058880"/>
      </c:barChart>
      <c:catAx>
        <c:axId val="66057344"/>
        <c:scaling>
          <c:orientation val="minMax"/>
        </c:scaling>
        <c:delete val="0"/>
        <c:axPos val="b"/>
        <c:numFmt formatCode="General" sourceLinked="1"/>
        <c:majorTickMark val="out"/>
        <c:minorTickMark val="none"/>
        <c:tickLblPos val="nextTo"/>
        <c:crossAx val="66058880"/>
        <c:crosses val="autoZero"/>
        <c:auto val="1"/>
        <c:lblAlgn val="ctr"/>
        <c:lblOffset val="100"/>
        <c:noMultiLvlLbl val="0"/>
      </c:catAx>
      <c:valAx>
        <c:axId val="66058880"/>
        <c:scaling>
          <c:orientation val="minMax"/>
        </c:scaling>
        <c:delete val="0"/>
        <c:axPos val="l"/>
        <c:majorGridlines/>
        <c:numFmt formatCode="0.0" sourceLinked="1"/>
        <c:majorTickMark val="out"/>
        <c:minorTickMark val="none"/>
        <c:tickLblPos val="nextTo"/>
        <c:crossAx val="6605734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200"/>
              <a:t>Foyers ayant un droit payable au RSA</a:t>
            </a:r>
          </a:p>
          <a:p>
            <a:pPr>
              <a:defRPr/>
            </a:pPr>
            <a:r>
              <a:rPr lang="fr-FR" sz="1200"/>
              <a:t>(Pour 1 000 personnes de 15-64 ans)</a:t>
            </a:r>
          </a:p>
        </c:rich>
      </c:tx>
      <c:overlay val="0"/>
    </c:title>
    <c:autoTitleDeleted val="0"/>
    <c:plotArea>
      <c:layout/>
      <c:barChart>
        <c:barDir val="col"/>
        <c:grouping val="clustered"/>
        <c:varyColors val="0"/>
        <c:ser>
          <c:idx val="0"/>
          <c:order val="0"/>
          <c:tx>
            <c:strRef>
              <c:f>emploi!$C$41</c:f>
              <c:strCache>
                <c:ptCount val="1"/>
                <c:pt idx="0">
                  <c:v>Terres de Lorraine</c:v>
                </c:pt>
              </c:strCache>
            </c:strRef>
          </c:tx>
          <c:invertIfNegative val="0"/>
          <c:dLbls>
            <c:dLbl>
              <c:idx val="0"/>
              <c:layout>
                <c:manualLayout>
                  <c:x val="-1.7969446846659212E-2"/>
                  <c:y val="5.7787602828506985E-17"/>
                </c:manualLayout>
              </c:layout>
              <c:dLblPos val="outEnd"/>
              <c:showLegendKey val="0"/>
              <c:showVal val="1"/>
              <c:showCatName val="0"/>
              <c:showSerName val="0"/>
              <c:showPercent val="0"/>
              <c:showBubbleSize val="0"/>
            </c:dLbl>
            <c:txPr>
              <a:bodyPr/>
              <a:lstStyle/>
              <a:p>
                <a:pPr>
                  <a:defRPr sz="1400" b="1"/>
                </a:pPr>
                <a:endParaRPr lang="fr-FR"/>
              </a:p>
            </c:txPr>
            <c:dLblPos val="outEnd"/>
            <c:showLegendKey val="0"/>
            <c:showVal val="1"/>
            <c:showCatName val="0"/>
            <c:showSerName val="0"/>
            <c:showPercent val="0"/>
            <c:showBubbleSize val="0"/>
            <c:showLeaderLines val="0"/>
          </c:dLbls>
          <c:cat>
            <c:strRef>
              <c:f>emploi!$B$42</c:f>
              <c:strCache>
                <c:ptCount val="1"/>
                <c:pt idx="0">
                  <c:v>Bénéficiaires RSA</c:v>
                </c:pt>
              </c:strCache>
            </c:strRef>
          </c:cat>
          <c:val>
            <c:numRef>
              <c:f>emploi!$C$42</c:f>
              <c:numCache>
                <c:formatCode>0</c:formatCode>
                <c:ptCount val="1"/>
                <c:pt idx="0">
                  <c:v>42</c:v>
                </c:pt>
              </c:numCache>
            </c:numRef>
          </c:val>
        </c:ser>
        <c:ser>
          <c:idx val="1"/>
          <c:order val="1"/>
          <c:tx>
            <c:strRef>
              <c:f>emploi!$D$41</c:f>
              <c:strCache>
                <c:ptCount val="1"/>
                <c:pt idx="0">
                  <c:v>Meurthe-&amp;-M.</c:v>
                </c:pt>
              </c:strCache>
            </c:strRef>
          </c:tx>
          <c:invertIfNegative val="0"/>
          <c:dLbls>
            <c:dLbl>
              <c:idx val="0"/>
              <c:layout>
                <c:manualLayout>
                  <c:x val="-2.8751114954654704E-2"/>
                  <c:y val="-6.304174952271935E-3"/>
                </c:manualLayout>
              </c:layout>
              <c:dLblPos val="outEnd"/>
              <c:showLegendKey val="0"/>
              <c:showVal val="1"/>
              <c:showCatName val="0"/>
              <c:showSerName val="0"/>
              <c:showPercent val="0"/>
              <c:showBubbleSize val="0"/>
            </c:dLbl>
            <c:txPr>
              <a:bodyPr/>
              <a:lstStyle/>
              <a:p>
                <a:pPr>
                  <a:defRPr sz="1400" b="1"/>
                </a:pPr>
                <a:endParaRPr lang="fr-FR"/>
              </a:p>
            </c:txPr>
            <c:dLblPos val="outEnd"/>
            <c:showLegendKey val="0"/>
            <c:showVal val="1"/>
            <c:showCatName val="0"/>
            <c:showSerName val="0"/>
            <c:showPercent val="0"/>
            <c:showBubbleSize val="0"/>
            <c:showLeaderLines val="0"/>
          </c:dLbls>
          <c:cat>
            <c:strRef>
              <c:f>emploi!$B$42</c:f>
              <c:strCache>
                <c:ptCount val="1"/>
                <c:pt idx="0">
                  <c:v>Bénéficiaires RSA</c:v>
                </c:pt>
              </c:strCache>
            </c:strRef>
          </c:cat>
          <c:val>
            <c:numRef>
              <c:f>emploi!$D$42</c:f>
              <c:numCache>
                <c:formatCode>0</c:formatCode>
                <c:ptCount val="1"/>
                <c:pt idx="0">
                  <c:v>62</c:v>
                </c:pt>
              </c:numCache>
            </c:numRef>
          </c:val>
        </c:ser>
        <c:ser>
          <c:idx val="2"/>
          <c:order val="2"/>
          <c:tx>
            <c:strRef>
              <c:f>emploi!$E$41</c:f>
              <c:strCache>
                <c:ptCount val="1"/>
                <c:pt idx="0">
                  <c:v>Grand Est</c:v>
                </c:pt>
              </c:strCache>
            </c:strRef>
          </c:tx>
          <c:invertIfNegative val="0"/>
          <c:dLbls>
            <c:dLbl>
              <c:idx val="0"/>
              <c:layout>
                <c:manualLayout>
                  <c:x val="7.1877787386636846E-3"/>
                  <c:y val="0"/>
                </c:manualLayout>
              </c:layout>
              <c:dLblPos val="outEnd"/>
              <c:showLegendKey val="0"/>
              <c:showVal val="1"/>
              <c:showCatName val="0"/>
              <c:showSerName val="0"/>
              <c:showPercent val="0"/>
              <c:showBubbleSize val="0"/>
            </c:dLbl>
            <c:txPr>
              <a:bodyPr/>
              <a:lstStyle/>
              <a:p>
                <a:pPr>
                  <a:defRPr sz="1400" b="1"/>
                </a:pPr>
                <a:endParaRPr lang="fr-FR"/>
              </a:p>
            </c:txPr>
            <c:dLblPos val="outEnd"/>
            <c:showLegendKey val="0"/>
            <c:showVal val="1"/>
            <c:showCatName val="0"/>
            <c:showSerName val="0"/>
            <c:showPercent val="0"/>
            <c:showBubbleSize val="0"/>
            <c:showLeaderLines val="0"/>
          </c:dLbls>
          <c:cat>
            <c:strRef>
              <c:f>emploi!$B$42</c:f>
              <c:strCache>
                <c:ptCount val="1"/>
                <c:pt idx="0">
                  <c:v>Bénéficiaires RSA</c:v>
                </c:pt>
              </c:strCache>
            </c:strRef>
          </c:cat>
          <c:val>
            <c:numRef>
              <c:f>emploi!$E$42</c:f>
              <c:numCache>
                <c:formatCode>0</c:formatCode>
                <c:ptCount val="1"/>
                <c:pt idx="0">
                  <c:v>56</c:v>
                </c:pt>
              </c:numCache>
            </c:numRef>
          </c:val>
        </c:ser>
        <c:ser>
          <c:idx val="3"/>
          <c:order val="3"/>
          <c:tx>
            <c:strRef>
              <c:f>emploi!$F$41</c:f>
              <c:strCache>
                <c:ptCount val="1"/>
                <c:pt idx="0">
                  <c:v>France métrop.</c:v>
                </c:pt>
              </c:strCache>
            </c:strRef>
          </c:tx>
          <c:invertIfNegative val="0"/>
          <c:dLbls>
            <c:dLbl>
              <c:idx val="0"/>
              <c:layout>
                <c:manualLayout>
                  <c:x val="1.0781668107995527E-2"/>
                  <c:y val="1.260834990454387E-2"/>
                </c:manualLayout>
              </c:layout>
              <c:dLblPos val="outEnd"/>
              <c:showLegendKey val="0"/>
              <c:showVal val="1"/>
              <c:showCatName val="0"/>
              <c:showSerName val="0"/>
              <c:showPercent val="0"/>
              <c:showBubbleSize val="0"/>
            </c:dLbl>
            <c:txPr>
              <a:bodyPr/>
              <a:lstStyle/>
              <a:p>
                <a:pPr>
                  <a:defRPr sz="1400" b="1"/>
                </a:pPr>
                <a:endParaRPr lang="fr-FR"/>
              </a:p>
            </c:txPr>
            <c:dLblPos val="outEnd"/>
            <c:showLegendKey val="0"/>
            <c:showVal val="1"/>
            <c:showCatName val="0"/>
            <c:showSerName val="0"/>
            <c:showPercent val="0"/>
            <c:showBubbleSize val="0"/>
            <c:showLeaderLines val="0"/>
          </c:dLbls>
          <c:cat>
            <c:strRef>
              <c:f>emploi!$B$42</c:f>
              <c:strCache>
                <c:ptCount val="1"/>
                <c:pt idx="0">
                  <c:v>Bénéficiaires RSA</c:v>
                </c:pt>
              </c:strCache>
            </c:strRef>
          </c:cat>
          <c:val>
            <c:numRef>
              <c:f>emploi!$F$42</c:f>
              <c:numCache>
                <c:formatCode>0</c:formatCode>
                <c:ptCount val="1"/>
                <c:pt idx="0">
                  <c:v>56</c:v>
                </c:pt>
              </c:numCache>
            </c:numRef>
          </c:val>
        </c:ser>
        <c:dLbls>
          <c:dLblPos val="outEnd"/>
          <c:showLegendKey val="0"/>
          <c:showVal val="1"/>
          <c:showCatName val="0"/>
          <c:showSerName val="0"/>
          <c:showPercent val="0"/>
          <c:showBubbleSize val="0"/>
        </c:dLbls>
        <c:gapWidth val="150"/>
        <c:axId val="66398464"/>
        <c:axId val="66404352"/>
      </c:barChart>
      <c:catAx>
        <c:axId val="66398464"/>
        <c:scaling>
          <c:orientation val="minMax"/>
        </c:scaling>
        <c:delete val="0"/>
        <c:axPos val="b"/>
        <c:numFmt formatCode="General" sourceLinked="1"/>
        <c:majorTickMark val="out"/>
        <c:minorTickMark val="none"/>
        <c:tickLblPos val="nextTo"/>
        <c:crossAx val="66404352"/>
        <c:crosses val="autoZero"/>
        <c:auto val="1"/>
        <c:lblAlgn val="ctr"/>
        <c:lblOffset val="100"/>
        <c:noMultiLvlLbl val="0"/>
      </c:catAx>
      <c:valAx>
        <c:axId val="66404352"/>
        <c:scaling>
          <c:orientation val="minMax"/>
        </c:scaling>
        <c:delete val="0"/>
        <c:axPos val="l"/>
        <c:majorGridlines/>
        <c:numFmt formatCode="0" sourceLinked="1"/>
        <c:majorTickMark val="out"/>
        <c:minorTickMark val="none"/>
        <c:tickLblPos val="nextTo"/>
        <c:crossAx val="663984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46270111544527"/>
          <c:y val="0.11071836334849901"/>
          <c:w val="0.8422941150659945"/>
          <c:h val="0.6640359561103657"/>
        </c:manualLayout>
      </c:layout>
      <c:bar3DChart>
        <c:barDir val="col"/>
        <c:grouping val="stacked"/>
        <c:varyColors val="0"/>
        <c:ser>
          <c:idx val="0"/>
          <c:order val="0"/>
          <c:tx>
            <c:strRef>
              <c:f>Feuil1!$E$105</c:f>
              <c:strCache>
                <c:ptCount val="1"/>
              </c:strCache>
            </c:strRef>
          </c:tx>
          <c:invertIfNegative val="0"/>
          <c:dLbls>
            <c:delete val="1"/>
          </c:dLbls>
          <c:cat>
            <c:strRef>
              <c:f>Feuil1!$F$104:$H$104</c:f>
              <c:strCache>
                <c:ptCount val="3"/>
                <c:pt idx="0">
                  <c:v>Terres de Lorraine</c:v>
                </c:pt>
                <c:pt idx="1">
                  <c:v>Meurthe-&amp;-M.</c:v>
                </c:pt>
                <c:pt idx="2">
                  <c:v>France</c:v>
                </c:pt>
              </c:strCache>
            </c:strRef>
          </c:cat>
          <c:val>
            <c:numRef>
              <c:f>Feuil1!$F$105:$H$105</c:f>
              <c:numCache>
                <c:formatCode>General</c:formatCode>
                <c:ptCount val="3"/>
              </c:numCache>
            </c:numRef>
          </c:val>
        </c:ser>
        <c:ser>
          <c:idx val="1"/>
          <c:order val="1"/>
          <c:tx>
            <c:strRef>
              <c:f>Feuil1!$E$106</c:f>
              <c:strCache>
                <c:ptCount val="1"/>
                <c:pt idx="0">
                  <c:v>taux mortalité prématurée évitable </c:v>
                </c:pt>
              </c:strCache>
            </c:strRef>
          </c:tx>
          <c:invertIfNegative val="0"/>
          <c:cat>
            <c:strRef>
              <c:f>Feuil1!$F$104:$H$104</c:f>
              <c:strCache>
                <c:ptCount val="3"/>
                <c:pt idx="0">
                  <c:v>Terres de Lorraine</c:v>
                </c:pt>
                <c:pt idx="1">
                  <c:v>Meurthe-&amp;-M.</c:v>
                </c:pt>
                <c:pt idx="2">
                  <c:v>France</c:v>
                </c:pt>
              </c:strCache>
            </c:strRef>
          </c:cat>
          <c:val>
            <c:numRef>
              <c:f>Feuil1!$F$106:$H$106</c:f>
              <c:numCache>
                <c:formatCode>0%</c:formatCode>
                <c:ptCount val="3"/>
                <c:pt idx="0">
                  <c:v>0.5376344086021505</c:v>
                </c:pt>
                <c:pt idx="1">
                  <c:v>0.47422680412371132</c:v>
                </c:pt>
                <c:pt idx="2">
                  <c:v>0.45355191256830601</c:v>
                </c:pt>
              </c:numCache>
            </c:numRef>
          </c:val>
        </c:ser>
        <c:dLbls>
          <c:showLegendKey val="0"/>
          <c:showVal val="1"/>
          <c:showCatName val="0"/>
          <c:showSerName val="0"/>
          <c:showPercent val="0"/>
          <c:showBubbleSize val="0"/>
        </c:dLbls>
        <c:gapWidth val="150"/>
        <c:shape val="box"/>
        <c:axId val="66420096"/>
        <c:axId val="66425984"/>
        <c:axId val="0"/>
      </c:bar3DChart>
      <c:catAx>
        <c:axId val="66420096"/>
        <c:scaling>
          <c:orientation val="minMax"/>
        </c:scaling>
        <c:delete val="0"/>
        <c:axPos val="b"/>
        <c:majorTickMark val="out"/>
        <c:minorTickMark val="none"/>
        <c:tickLblPos val="nextTo"/>
        <c:crossAx val="66425984"/>
        <c:crosses val="autoZero"/>
        <c:auto val="1"/>
        <c:lblAlgn val="ctr"/>
        <c:lblOffset val="100"/>
        <c:noMultiLvlLbl val="0"/>
      </c:catAx>
      <c:valAx>
        <c:axId val="66425984"/>
        <c:scaling>
          <c:orientation val="minMax"/>
        </c:scaling>
        <c:delete val="0"/>
        <c:axPos val="l"/>
        <c:majorGridlines/>
        <c:numFmt formatCode="General" sourceLinked="1"/>
        <c:majorTickMark val="out"/>
        <c:minorTickMark val="none"/>
        <c:tickLblPos val="nextTo"/>
        <c:crossAx val="66420096"/>
        <c:crosses val="autoZero"/>
        <c:crossBetween val="between"/>
      </c:valAx>
    </c:plotArea>
    <c:legend>
      <c:legendPos val="b"/>
      <c:legendEntry>
        <c:idx val="0"/>
        <c:delete val="1"/>
      </c:legendEntry>
      <c:layout>
        <c:manualLayout>
          <c:xMode val="edge"/>
          <c:yMode val="edge"/>
          <c:x val="0.17272261170431133"/>
          <c:y val="1.3179422968356738E-3"/>
          <c:w val="0.68508892126206222"/>
          <c:h val="9.1219777891713746E-2"/>
        </c:manualLayout>
      </c:layout>
      <c:overlay val="0"/>
    </c:legend>
    <c:plotVisOnly val="1"/>
    <c:dispBlanksAs val="gap"/>
    <c:showDLblsOverMax val="0"/>
  </c:chart>
  <c:txPr>
    <a:bodyPr/>
    <a:lstStyle/>
    <a:p>
      <a:pPr>
        <a:defRPr sz="1400" b="1"/>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0621023893502E-2"/>
          <c:y val="6.9274585373845191E-2"/>
          <c:w val="0.86023103534944201"/>
          <c:h val="0.48460119880694336"/>
        </c:manualLayout>
      </c:layout>
      <c:barChart>
        <c:barDir val="col"/>
        <c:grouping val="stacked"/>
        <c:varyColors val="0"/>
        <c:ser>
          <c:idx val="0"/>
          <c:order val="0"/>
          <c:tx>
            <c:strRef>
              <c:f>'1er recours'!$A$35</c:f>
              <c:strCache>
                <c:ptCount val="1"/>
                <c:pt idx="0">
                  <c:v>part des MG de 55 ans et plus </c:v>
                </c:pt>
              </c:strCache>
            </c:strRef>
          </c:tx>
          <c:spPr>
            <a:solidFill>
              <a:srgbClr val="FF3737"/>
            </a:solidFill>
          </c:spPr>
          <c:invertIfNegative val="0"/>
          <c:dLbls>
            <c:delete val="1"/>
          </c:dLbls>
          <c:cat>
            <c:strRef>
              <c:f>'1er recours'!$B$34:$I$34</c:f>
              <c:strCache>
                <c:ptCount val="8"/>
                <c:pt idx="0">
                  <c:v>CC du Toulois</c:v>
                </c:pt>
                <c:pt idx="1">
                  <c:v>CC du Pays de Colombey et du sud Toulois </c:v>
                </c:pt>
                <c:pt idx="2">
                  <c:v>CC de Moselle et Madon</c:v>
                </c:pt>
                <c:pt idx="3">
                  <c:v>CC du Saintois </c:v>
                </c:pt>
                <c:pt idx="4">
                  <c:v>Terres de Lorraine</c:v>
                </c:pt>
                <c:pt idx="5">
                  <c:v>Meurthe-et-Moselle</c:v>
                </c:pt>
                <c:pt idx="6">
                  <c:v>Grand Est</c:v>
                </c:pt>
                <c:pt idx="7">
                  <c:v>France métrop.</c:v>
                </c:pt>
              </c:strCache>
            </c:strRef>
          </c:cat>
          <c:val>
            <c:numRef>
              <c:f>'1er recours'!$B$35:$I$35</c:f>
              <c:numCache>
                <c:formatCode>0</c:formatCode>
                <c:ptCount val="8"/>
                <c:pt idx="0">
                  <c:v>31.15</c:v>
                </c:pt>
                <c:pt idx="1">
                  <c:v>35.636363636363633</c:v>
                </c:pt>
                <c:pt idx="2">
                  <c:v>41.032258064516128</c:v>
                </c:pt>
                <c:pt idx="3">
                  <c:v>20.76923076923077</c:v>
                </c:pt>
                <c:pt idx="4">
                  <c:v>33</c:v>
                </c:pt>
                <c:pt idx="5">
                  <c:v>47.508724832214767</c:v>
                </c:pt>
                <c:pt idx="6">
                  <c:v>47.834217246120602</c:v>
                </c:pt>
                <c:pt idx="7">
                  <c:v>48.890359494019926</c:v>
                </c:pt>
              </c:numCache>
            </c:numRef>
          </c:val>
        </c:ser>
        <c:ser>
          <c:idx val="1"/>
          <c:order val="1"/>
          <c:tx>
            <c:strRef>
              <c:f>'1er recours'!$A$36</c:f>
              <c:strCache>
                <c:ptCount val="1"/>
                <c:pt idx="0">
                  <c:v>part des MG de - de 55 ans</c:v>
                </c:pt>
              </c:strCache>
            </c:strRef>
          </c:tx>
          <c:spPr>
            <a:solidFill>
              <a:srgbClr val="00B0F0"/>
            </a:solidFill>
          </c:spPr>
          <c:invertIfNegative val="0"/>
          <c:dLbls>
            <c:delete val="1"/>
          </c:dLbls>
          <c:cat>
            <c:strRef>
              <c:f>'1er recours'!$B$34:$I$34</c:f>
              <c:strCache>
                <c:ptCount val="8"/>
                <c:pt idx="0">
                  <c:v>CC du Toulois</c:v>
                </c:pt>
                <c:pt idx="1">
                  <c:v>CC du Pays de Colombey et du sud Toulois </c:v>
                </c:pt>
                <c:pt idx="2">
                  <c:v>CC de Moselle et Madon</c:v>
                </c:pt>
                <c:pt idx="3">
                  <c:v>CC du Saintois </c:v>
                </c:pt>
                <c:pt idx="4">
                  <c:v>Terres de Lorraine</c:v>
                </c:pt>
                <c:pt idx="5">
                  <c:v>Meurthe-et-Moselle</c:v>
                </c:pt>
                <c:pt idx="6">
                  <c:v>Grand Est</c:v>
                </c:pt>
                <c:pt idx="7">
                  <c:v>France métrop.</c:v>
                </c:pt>
              </c:strCache>
            </c:strRef>
          </c:cat>
          <c:val>
            <c:numRef>
              <c:f>'1er recours'!$B$36:$I$36</c:f>
              <c:numCache>
                <c:formatCode>0</c:formatCode>
                <c:ptCount val="8"/>
                <c:pt idx="0">
                  <c:v>57.85</c:v>
                </c:pt>
                <c:pt idx="1">
                  <c:v>62.363636363636367</c:v>
                </c:pt>
                <c:pt idx="2">
                  <c:v>64.967741935483872</c:v>
                </c:pt>
                <c:pt idx="3">
                  <c:v>69.230769230769226</c:v>
                </c:pt>
                <c:pt idx="4">
                  <c:v>62</c:v>
                </c:pt>
                <c:pt idx="5">
                  <c:v>54.491275167785233</c:v>
                </c:pt>
                <c:pt idx="6">
                  <c:v>44.165782753879398</c:v>
                </c:pt>
                <c:pt idx="7">
                  <c:v>43.109640505980074</c:v>
                </c:pt>
              </c:numCache>
            </c:numRef>
          </c:val>
        </c:ser>
        <c:dLbls>
          <c:dLblPos val="ctr"/>
          <c:showLegendKey val="0"/>
          <c:showVal val="1"/>
          <c:showCatName val="0"/>
          <c:showSerName val="0"/>
          <c:showPercent val="0"/>
          <c:showBubbleSize val="0"/>
        </c:dLbls>
        <c:gapWidth val="150"/>
        <c:overlap val="100"/>
        <c:axId val="66438656"/>
        <c:axId val="66440192"/>
      </c:barChart>
      <c:catAx>
        <c:axId val="66438656"/>
        <c:scaling>
          <c:orientation val="minMax"/>
        </c:scaling>
        <c:delete val="0"/>
        <c:axPos val="b"/>
        <c:majorTickMark val="out"/>
        <c:minorTickMark val="none"/>
        <c:tickLblPos val="nextTo"/>
        <c:txPr>
          <a:bodyPr/>
          <a:lstStyle/>
          <a:p>
            <a:pPr>
              <a:defRPr sz="1200" b="1"/>
            </a:pPr>
            <a:endParaRPr lang="fr-FR"/>
          </a:p>
        </c:txPr>
        <c:crossAx val="66440192"/>
        <c:crosses val="autoZero"/>
        <c:auto val="1"/>
        <c:lblAlgn val="ctr"/>
        <c:lblOffset val="100"/>
        <c:noMultiLvlLbl val="0"/>
      </c:catAx>
      <c:valAx>
        <c:axId val="66440192"/>
        <c:scaling>
          <c:orientation val="minMax"/>
        </c:scaling>
        <c:delete val="0"/>
        <c:axPos val="l"/>
        <c:majorGridlines/>
        <c:numFmt formatCode="0" sourceLinked="0"/>
        <c:majorTickMark val="out"/>
        <c:minorTickMark val="none"/>
        <c:tickLblPos val="nextTo"/>
        <c:txPr>
          <a:bodyPr/>
          <a:lstStyle/>
          <a:p>
            <a:pPr>
              <a:defRPr sz="1400"/>
            </a:pPr>
            <a:endParaRPr lang="fr-FR"/>
          </a:p>
        </c:txPr>
        <c:crossAx val="66438656"/>
        <c:crosses val="autoZero"/>
        <c:crossBetween val="between"/>
      </c:valAx>
    </c:plotArea>
    <c:legend>
      <c:legendPos val="b"/>
      <c:layout>
        <c:manualLayout>
          <c:xMode val="edge"/>
          <c:yMode val="edge"/>
          <c:x val="0.12122651217260012"/>
          <c:y val="0.84866022334788727"/>
          <c:w val="0.8066990735091365"/>
          <c:h val="6.8018005066843634E-2"/>
        </c:manualLayout>
      </c:layout>
      <c:overlay val="0"/>
      <c:txPr>
        <a:bodyPr/>
        <a:lstStyle/>
        <a:p>
          <a:pPr>
            <a:defRPr sz="1800" b="1"/>
          </a:pPr>
          <a:endParaRPr lang="fr-F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44842239751136E-2"/>
          <c:y val="0.1087536044102318"/>
          <c:w val="0.86444793171129131"/>
          <c:h val="0.46449944969165413"/>
        </c:manualLayout>
      </c:layout>
      <c:barChart>
        <c:barDir val="col"/>
        <c:grouping val="stacked"/>
        <c:varyColors val="0"/>
        <c:ser>
          <c:idx val="0"/>
          <c:order val="0"/>
          <c:tx>
            <c:strRef>
              <c:f>'1er recours'!$L$35</c:f>
              <c:strCache>
                <c:ptCount val="1"/>
                <c:pt idx="0">
                  <c:v>part des IDE de 55 ans et plus </c:v>
                </c:pt>
              </c:strCache>
            </c:strRef>
          </c:tx>
          <c:spPr>
            <a:solidFill>
              <a:srgbClr val="FF3737"/>
            </a:solidFill>
          </c:spPr>
          <c:invertIfNegative val="0"/>
          <c:dLbls>
            <c:delete val="1"/>
          </c:dLbls>
          <c:cat>
            <c:strRef>
              <c:f>'1er recours'!$M$34:$T$34</c:f>
              <c:strCache>
                <c:ptCount val="8"/>
                <c:pt idx="0">
                  <c:v>CC du Toulois</c:v>
                </c:pt>
                <c:pt idx="1">
                  <c:v>CC du Pays de Colombey et du sud Toulois</c:v>
                </c:pt>
                <c:pt idx="2">
                  <c:v>CC de Moselle et Madon</c:v>
                </c:pt>
                <c:pt idx="3">
                  <c:v>CC du Saintois</c:v>
                </c:pt>
                <c:pt idx="4">
                  <c:v>Terres de Lorraine</c:v>
                </c:pt>
                <c:pt idx="5">
                  <c:v>Meurthe-et-Moselle</c:v>
                </c:pt>
                <c:pt idx="6">
                  <c:v>Grand Est</c:v>
                </c:pt>
                <c:pt idx="7">
                  <c:v>France métrop.</c:v>
                </c:pt>
              </c:strCache>
            </c:strRef>
          </c:cat>
          <c:val>
            <c:numRef>
              <c:f>'1er recours'!$M$35:$T$35</c:f>
              <c:numCache>
                <c:formatCode>0</c:formatCode>
                <c:ptCount val="8"/>
                <c:pt idx="0">
                  <c:v>17.702127659574469</c:v>
                </c:pt>
                <c:pt idx="1">
                  <c:v>26.75</c:v>
                </c:pt>
                <c:pt idx="2">
                  <c:v>10.285714285714286</c:v>
                </c:pt>
                <c:pt idx="3">
                  <c:v>13.882352941176471</c:v>
                </c:pt>
                <c:pt idx="4">
                  <c:v>16</c:v>
                </c:pt>
                <c:pt idx="5">
                  <c:v>15.545454545454545</c:v>
                </c:pt>
                <c:pt idx="6">
                  <c:v>17.601941747572816</c:v>
                </c:pt>
                <c:pt idx="7">
                  <c:v>26.25368528897728</c:v>
                </c:pt>
              </c:numCache>
            </c:numRef>
          </c:val>
        </c:ser>
        <c:ser>
          <c:idx val="1"/>
          <c:order val="1"/>
          <c:tx>
            <c:strRef>
              <c:f>'1er recours'!$L$36</c:f>
              <c:strCache>
                <c:ptCount val="1"/>
                <c:pt idx="0">
                  <c:v>part des IDE de - de 55 ans</c:v>
                </c:pt>
              </c:strCache>
            </c:strRef>
          </c:tx>
          <c:spPr>
            <a:solidFill>
              <a:srgbClr val="00B0F0"/>
            </a:solidFill>
          </c:spPr>
          <c:invertIfNegative val="0"/>
          <c:dLbls>
            <c:delete val="1"/>
          </c:dLbls>
          <c:cat>
            <c:strRef>
              <c:f>'1er recours'!$M$34:$T$34</c:f>
              <c:strCache>
                <c:ptCount val="8"/>
                <c:pt idx="0">
                  <c:v>CC du Toulois</c:v>
                </c:pt>
                <c:pt idx="1">
                  <c:v>CC du Pays de Colombey et du sud Toulois</c:v>
                </c:pt>
                <c:pt idx="2">
                  <c:v>CC de Moselle et Madon</c:v>
                </c:pt>
                <c:pt idx="3">
                  <c:v>CC du Saintois</c:v>
                </c:pt>
                <c:pt idx="4">
                  <c:v>Terres de Lorraine</c:v>
                </c:pt>
                <c:pt idx="5">
                  <c:v>Meurthe-et-Moselle</c:v>
                </c:pt>
                <c:pt idx="6">
                  <c:v>Grand Est</c:v>
                </c:pt>
                <c:pt idx="7">
                  <c:v>France métrop.</c:v>
                </c:pt>
              </c:strCache>
            </c:strRef>
          </c:cat>
          <c:val>
            <c:numRef>
              <c:f>'1er recours'!$M$36:$T$36</c:f>
              <c:numCache>
                <c:formatCode>0</c:formatCode>
                <c:ptCount val="8"/>
                <c:pt idx="0">
                  <c:v>86.297872340425528</c:v>
                </c:pt>
                <c:pt idx="1">
                  <c:v>80.25</c:v>
                </c:pt>
                <c:pt idx="2">
                  <c:v>109.71428571428571</c:v>
                </c:pt>
                <c:pt idx="3">
                  <c:v>104.11764705882354</c:v>
                </c:pt>
                <c:pt idx="4">
                  <c:v>95</c:v>
                </c:pt>
                <c:pt idx="5">
                  <c:v>83.454545454545453</c:v>
                </c:pt>
                <c:pt idx="6">
                  <c:v>93.398058252427177</c:v>
                </c:pt>
                <c:pt idx="7">
                  <c:v>104.74631471102272</c:v>
                </c:pt>
              </c:numCache>
            </c:numRef>
          </c:val>
        </c:ser>
        <c:dLbls>
          <c:dLblPos val="ctr"/>
          <c:showLegendKey val="0"/>
          <c:showVal val="1"/>
          <c:showCatName val="0"/>
          <c:showSerName val="0"/>
          <c:showPercent val="0"/>
          <c:showBubbleSize val="0"/>
        </c:dLbls>
        <c:gapWidth val="150"/>
        <c:overlap val="100"/>
        <c:axId val="66452480"/>
        <c:axId val="72418048"/>
      </c:barChart>
      <c:catAx>
        <c:axId val="66452480"/>
        <c:scaling>
          <c:orientation val="minMax"/>
        </c:scaling>
        <c:delete val="0"/>
        <c:axPos val="b"/>
        <c:majorTickMark val="out"/>
        <c:minorTickMark val="none"/>
        <c:tickLblPos val="nextTo"/>
        <c:crossAx val="72418048"/>
        <c:crosses val="autoZero"/>
        <c:auto val="1"/>
        <c:lblAlgn val="ctr"/>
        <c:lblOffset val="100"/>
        <c:noMultiLvlLbl val="0"/>
      </c:catAx>
      <c:valAx>
        <c:axId val="72418048"/>
        <c:scaling>
          <c:orientation val="minMax"/>
        </c:scaling>
        <c:delete val="0"/>
        <c:axPos val="l"/>
        <c:majorGridlines/>
        <c:numFmt formatCode="0" sourceLinked="0"/>
        <c:majorTickMark val="out"/>
        <c:minorTickMark val="none"/>
        <c:tickLblPos val="nextTo"/>
        <c:txPr>
          <a:bodyPr/>
          <a:lstStyle/>
          <a:p>
            <a:pPr>
              <a:defRPr b="0"/>
            </a:pPr>
            <a:endParaRPr lang="fr-FR"/>
          </a:p>
        </c:txPr>
        <c:crossAx val="66452480"/>
        <c:crosses val="autoZero"/>
        <c:crossBetween val="between"/>
      </c:valAx>
    </c:plotArea>
    <c:legend>
      <c:legendPos val="b"/>
      <c:layout>
        <c:manualLayout>
          <c:xMode val="edge"/>
          <c:yMode val="edge"/>
          <c:x val="0.17330643817353628"/>
          <c:y val="0.90691631110056836"/>
          <c:w val="0.81211948672369738"/>
          <c:h val="5.7333125155364713E-2"/>
        </c:manualLayout>
      </c:layout>
      <c:overlay val="0"/>
    </c:legend>
    <c:plotVisOnly val="1"/>
    <c:dispBlanksAs val="gap"/>
    <c:showDLblsOverMax val="0"/>
  </c:chart>
  <c:txPr>
    <a:bodyPr/>
    <a:lstStyle/>
    <a:p>
      <a:pPr>
        <a:defRPr sz="1800" b="1"/>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18A93-02FC-4B82-B0DB-7E293CB5D50A}" type="doc">
      <dgm:prSet loTypeId="urn:microsoft.com/office/officeart/2005/8/layout/default" loCatId="list" qsTypeId="urn:microsoft.com/office/officeart/2005/8/quickstyle/simple3" qsCatId="simple" csTypeId="urn:microsoft.com/office/officeart/2005/8/colors/accent6_2" csCatId="accent6" phldr="1"/>
      <dgm:spPr/>
      <dgm:t>
        <a:bodyPr/>
        <a:lstStyle/>
        <a:p>
          <a:endParaRPr lang="fr-FR"/>
        </a:p>
      </dgm:t>
    </dgm:pt>
    <dgm:pt modelId="{C6581F38-36C3-4080-9D6A-C80D44D23A32}">
      <dgm:prSet phldrT="[Texte]"/>
      <dgm:spPr/>
      <dgm:t>
        <a:bodyPr/>
        <a:lstStyle/>
        <a:p>
          <a:r>
            <a:rPr lang="fr-FR" b="1" i="0" dirty="0" smtClean="0"/>
            <a:t>Santé mentale </a:t>
          </a:r>
          <a:r>
            <a:rPr lang="fr-FR" i="0" dirty="0" smtClean="0"/>
            <a:t>: manque de structures telles que les CAMPS (inégalités/Nancy), PEC des TED (troubles envahissants du développement), liste d’attente importante, </a:t>
          </a:r>
          <a:r>
            <a:rPr lang="fr-FR" dirty="0" smtClean="0"/>
            <a:t>troubles alimentaires </a:t>
          </a:r>
          <a:endParaRPr lang="fr-FR" i="0" dirty="0"/>
        </a:p>
      </dgm:t>
    </dgm:pt>
    <dgm:pt modelId="{8F32EE80-5121-472B-93B5-CD6E1295B5C5}" type="parTrans" cxnId="{EBA49519-8350-48FE-9AFE-3E84424AE7B5}">
      <dgm:prSet/>
      <dgm:spPr/>
      <dgm:t>
        <a:bodyPr/>
        <a:lstStyle/>
        <a:p>
          <a:endParaRPr lang="fr-FR"/>
        </a:p>
      </dgm:t>
    </dgm:pt>
    <dgm:pt modelId="{6458D7B2-ED6F-4BA5-941F-81A51B920EA3}" type="sibTrans" cxnId="{EBA49519-8350-48FE-9AFE-3E84424AE7B5}">
      <dgm:prSet/>
      <dgm:spPr/>
      <dgm:t>
        <a:bodyPr/>
        <a:lstStyle/>
        <a:p>
          <a:endParaRPr lang="fr-FR"/>
        </a:p>
      </dgm:t>
    </dgm:pt>
    <dgm:pt modelId="{918BFBF2-0806-41BE-B967-2F5AE8B43F72}">
      <dgm:prSet phldrT="[Texte]"/>
      <dgm:spPr>
        <a:ln>
          <a:noFill/>
        </a:ln>
      </dgm:spPr>
      <dgm:t>
        <a:bodyPr/>
        <a:lstStyle/>
        <a:p>
          <a:pPr defTabSz="1644650">
            <a:lnSpc>
              <a:spcPct val="90000"/>
            </a:lnSpc>
            <a:spcBef>
              <a:spcPct val="0"/>
            </a:spcBef>
            <a:spcAft>
              <a:spcPct val="35000"/>
            </a:spcAft>
          </a:pPr>
          <a:r>
            <a:rPr lang="fr-FR" b="1" dirty="0" smtClean="0"/>
            <a:t>méconnaissance des dispositifs</a:t>
          </a:r>
          <a:endParaRPr lang="fr-FR" b="1" dirty="0"/>
        </a:p>
      </dgm:t>
    </dgm:pt>
    <dgm:pt modelId="{150CE613-E491-405C-9F1A-B716F8D4CEFC}" type="parTrans" cxnId="{8D2CF1A1-3A6D-4A63-AE4A-879E2E95FB2E}">
      <dgm:prSet/>
      <dgm:spPr/>
      <dgm:t>
        <a:bodyPr/>
        <a:lstStyle/>
        <a:p>
          <a:endParaRPr lang="fr-FR"/>
        </a:p>
      </dgm:t>
    </dgm:pt>
    <dgm:pt modelId="{A6242013-7953-471B-98D5-5E18147E783D}" type="sibTrans" cxnId="{8D2CF1A1-3A6D-4A63-AE4A-879E2E95FB2E}">
      <dgm:prSet/>
      <dgm:spPr/>
      <dgm:t>
        <a:bodyPr/>
        <a:lstStyle/>
        <a:p>
          <a:endParaRPr lang="fr-FR"/>
        </a:p>
      </dgm:t>
    </dgm:pt>
    <dgm:pt modelId="{5C7AEC8F-D366-42B3-B1B0-A14F794AF959}">
      <dgm:prSet/>
      <dgm:spPr/>
      <dgm:t>
        <a:bodyPr/>
        <a:lstStyle/>
        <a:p>
          <a:r>
            <a:rPr lang="fr-FR" b="1" dirty="0" smtClean="0"/>
            <a:t>Conduites addictives </a:t>
          </a:r>
          <a:r>
            <a:rPr lang="fr-FR" dirty="0" smtClean="0"/>
            <a:t>: repérage, amener vers le soins, coordination situations complexes, utilisation des écrans par les enfants, offre insuffisante</a:t>
          </a:r>
          <a:endParaRPr lang="fr-FR" dirty="0"/>
        </a:p>
      </dgm:t>
    </dgm:pt>
    <dgm:pt modelId="{FE4BDF21-1C81-4AC8-9D1D-C6060E575D13}" type="parTrans" cxnId="{D7F17504-4671-41B5-BB58-CE5903FF5DFA}">
      <dgm:prSet/>
      <dgm:spPr/>
      <dgm:t>
        <a:bodyPr/>
        <a:lstStyle/>
        <a:p>
          <a:endParaRPr lang="fr-FR"/>
        </a:p>
      </dgm:t>
    </dgm:pt>
    <dgm:pt modelId="{C65E7847-75A8-4C59-990A-BE7F8D687C31}" type="sibTrans" cxnId="{D7F17504-4671-41B5-BB58-CE5903FF5DFA}">
      <dgm:prSet/>
      <dgm:spPr/>
      <dgm:t>
        <a:bodyPr/>
        <a:lstStyle/>
        <a:p>
          <a:endParaRPr lang="fr-FR"/>
        </a:p>
      </dgm:t>
    </dgm:pt>
    <dgm:pt modelId="{6B1F1910-C6F1-4514-87DF-DF6454A40952}">
      <dgm:prSet/>
      <dgm:spPr/>
      <dgm:t>
        <a:bodyPr/>
        <a:lstStyle/>
        <a:p>
          <a:r>
            <a:rPr lang="fr-FR" b="1" dirty="0" smtClean="0"/>
            <a:t>Personnes âgées </a:t>
          </a:r>
          <a:r>
            <a:rPr lang="fr-FR" dirty="0" smtClean="0"/>
            <a:t>: prévention de la dépendance (repérage, isolement, dénutrition, kinés à domicile, Liaison ville – hôpital) </a:t>
          </a:r>
          <a:endParaRPr lang="fr-FR" dirty="0"/>
        </a:p>
      </dgm:t>
    </dgm:pt>
    <dgm:pt modelId="{255BF9D0-9366-409F-B5AB-EE0F39A374E9}" type="parTrans" cxnId="{357ECDD7-012E-4E9B-9CC8-D6D9FE58C73C}">
      <dgm:prSet/>
      <dgm:spPr/>
      <dgm:t>
        <a:bodyPr/>
        <a:lstStyle/>
        <a:p>
          <a:endParaRPr lang="fr-FR"/>
        </a:p>
      </dgm:t>
    </dgm:pt>
    <dgm:pt modelId="{059D5AEE-40D6-4B44-95DB-5593B6F8E2DE}" type="sibTrans" cxnId="{357ECDD7-012E-4E9B-9CC8-D6D9FE58C73C}">
      <dgm:prSet/>
      <dgm:spPr/>
      <dgm:t>
        <a:bodyPr/>
        <a:lstStyle/>
        <a:p>
          <a:endParaRPr lang="fr-FR"/>
        </a:p>
      </dgm:t>
    </dgm:pt>
    <dgm:pt modelId="{32E1292E-A09B-411C-9D21-1E3FFC12120E}" type="pres">
      <dgm:prSet presAssocID="{64618A93-02FC-4B82-B0DB-7E293CB5D50A}" presName="diagram" presStyleCnt="0">
        <dgm:presLayoutVars>
          <dgm:dir/>
          <dgm:resizeHandles val="exact"/>
        </dgm:presLayoutVars>
      </dgm:prSet>
      <dgm:spPr/>
      <dgm:t>
        <a:bodyPr/>
        <a:lstStyle/>
        <a:p>
          <a:endParaRPr lang="fr-FR"/>
        </a:p>
      </dgm:t>
    </dgm:pt>
    <dgm:pt modelId="{96B9228D-55FE-4DB6-9326-E8553A158940}" type="pres">
      <dgm:prSet presAssocID="{5C7AEC8F-D366-42B3-B1B0-A14F794AF959}" presName="node" presStyleLbl="node1" presStyleIdx="0" presStyleCnt="4">
        <dgm:presLayoutVars>
          <dgm:bulletEnabled val="1"/>
        </dgm:presLayoutVars>
      </dgm:prSet>
      <dgm:spPr/>
      <dgm:t>
        <a:bodyPr/>
        <a:lstStyle/>
        <a:p>
          <a:endParaRPr lang="fr-FR"/>
        </a:p>
      </dgm:t>
    </dgm:pt>
    <dgm:pt modelId="{8198A53D-61E2-413E-A8D6-D05BB38A0750}" type="pres">
      <dgm:prSet presAssocID="{C65E7847-75A8-4C59-990A-BE7F8D687C31}" presName="sibTrans" presStyleCnt="0"/>
      <dgm:spPr/>
      <dgm:t>
        <a:bodyPr/>
        <a:lstStyle/>
        <a:p>
          <a:endParaRPr lang="fr-FR"/>
        </a:p>
      </dgm:t>
    </dgm:pt>
    <dgm:pt modelId="{0E1C43C8-EA0F-4C90-BB46-55D802DBAED6}" type="pres">
      <dgm:prSet presAssocID="{6B1F1910-C6F1-4514-87DF-DF6454A40952}" presName="node" presStyleLbl="node1" presStyleIdx="1" presStyleCnt="4">
        <dgm:presLayoutVars>
          <dgm:bulletEnabled val="1"/>
        </dgm:presLayoutVars>
      </dgm:prSet>
      <dgm:spPr/>
      <dgm:t>
        <a:bodyPr/>
        <a:lstStyle/>
        <a:p>
          <a:endParaRPr lang="fr-FR"/>
        </a:p>
      </dgm:t>
    </dgm:pt>
    <dgm:pt modelId="{B3DBDEF2-C3F7-4063-A719-BCA6063E40C9}" type="pres">
      <dgm:prSet presAssocID="{059D5AEE-40D6-4B44-95DB-5593B6F8E2DE}" presName="sibTrans" presStyleCnt="0"/>
      <dgm:spPr/>
      <dgm:t>
        <a:bodyPr/>
        <a:lstStyle/>
        <a:p>
          <a:endParaRPr lang="fr-FR"/>
        </a:p>
      </dgm:t>
    </dgm:pt>
    <dgm:pt modelId="{5BC3C469-9F1B-4E56-A937-90A3E4DDF0DF}" type="pres">
      <dgm:prSet presAssocID="{C6581F38-36C3-4080-9D6A-C80D44D23A32}" presName="node" presStyleLbl="node1" presStyleIdx="2" presStyleCnt="4">
        <dgm:presLayoutVars>
          <dgm:bulletEnabled val="1"/>
        </dgm:presLayoutVars>
      </dgm:prSet>
      <dgm:spPr/>
      <dgm:t>
        <a:bodyPr/>
        <a:lstStyle/>
        <a:p>
          <a:endParaRPr lang="fr-FR"/>
        </a:p>
      </dgm:t>
    </dgm:pt>
    <dgm:pt modelId="{C1482CEB-A969-44E1-9525-366567E64214}" type="pres">
      <dgm:prSet presAssocID="{6458D7B2-ED6F-4BA5-941F-81A51B920EA3}" presName="sibTrans" presStyleCnt="0"/>
      <dgm:spPr/>
      <dgm:t>
        <a:bodyPr/>
        <a:lstStyle/>
        <a:p>
          <a:endParaRPr lang="fr-FR"/>
        </a:p>
      </dgm:t>
    </dgm:pt>
    <dgm:pt modelId="{20B85FBF-9FAE-465F-8424-C32DC3E75E85}" type="pres">
      <dgm:prSet presAssocID="{918BFBF2-0806-41BE-B967-2F5AE8B43F72}" presName="node" presStyleLbl="node1" presStyleIdx="3" presStyleCnt="4" custAng="10800000" custFlipVert="1" custScaleY="20306" custLinFactNeighborX="82" custLinFactNeighborY="-34187">
        <dgm:presLayoutVars>
          <dgm:bulletEnabled val="1"/>
        </dgm:presLayoutVars>
      </dgm:prSet>
      <dgm:spPr/>
      <dgm:t>
        <a:bodyPr/>
        <a:lstStyle/>
        <a:p>
          <a:endParaRPr lang="fr-FR"/>
        </a:p>
      </dgm:t>
    </dgm:pt>
  </dgm:ptLst>
  <dgm:cxnLst>
    <dgm:cxn modelId="{D7F17504-4671-41B5-BB58-CE5903FF5DFA}" srcId="{64618A93-02FC-4B82-B0DB-7E293CB5D50A}" destId="{5C7AEC8F-D366-42B3-B1B0-A14F794AF959}" srcOrd="0" destOrd="0" parTransId="{FE4BDF21-1C81-4AC8-9D1D-C6060E575D13}" sibTransId="{C65E7847-75A8-4C59-990A-BE7F8D687C31}"/>
    <dgm:cxn modelId="{7D00902C-A0CF-46A4-BC4E-7C62485AB5B9}" type="presOf" srcId="{918BFBF2-0806-41BE-B967-2F5AE8B43F72}" destId="{20B85FBF-9FAE-465F-8424-C32DC3E75E85}" srcOrd="0" destOrd="0" presId="urn:microsoft.com/office/officeart/2005/8/layout/default"/>
    <dgm:cxn modelId="{55B5DA38-A806-4051-BE44-DC92021B2C86}" type="presOf" srcId="{64618A93-02FC-4B82-B0DB-7E293CB5D50A}" destId="{32E1292E-A09B-411C-9D21-1E3FFC12120E}" srcOrd="0" destOrd="0" presId="urn:microsoft.com/office/officeart/2005/8/layout/default"/>
    <dgm:cxn modelId="{EBA49519-8350-48FE-9AFE-3E84424AE7B5}" srcId="{64618A93-02FC-4B82-B0DB-7E293CB5D50A}" destId="{C6581F38-36C3-4080-9D6A-C80D44D23A32}" srcOrd="2" destOrd="0" parTransId="{8F32EE80-5121-472B-93B5-CD6E1295B5C5}" sibTransId="{6458D7B2-ED6F-4BA5-941F-81A51B920EA3}"/>
    <dgm:cxn modelId="{357ECDD7-012E-4E9B-9CC8-D6D9FE58C73C}" srcId="{64618A93-02FC-4B82-B0DB-7E293CB5D50A}" destId="{6B1F1910-C6F1-4514-87DF-DF6454A40952}" srcOrd="1" destOrd="0" parTransId="{255BF9D0-9366-409F-B5AB-EE0F39A374E9}" sibTransId="{059D5AEE-40D6-4B44-95DB-5593B6F8E2DE}"/>
    <dgm:cxn modelId="{8D2CF1A1-3A6D-4A63-AE4A-879E2E95FB2E}" srcId="{64618A93-02FC-4B82-B0DB-7E293CB5D50A}" destId="{918BFBF2-0806-41BE-B967-2F5AE8B43F72}" srcOrd="3" destOrd="0" parTransId="{150CE613-E491-405C-9F1A-B716F8D4CEFC}" sibTransId="{A6242013-7953-471B-98D5-5E18147E783D}"/>
    <dgm:cxn modelId="{47741B5D-09C7-49D4-93B5-B8D91F485134}" type="presOf" srcId="{6B1F1910-C6F1-4514-87DF-DF6454A40952}" destId="{0E1C43C8-EA0F-4C90-BB46-55D802DBAED6}" srcOrd="0" destOrd="0" presId="urn:microsoft.com/office/officeart/2005/8/layout/default"/>
    <dgm:cxn modelId="{85147F42-8214-4FE6-9767-FE7838D890A5}" type="presOf" srcId="{C6581F38-36C3-4080-9D6A-C80D44D23A32}" destId="{5BC3C469-9F1B-4E56-A937-90A3E4DDF0DF}" srcOrd="0" destOrd="0" presId="urn:microsoft.com/office/officeart/2005/8/layout/default"/>
    <dgm:cxn modelId="{EBB642F1-93EF-4094-A198-DE8771114813}" type="presOf" srcId="{5C7AEC8F-D366-42B3-B1B0-A14F794AF959}" destId="{96B9228D-55FE-4DB6-9326-E8553A158940}" srcOrd="0" destOrd="0" presId="urn:microsoft.com/office/officeart/2005/8/layout/default"/>
    <dgm:cxn modelId="{247D4210-6990-4842-939E-57FBF9DFC796}" type="presParOf" srcId="{32E1292E-A09B-411C-9D21-1E3FFC12120E}" destId="{96B9228D-55FE-4DB6-9326-E8553A158940}" srcOrd="0" destOrd="0" presId="urn:microsoft.com/office/officeart/2005/8/layout/default"/>
    <dgm:cxn modelId="{6750499F-A8A8-4FBF-BCC9-91D122CD167F}" type="presParOf" srcId="{32E1292E-A09B-411C-9D21-1E3FFC12120E}" destId="{8198A53D-61E2-413E-A8D6-D05BB38A0750}" srcOrd="1" destOrd="0" presId="urn:microsoft.com/office/officeart/2005/8/layout/default"/>
    <dgm:cxn modelId="{6D23DE0A-E88D-4000-9019-303F1237B003}" type="presParOf" srcId="{32E1292E-A09B-411C-9D21-1E3FFC12120E}" destId="{0E1C43C8-EA0F-4C90-BB46-55D802DBAED6}" srcOrd="2" destOrd="0" presId="urn:microsoft.com/office/officeart/2005/8/layout/default"/>
    <dgm:cxn modelId="{ACA7E598-ACE0-4EB3-B431-A74FB740DEE9}" type="presParOf" srcId="{32E1292E-A09B-411C-9D21-1E3FFC12120E}" destId="{B3DBDEF2-C3F7-4063-A719-BCA6063E40C9}" srcOrd="3" destOrd="0" presId="urn:microsoft.com/office/officeart/2005/8/layout/default"/>
    <dgm:cxn modelId="{0DC1AA0D-55E3-4AD0-99A6-40400F8AA12C}" type="presParOf" srcId="{32E1292E-A09B-411C-9D21-1E3FFC12120E}" destId="{5BC3C469-9F1B-4E56-A937-90A3E4DDF0DF}" srcOrd="4" destOrd="0" presId="urn:microsoft.com/office/officeart/2005/8/layout/default"/>
    <dgm:cxn modelId="{82B68711-9657-43D0-AF3A-03618F06D9C0}" type="presParOf" srcId="{32E1292E-A09B-411C-9D21-1E3FFC12120E}" destId="{C1482CEB-A969-44E1-9525-366567E64214}" srcOrd="5" destOrd="0" presId="urn:microsoft.com/office/officeart/2005/8/layout/default"/>
    <dgm:cxn modelId="{8A4876AE-9F27-482C-9CAC-068DBD60D3A7}" type="presParOf" srcId="{32E1292E-A09B-411C-9D21-1E3FFC12120E}" destId="{20B85FBF-9FAE-465F-8424-C32DC3E75E8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18A93-02FC-4B82-B0DB-7E293CB5D50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fr-FR"/>
        </a:p>
      </dgm:t>
    </dgm:pt>
    <dgm:pt modelId="{C6581F38-36C3-4080-9D6A-C80D44D23A32}">
      <dgm:prSet phldrT="[Texte]"/>
      <dgm:spPr/>
      <dgm:t>
        <a:bodyPr/>
        <a:lstStyle/>
        <a:p>
          <a:r>
            <a:rPr lang="fr-FR" dirty="0" smtClean="0"/>
            <a:t>Besoin de </a:t>
          </a:r>
          <a:r>
            <a:rPr lang="fr-FR" b="1" dirty="0" smtClean="0"/>
            <a:t>logements intermédiaires pour personnes âgées</a:t>
          </a:r>
          <a:endParaRPr lang="fr-FR" b="1" dirty="0"/>
        </a:p>
      </dgm:t>
    </dgm:pt>
    <dgm:pt modelId="{8F32EE80-5121-472B-93B5-CD6E1295B5C5}" type="parTrans" cxnId="{EBA49519-8350-48FE-9AFE-3E84424AE7B5}">
      <dgm:prSet/>
      <dgm:spPr/>
      <dgm:t>
        <a:bodyPr/>
        <a:lstStyle/>
        <a:p>
          <a:endParaRPr lang="fr-FR"/>
        </a:p>
      </dgm:t>
    </dgm:pt>
    <dgm:pt modelId="{6458D7B2-ED6F-4BA5-941F-81A51B920EA3}" type="sibTrans" cxnId="{EBA49519-8350-48FE-9AFE-3E84424AE7B5}">
      <dgm:prSet/>
      <dgm:spPr/>
      <dgm:t>
        <a:bodyPr/>
        <a:lstStyle/>
        <a:p>
          <a:endParaRPr lang="fr-FR"/>
        </a:p>
      </dgm:t>
    </dgm:pt>
    <dgm:pt modelId="{918BFBF2-0806-41BE-B967-2F5AE8B43F72}">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b="1" dirty="0" smtClean="0"/>
            <a:t>Accessibilité CMP </a:t>
          </a:r>
          <a:r>
            <a:rPr lang="fr-FR" dirty="0" smtClean="0"/>
            <a:t>: listes d’attente  de 6 mois sur Toul et plus pour la pédopsychiatrie</a:t>
          </a:r>
        </a:p>
        <a:p>
          <a:pPr defTabSz="1644650">
            <a:lnSpc>
              <a:spcPct val="90000"/>
            </a:lnSpc>
            <a:spcBef>
              <a:spcPct val="0"/>
            </a:spcBef>
            <a:spcAft>
              <a:spcPct val="35000"/>
            </a:spcAft>
          </a:pPr>
          <a:endParaRPr lang="fr-FR" dirty="0"/>
        </a:p>
      </dgm:t>
    </dgm:pt>
    <dgm:pt modelId="{150CE613-E491-405C-9F1A-B716F8D4CEFC}" type="parTrans" cxnId="{8D2CF1A1-3A6D-4A63-AE4A-879E2E95FB2E}">
      <dgm:prSet/>
      <dgm:spPr/>
      <dgm:t>
        <a:bodyPr/>
        <a:lstStyle/>
        <a:p>
          <a:endParaRPr lang="fr-FR"/>
        </a:p>
      </dgm:t>
    </dgm:pt>
    <dgm:pt modelId="{A6242013-7953-471B-98D5-5E18147E783D}" type="sibTrans" cxnId="{8D2CF1A1-3A6D-4A63-AE4A-879E2E95FB2E}">
      <dgm:prSet/>
      <dgm:spPr/>
      <dgm:t>
        <a:bodyPr/>
        <a:lstStyle/>
        <a:p>
          <a:endParaRPr lang="fr-FR"/>
        </a:p>
      </dgm:t>
    </dgm:pt>
    <dgm:pt modelId="{B54BD4D0-C280-48DA-AC08-61698DCFBC3B}">
      <dgm:prSet phldrT="[Texte]"/>
      <dgm:spPr/>
      <dgm:t>
        <a:bodyPr/>
        <a:lstStyle/>
        <a:p>
          <a:r>
            <a:rPr lang="fr-FR" dirty="0" smtClean="0"/>
            <a:t>Prévention  de </a:t>
          </a:r>
          <a:r>
            <a:rPr lang="fr-FR" b="1" dirty="0" smtClean="0"/>
            <a:t>l’utilisation des écrans </a:t>
          </a:r>
          <a:r>
            <a:rPr lang="fr-FR" dirty="0" smtClean="0"/>
            <a:t>chez les touts petits</a:t>
          </a:r>
          <a:endParaRPr lang="fr-FR" dirty="0"/>
        </a:p>
      </dgm:t>
    </dgm:pt>
    <dgm:pt modelId="{F8AC348E-2C5F-4BBE-AB89-20999C495643}" type="parTrans" cxnId="{BB434677-0890-44AD-A531-36D712FDC5F7}">
      <dgm:prSet/>
      <dgm:spPr/>
      <dgm:t>
        <a:bodyPr/>
        <a:lstStyle/>
        <a:p>
          <a:endParaRPr lang="fr-FR"/>
        </a:p>
      </dgm:t>
    </dgm:pt>
    <dgm:pt modelId="{37DC0287-EAE4-4D2A-8C67-B50912255A39}" type="sibTrans" cxnId="{BB434677-0890-44AD-A531-36D712FDC5F7}">
      <dgm:prSet/>
      <dgm:spPr/>
      <dgm:t>
        <a:bodyPr/>
        <a:lstStyle/>
        <a:p>
          <a:endParaRPr lang="fr-FR"/>
        </a:p>
      </dgm:t>
    </dgm:pt>
    <dgm:pt modelId="{9A3F0431-C17A-404F-A773-FFB8878380FF}">
      <dgm:prSet phldrT="[Texte]"/>
      <dgm:spPr/>
      <dgm:t>
        <a:bodyPr/>
        <a:lstStyle/>
        <a:p>
          <a:r>
            <a:rPr lang="fr-FR" dirty="0" smtClean="0"/>
            <a:t>Augmentation du taux de prématurés ?</a:t>
          </a:r>
          <a:endParaRPr lang="fr-FR" dirty="0"/>
        </a:p>
      </dgm:t>
    </dgm:pt>
    <dgm:pt modelId="{C0E840B0-E93C-4781-9FA1-FDE42391B40B}" type="parTrans" cxnId="{79F664B7-649F-4ADD-A9CD-AE59CB4DC2DC}">
      <dgm:prSet/>
      <dgm:spPr/>
      <dgm:t>
        <a:bodyPr/>
        <a:lstStyle/>
        <a:p>
          <a:endParaRPr lang="fr-FR"/>
        </a:p>
      </dgm:t>
    </dgm:pt>
    <dgm:pt modelId="{206DF771-542A-47B6-A0BB-208236BD3568}" type="sibTrans" cxnId="{79F664B7-649F-4ADD-A9CD-AE59CB4DC2DC}">
      <dgm:prSet/>
      <dgm:spPr/>
      <dgm:t>
        <a:bodyPr/>
        <a:lstStyle/>
        <a:p>
          <a:endParaRPr lang="fr-FR"/>
        </a:p>
      </dgm:t>
    </dgm:pt>
    <dgm:pt modelId="{1F09EBDA-FE85-4242-9786-81887CA8D77F}">
      <dgm:prSet/>
      <dgm:spPr/>
      <dgm:t>
        <a:bodyPr/>
        <a:lstStyle/>
        <a:p>
          <a:r>
            <a:rPr lang="fr-FR" dirty="0" smtClean="0"/>
            <a:t>Problèmes de </a:t>
          </a:r>
          <a:r>
            <a:rPr lang="fr-FR" b="1" dirty="0" smtClean="0"/>
            <a:t>transports</a:t>
          </a:r>
          <a:r>
            <a:rPr lang="fr-FR" dirty="0" smtClean="0"/>
            <a:t> (suppression de bus)</a:t>
          </a:r>
          <a:endParaRPr lang="fr-FR" dirty="0"/>
        </a:p>
      </dgm:t>
    </dgm:pt>
    <dgm:pt modelId="{D9456290-825F-4B2A-9D78-1E53A45D5B87}" type="parTrans" cxnId="{B016EE6C-1F6A-4175-81E8-ED2CC4D5CDCE}">
      <dgm:prSet/>
      <dgm:spPr/>
      <dgm:t>
        <a:bodyPr/>
        <a:lstStyle/>
        <a:p>
          <a:endParaRPr lang="fr-FR"/>
        </a:p>
      </dgm:t>
    </dgm:pt>
    <dgm:pt modelId="{2EE48E11-93D0-4361-90FB-1A36A84E4BFD}" type="sibTrans" cxnId="{B016EE6C-1F6A-4175-81E8-ED2CC4D5CDCE}">
      <dgm:prSet/>
      <dgm:spPr/>
      <dgm:t>
        <a:bodyPr/>
        <a:lstStyle/>
        <a:p>
          <a:endParaRPr lang="fr-FR"/>
        </a:p>
      </dgm:t>
    </dgm:pt>
    <dgm:pt modelId="{37B26669-A998-4083-AAF2-C7B86C023871}">
      <dgm:prSet/>
      <dgm:spPr/>
      <dgm:t>
        <a:bodyPr/>
        <a:lstStyle/>
        <a:p>
          <a:r>
            <a:rPr lang="fr-FR" dirty="0" smtClean="0"/>
            <a:t>Augmentation des IVG pour les mineures ?</a:t>
          </a:r>
          <a:endParaRPr lang="fr-FR" dirty="0"/>
        </a:p>
      </dgm:t>
    </dgm:pt>
    <dgm:pt modelId="{95E1C5EA-096E-45C3-BCC2-1818DC8E56F7}" type="parTrans" cxnId="{7AEA07EA-699B-4465-B337-DB564BBA4D23}">
      <dgm:prSet/>
      <dgm:spPr/>
      <dgm:t>
        <a:bodyPr/>
        <a:lstStyle/>
        <a:p>
          <a:endParaRPr lang="fr-FR"/>
        </a:p>
      </dgm:t>
    </dgm:pt>
    <dgm:pt modelId="{CBF8E9D8-2493-4941-A8AB-BC2F22034CB1}" type="sibTrans" cxnId="{7AEA07EA-699B-4465-B337-DB564BBA4D23}">
      <dgm:prSet/>
      <dgm:spPr/>
      <dgm:t>
        <a:bodyPr/>
        <a:lstStyle/>
        <a:p>
          <a:endParaRPr lang="fr-FR"/>
        </a:p>
      </dgm:t>
    </dgm:pt>
    <dgm:pt modelId="{B6420CE6-35F4-494A-9791-81CD559DE218}">
      <dgm:prSet/>
      <dgm:spPr/>
      <dgm:t>
        <a:bodyPr/>
        <a:lstStyle/>
        <a:p>
          <a:r>
            <a:rPr lang="fr-FR" dirty="0" smtClean="0"/>
            <a:t>Développer la </a:t>
          </a:r>
          <a:r>
            <a:rPr lang="fr-FR" b="1" dirty="0" smtClean="0"/>
            <a:t>télémédecine</a:t>
          </a:r>
          <a:endParaRPr lang="fr-FR" b="1" dirty="0"/>
        </a:p>
      </dgm:t>
    </dgm:pt>
    <dgm:pt modelId="{35A1A6B9-6177-48D3-92BD-337A1F028A85}" type="parTrans" cxnId="{942E31F1-169C-4614-82BE-AA546026564C}">
      <dgm:prSet/>
      <dgm:spPr/>
      <dgm:t>
        <a:bodyPr/>
        <a:lstStyle/>
        <a:p>
          <a:endParaRPr lang="fr-FR"/>
        </a:p>
      </dgm:t>
    </dgm:pt>
    <dgm:pt modelId="{0571D686-CAD1-4050-B602-3D256D8490BE}" type="sibTrans" cxnId="{942E31F1-169C-4614-82BE-AA546026564C}">
      <dgm:prSet/>
      <dgm:spPr/>
      <dgm:t>
        <a:bodyPr/>
        <a:lstStyle/>
        <a:p>
          <a:endParaRPr lang="fr-FR"/>
        </a:p>
      </dgm:t>
    </dgm:pt>
    <dgm:pt modelId="{1E194671-B65E-46F2-844E-3A90F2E38C93}">
      <dgm:prSet/>
      <dgm:spPr/>
      <dgm:t>
        <a:bodyPr/>
        <a:lstStyle/>
        <a:p>
          <a:r>
            <a:rPr lang="fr-FR" dirty="0" smtClean="0"/>
            <a:t>Coût du psychologue</a:t>
          </a:r>
          <a:endParaRPr lang="fr-FR" dirty="0"/>
        </a:p>
      </dgm:t>
    </dgm:pt>
    <dgm:pt modelId="{7046B04F-3B9E-44E9-914F-226C3BB13BB2}" type="parTrans" cxnId="{C7A722CF-AAEC-4619-A6D7-90B98D9F02FC}">
      <dgm:prSet/>
      <dgm:spPr/>
      <dgm:t>
        <a:bodyPr/>
        <a:lstStyle/>
        <a:p>
          <a:endParaRPr lang="fr-FR"/>
        </a:p>
      </dgm:t>
    </dgm:pt>
    <dgm:pt modelId="{9BDEB1B6-D9CE-43AE-AAD8-06F180A70749}" type="sibTrans" cxnId="{C7A722CF-AAEC-4619-A6D7-90B98D9F02FC}">
      <dgm:prSet/>
      <dgm:spPr/>
      <dgm:t>
        <a:bodyPr/>
        <a:lstStyle/>
        <a:p>
          <a:endParaRPr lang="fr-FR"/>
        </a:p>
      </dgm:t>
    </dgm:pt>
    <dgm:pt modelId="{168768DC-09E8-4234-8CCE-D3C2DED4CDFD}">
      <dgm:prSet/>
      <dgm:spPr/>
      <dgm:t>
        <a:bodyPr/>
        <a:lstStyle/>
        <a:p>
          <a:r>
            <a:rPr lang="fr-FR" b="1" dirty="0" smtClean="0"/>
            <a:t>Suivi</a:t>
          </a:r>
          <a:r>
            <a:rPr lang="fr-FR" dirty="0" smtClean="0"/>
            <a:t> </a:t>
          </a:r>
          <a:r>
            <a:rPr lang="fr-FR" b="1" dirty="0" smtClean="0"/>
            <a:t>personnes handicapées en ESAT </a:t>
          </a:r>
          <a:r>
            <a:rPr lang="fr-FR" dirty="0" smtClean="0"/>
            <a:t>: alimentation, contraception, pédicure, soins bucco-dentaires</a:t>
          </a:r>
          <a:endParaRPr lang="fr-FR" dirty="0"/>
        </a:p>
      </dgm:t>
    </dgm:pt>
    <dgm:pt modelId="{CBEEBA64-5FCB-47E4-A779-51F906F55AEF}" type="parTrans" cxnId="{9BC3E6CA-82B7-4718-AB4F-A540834D0D5F}">
      <dgm:prSet/>
      <dgm:spPr/>
      <dgm:t>
        <a:bodyPr/>
        <a:lstStyle/>
        <a:p>
          <a:endParaRPr lang="fr-FR"/>
        </a:p>
      </dgm:t>
    </dgm:pt>
    <dgm:pt modelId="{FF028D66-6896-4E39-83BE-5A7231F93917}" type="sibTrans" cxnId="{9BC3E6CA-82B7-4718-AB4F-A540834D0D5F}">
      <dgm:prSet/>
      <dgm:spPr/>
      <dgm:t>
        <a:bodyPr/>
        <a:lstStyle/>
        <a:p>
          <a:endParaRPr lang="fr-FR"/>
        </a:p>
      </dgm:t>
    </dgm:pt>
    <dgm:pt modelId="{5C7AEC8F-D366-42B3-B1B0-A14F794AF959}">
      <dgm:prSet/>
      <dgm:spPr/>
      <dgm:t>
        <a:bodyPr/>
        <a:lstStyle/>
        <a:p>
          <a:r>
            <a:rPr lang="fr-FR" dirty="0" smtClean="0"/>
            <a:t>Accessibilité à </a:t>
          </a:r>
          <a:r>
            <a:rPr lang="fr-FR" b="1" dirty="0" smtClean="0"/>
            <a:t>l’offre en addictologie </a:t>
          </a:r>
          <a:r>
            <a:rPr lang="fr-FR" dirty="0" smtClean="0"/>
            <a:t>: Nancy (distance) / Toul (manque de disponibilité)</a:t>
          </a:r>
          <a:endParaRPr lang="fr-FR" dirty="0"/>
        </a:p>
      </dgm:t>
    </dgm:pt>
    <dgm:pt modelId="{FE4BDF21-1C81-4AC8-9D1D-C6060E575D13}" type="parTrans" cxnId="{D7F17504-4671-41B5-BB58-CE5903FF5DFA}">
      <dgm:prSet/>
      <dgm:spPr/>
      <dgm:t>
        <a:bodyPr/>
        <a:lstStyle/>
        <a:p>
          <a:endParaRPr lang="fr-FR"/>
        </a:p>
      </dgm:t>
    </dgm:pt>
    <dgm:pt modelId="{C65E7847-75A8-4C59-990A-BE7F8D687C31}" type="sibTrans" cxnId="{D7F17504-4671-41B5-BB58-CE5903FF5DFA}">
      <dgm:prSet/>
      <dgm:spPr/>
      <dgm:t>
        <a:bodyPr/>
        <a:lstStyle/>
        <a:p>
          <a:endParaRPr lang="fr-FR"/>
        </a:p>
      </dgm:t>
    </dgm:pt>
    <dgm:pt modelId="{1AC8E89B-2C47-41C6-B4FD-5B4EB1160C17}">
      <dgm:prSet/>
      <dgm:spPr/>
      <dgm:t>
        <a:bodyPr/>
        <a:lstStyle/>
        <a:p>
          <a:r>
            <a:rPr lang="fr-FR" dirty="0" smtClean="0"/>
            <a:t>Couverture insuffisante en SAVS et services d’aides à domicile</a:t>
          </a:r>
          <a:endParaRPr lang="fr-FR" dirty="0"/>
        </a:p>
      </dgm:t>
    </dgm:pt>
    <dgm:pt modelId="{08C10495-93F5-4B80-B229-D9AB29E46D86}" type="parTrans" cxnId="{A0ED0759-265F-4591-8AD1-5C5EC56C4A65}">
      <dgm:prSet/>
      <dgm:spPr/>
      <dgm:t>
        <a:bodyPr/>
        <a:lstStyle/>
        <a:p>
          <a:endParaRPr lang="fr-FR"/>
        </a:p>
      </dgm:t>
    </dgm:pt>
    <dgm:pt modelId="{82280A0C-CA2F-4C91-9937-9B760322EB5D}" type="sibTrans" cxnId="{A0ED0759-265F-4591-8AD1-5C5EC56C4A65}">
      <dgm:prSet/>
      <dgm:spPr/>
      <dgm:t>
        <a:bodyPr/>
        <a:lstStyle/>
        <a:p>
          <a:endParaRPr lang="fr-FR"/>
        </a:p>
      </dgm:t>
    </dgm:pt>
    <dgm:pt modelId="{32E1292E-A09B-411C-9D21-1E3FFC12120E}" type="pres">
      <dgm:prSet presAssocID="{64618A93-02FC-4B82-B0DB-7E293CB5D50A}" presName="diagram" presStyleCnt="0">
        <dgm:presLayoutVars>
          <dgm:dir/>
          <dgm:resizeHandles val="exact"/>
        </dgm:presLayoutVars>
      </dgm:prSet>
      <dgm:spPr/>
      <dgm:t>
        <a:bodyPr/>
        <a:lstStyle/>
        <a:p>
          <a:endParaRPr lang="fr-FR"/>
        </a:p>
      </dgm:t>
    </dgm:pt>
    <dgm:pt modelId="{20B85FBF-9FAE-465F-8424-C32DC3E75E85}" type="pres">
      <dgm:prSet presAssocID="{918BFBF2-0806-41BE-B967-2F5AE8B43F72}" presName="node" presStyleLbl="node1" presStyleIdx="0" presStyleCnt="11">
        <dgm:presLayoutVars>
          <dgm:bulletEnabled val="1"/>
        </dgm:presLayoutVars>
      </dgm:prSet>
      <dgm:spPr/>
      <dgm:t>
        <a:bodyPr/>
        <a:lstStyle/>
        <a:p>
          <a:endParaRPr lang="fr-FR"/>
        </a:p>
      </dgm:t>
    </dgm:pt>
    <dgm:pt modelId="{1E134421-046E-4C61-8280-C5D78450A9F3}" type="pres">
      <dgm:prSet presAssocID="{A6242013-7953-471B-98D5-5E18147E783D}" presName="sibTrans" presStyleCnt="0"/>
      <dgm:spPr/>
      <dgm:t>
        <a:bodyPr/>
        <a:lstStyle/>
        <a:p>
          <a:endParaRPr lang="fr-FR"/>
        </a:p>
      </dgm:t>
    </dgm:pt>
    <dgm:pt modelId="{5BC3C469-9F1B-4E56-A937-90A3E4DDF0DF}" type="pres">
      <dgm:prSet presAssocID="{C6581F38-36C3-4080-9D6A-C80D44D23A32}" presName="node" presStyleLbl="node1" presStyleIdx="1" presStyleCnt="11">
        <dgm:presLayoutVars>
          <dgm:bulletEnabled val="1"/>
        </dgm:presLayoutVars>
      </dgm:prSet>
      <dgm:spPr/>
      <dgm:t>
        <a:bodyPr/>
        <a:lstStyle/>
        <a:p>
          <a:endParaRPr lang="fr-FR"/>
        </a:p>
      </dgm:t>
    </dgm:pt>
    <dgm:pt modelId="{C1482CEB-A969-44E1-9525-366567E64214}" type="pres">
      <dgm:prSet presAssocID="{6458D7B2-ED6F-4BA5-941F-81A51B920EA3}" presName="sibTrans" presStyleCnt="0"/>
      <dgm:spPr/>
      <dgm:t>
        <a:bodyPr/>
        <a:lstStyle/>
        <a:p>
          <a:endParaRPr lang="fr-FR"/>
        </a:p>
      </dgm:t>
    </dgm:pt>
    <dgm:pt modelId="{9AC24644-F0F9-441F-9B50-B4F456F3982F}" type="pres">
      <dgm:prSet presAssocID="{B54BD4D0-C280-48DA-AC08-61698DCFBC3B}" presName="node" presStyleLbl="node1" presStyleIdx="2" presStyleCnt="11">
        <dgm:presLayoutVars>
          <dgm:bulletEnabled val="1"/>
        </dgm:presLayoutVars>
      </dgm:prSet>
      <dgm:spPr/>
      <dgm:t>
        <a:bodyPr/>
        <a:lstStyle/>
        <a:p>
          <a:endParaRPr lang="fr-FR"/>
        </a:p>
      </dgm:t>
    </dgm:pt>
    <dgm:pt modelId="{9E4279E6-B677-4E14-AB2C-695B61A5F255}" type="pres">
      <dgm:prSet presAssocID="{37DC0287-EAE4-4D2A-8C67-B50912255A39}" presName="sibTrans" presStyleCnt="0"/>
      <dgm:spPr/>
      <dgm:t>
        <a:bodyPr/>
        <a:lstStyle/>
        <a:p>
          <a:endParaRPr lang="fr-FR"/>
        </a:p>
      </dgm:t>
    </dgm:pt>
    <dgm:pt modelId="{2FF668B8-F457-435E-816E-0475C375BC5B}" type="pres">
      <dgm:prSet presAssocID="{9A3F0431-C17A-404F-A773-FFB8878380FF}" presName="node" presStyleLbl="node1" presStyleIdx="3" presStyleCnt="11">
        <dgm:presLayoutVars>
          <dgm:bulletEnabled val="1"/>
        </dgm:presLayoutVars>
      </dgm:prSet>
      <dgm:spPr/>
      <dgm:t>
        <a:bodyPr/>
        <a:lstStyle/>
        <a:p>
          <a:endParaRPr lang="fr-FR"/>
        </a:p>
      </dgm:t>
    </dgm:pt>
    <dgm:pt modelId="{D025388D-0E47-4C99-8B7D-76C2362CCB22}" type="pres">
      <dgm:prSet presAssocID="{206DF771-542A-47B6-A0BB-208236BD3568}" presName="sibTrans" presStyleCnt="0"/>
      <dgm:spPr/>
      <dgm:t>
        <a:bodyPr/>
        <a:lstStyle/>
        <a:p>
          <a:endParaRPr lang="fr-FR"/>
        </a:p>
      </dgm:t>
    </dgm:pt>
    <dgm:pt modelId="{96B9228D-55FE-4DB6-9326-E8553A158940}" type="pres">
      <dgm:prSet presAssocID="{5C7AEC8F-D366-42B3-B1B0-A14F794AF959}" presName="node" presStyleLbl="node1" presStyleIdx="4" presStyleCnt="11">
        <dgm:presLayoutVars>
          <dgm:bulletEnabled val="1"/>
        </dgm:presLayoutVars>
      </dgm:prSet>
      <dgm:spPr/>
      <dgm:t>
        <a:bodyPr/>
        <a:lstStyle/>
        <a:p>
          <a:endParaRPr lang="fr-FR"/>
        </a:p>
      </dgm:t>
    </dgm:pt>
    <dgm:pt modelId="{8198A53D-61E2-413E-A8D6-D05BB38A0750}" type="pres">
      <dgm:prSet presAssocID="{C65E7847-75A8-4C59-990A-BE7F8D687C31}" presName="sibTrans" presStyleCnt="0"/>
      <dgm:spPr/>
      <dgm:t>
        <a:bodyPr/>
        <a:lstStyle/>
        <a:p>
          <a:endParaRPr lang="fr-FR"/>
        </a:p>
      </dgm:t>
    </dgm:pt>
    <dgm:pt modelId="{62E86399-6195-40B3-9319-B1C599DFC151}" type="pres">
      <dgm:prSet presAssocID="{168768DC-09E8-4234-8CCE-D3C2DED4CDFD}" presName="node" presStyleLbl="node1" presStyleIdx="5" presStyleCnt="11">
        <dgm:presLayoutVars>
          <dgm:bulletEnabled val="1"/>
        </dgm:presLayoutVars>
      </dgm:prSet>
      <dgm:spPr/>
      <dgm:t>
        <a:bodyPr/>
        <a:lstStyle/>
        <a:p>
          <a:endParaRPr lang="fr-FR"/>
        </a:p>
      </dgm:t>
    </dgm:pt>
    <dgm:pt modelId="{8CE22267-535A-4FF9-899B-A053C168BD10}" type="pres">
      <dgm:prSet presAssocID="{FF028D66-6896-4E39-83BE-5A7231F93917}" presName="sibTrans" presStyleCnt="0"/>
      <dgm:spPr/>
      <dgm:t>
        <a:bodyPr/>
        <a:lstStyle/>
        <a:p>
          <a:endParaRPr lang="fr-FR"/>
        </a:p>
      </dgm:t>
    </dgm:pt>
    <dgm:pt modelId="{0C905CF5-7C8D-4AA8-A672-F0768089790B}" type="pres">
      <dgm:prSet presAssocID="{1E194671-B65E-46F2-844E-3A90F2E38C93}" presName="node" presStyleLbl="node1" presStyleIdx="6" presStyleCnt="11">
        <dgm:presLayoutVars>
          <dgm:bulletEnabled val="1"/>
        </dgm:presLayoutVars>
      </dgm:prSet>
      <dgm:spPr/>
      <dgm:t>
        <a:bodyPr/>
        <a:lstStyle/>
        <a:p>
          <a:endParaRPr lang="fr-FR"/>
        </a:p>
      </dgm:t>
    </dgm:pt>
    <dgm:pt modelId="{C5980094-4E27-4090-8432-E981B25F3B21}" type="pres">
      <dgm:prSet presAssocID="{9BDEB1B6-D9CE-43AE-AAD8-06F180A70749}" presName="sibTrans" presStyleCnt="0"/>
      <dgm:spPr/>
      <dgm:t>
        <a:bodyPr/>
        <a:lstStyle/>
        <a:p>
          <a:endParaRPr lang="fr-FR"/>
        </a:p>
      </dgm:t>
    </dgm:pt>
    <dgm:pt modelId="{0E8F2CC2-C07D-41C9-9AC7-1977E6DF4C56}" type="pres">
      <dgm:prSet presAssocID="{37B26669-A998-4083-AAF2-C7B86C023871}" presName="node" presStyleLbl="node1" presStyleIdx="7" presStyleCnt="11">
        <dgm:presLayoutVars>
          <dgm:bulletEnabled val="1"/>
        </dgm:presLayoutVars>
      </dgm:prSet>
      <dgm:spPr/>
      <dgm:t>
        <a:bodyPr/>
        <a:lstStyle/>
        <a:p>
          <a:endParaRPr lang="fr-FR"/>
        </a:p>
      </dgm:t>
    </dgm:pt>
    <dgm:pt modelId="{59DDF7D9-6E55-40A0-B32D-13702BD73DE8}" type="pres">
      <dgm:prSet presAssocID="{CBF8E9D8-2493-4941-A8AB-BC2F22034CB1}" presName="sibTrans" presStyleCnt="0"/>
      <dgm:spPr/>
      <dgm:t>
        <a:bodyPr/>
        <a:lstStyle/>
        <a:p>
          <a:endParaRPr lang="fr-FR"/>
        </a:p>
      </dgm:t>
    </dgm:pt>
    <dgm:pt modelId="{4285E22F-4F67-440E-AD26-0E92DC81BF28}" type="pres">
      <dgm:prSet presAssocID="{1AC8E89B-2C47-41C6-B4FD-5B4EB1160C17}" presName="node" presStyleLbl="node1" presStyleIdx="8" presStyleCnt="11">
        <dgm:presLayoutVars>
          <dgm:bulletEnabled val="1"/>
        </dgm:presLayoutVars>
      </dgm:prSet>
      <dgm:spPr/>
      <dgm:t>
        <a:bodyPr/>
        <a:lstStyle/>
        <a:p>
          <a:endParaRPr lang="fr-FR"/>
        </a:p>
      </dgm:t>
    </dgm:pt>
    <dgm:pt modelId="{A737A584-B9AF-4BD5-9B19-3882521BAC80}" type="pres">
      <dgm:prSet presAssocID="{82280A0C-CA2F-4C91-9937-9B760322EB5D}" presName="sibTrans" presStyleCnt="0"/>
      <dgm:spPr/>
      <dgm:t>
        <a:bodyPr/>
        <a:lstStyle/>
        <a:p>
          <a:endParaRPr lang="fr-FR"/>
        </a:p>
      </dgm:t>
    </dgm:pt>
    <dgm:pt modelId="{71866796-08C9-41C0-BA05-ACD208AB3E82}" type="pres">
      <dgm:prSet presAssocID="{B6420CE6-35F4-494A-9791-81CD559DE218}" presName="node" presStyleLbl="node1" presStyleIdx="9" presStyleCnt="11">
        <dgm:presLayoutVars>
          <dgm:bulletEnabled val="1"/>
        </dgm:presLayoutVars>
      </dgm:prSet>
      <dgm:spPr/>
      <dgm:t>
        <a:bodyPr/>
        <a:lstStyle/>
        <a:p>
          <a:endParaRPr lang="fr-FR"/>
        </a:p>
      </dgm:t>
    </dgm:pt>
    <dgm:pt modelId="{144C8241-B258-421D-BBC7-75DD38DF93D5}" type="pres">
      <dgm:prSet presAssocID="{0571D686-CAD1-4050-B602-3D256D8490BE}" presName="sibTrans" presStyleCnt="0"/>
      <dgm:spPr/>
      <dgm:t>
        <a:bodyPr/>
        <a:lstStyle/>
        <a:p>
          <a:endParaRPr lang="fr-FR"/>
        </a:p>
      </dgm:t>
    </dgm:pt>
    <dgm:pt modelId="{8819F396-4B64-4DF4-A250-FA6915B15FA6}" type="pres">
      <dgm:prSet presAssocID="{1F09EBDA-FE85-4242-9786-81887CA8D77F}" presName="node" presStyleLbl="node1" presStyleIdx="10" presStyleCnt="11">
        <dgm:presLayoutVars>
          <dgm:bulletEnabled val="1"/>
        </dgm:presLayoutVars>
      </dgm:prSet>
      <dgm:spPr/>
      <dgm:t>
        <a:bodyPr/>
        <a:lstStyle/>
        <a:p>
          <a:endParaRPr lang="fr-FR"/>
        </a:p>
      </dgm:t>
    </dgm:pt>
  </dgm:ptLst>
  <dgm:cxnLst>
    <dgm:cxn modelId="{C29D7324-7C58-4A32-B6FC-940744EE0020}" type="presOf" srcId="{B54BD4D0-C280-48DA-AC08-61698DCFBC3B}" destId="{9AC24644-F0F9-441F-9B50-B4F456F3982F}" srcOrd="0" destOrd="0" presId="urn:microsoft.com/office/officeart/2005/8/layout/default"/>
    <dgm:cxn modelId="{A0ED0759-265F-4591-8AD1-5C5EC56C4A65}" srcId="{64618A93-02FC-4B82-B0DB-7E293CB5D50A}" destId="{1AC8E89B-2C47-41C6-B4FD-5B4EB1160C17}" srcOrd="8" destOrd="0" parTransId="{08C10495-93F5-4B80-B229-D9AB29E46D86}" sibTransId="{82280A0C-CA2F-4C91-9937-9B760322EB5D}"/>
    <dgm:cxn modelId="{D7F17504-4671-41B5-BB58-CE5903FF5DFA}" srcId="{64618A93-02FC-4B82-B0DB-7E293CB5D50A}" destId="{5C7AEC8F-D366-42B3-B1B0-A14F794AF959}" srcOrd="4" destOrd="0" parTransId="{FE4BDF21-1C81-4AC8-9D1D-C6060E575D13}" sibTransId="{C65E7847-75A8-4C59-990A-BE7F8D687C31}"/>
    <dgm:cxn modelId="{942E31F1-169C-4614-82BE-AA546026564C}" srcId="{64618A93-02FC-4B82-B0DB-7E293CB5D50A}" destId="{B6420CE6-35F4-494A-9791-81CD559DE218}" srcOrd="9" destOrd="0" parTransId="{35A1A6B9-6177-48D3-92BD-337A1F028A85}" sibTransId="{0571D686-CAD1-4050-B602-3D256D8490BE}"/>
    <dgm:cxn modelId="{EBA49519-8350-48FE-9AFE-3E84424AE7B5}" srcId="{64618A93-02FC-4B82-B0DB-7E293CB5D50A}" destId="{C6581F38-36C3-4080-9D6A-C80D44D23A32}" srcOrd="1" destOrd="0" parTransId="{8F32EE80-5121-472B-93B5-CD6E1295B5C5}" sibTransId="{6458D7B2-ED6F-4BA5-941F-81A51B920EA3}"/>
    <dgm:cxn modelId="{7AEA07EA-699B-4465-B337-DB564BBA4D23}" srcId="{64618A93-02FC-4B82-B0DB-7E293CB5D50A}" destId="{37B26669-A998-4083-AAF2-C7B86C023871}" srcOrd="7" destOrd="0" parTransId="{95E1C5EA-096E-45C3-BCC2-1818DC8E56F7}" sibTransId="{CBF8E9D8-2493-4941-A8AB-BC2F22034CB1}"/>
    <dgm:cxn modelId="{4863D916-2CCB-4F3C-8065-67B46171B018}" type="presOf" srcId="{9A3F0431-C17A-404F-A773-FFB8878380FF}" destId="{2FF668B8-F457-435E-816E-0475C375BC5B}" srcOrd="0" destOrd="0" presId="urn:microsoft.com/office/officeart/2005/8/layout/default"/>
    <dgm:cxn modelId="{07064737-1D78-4444-A387-1E9CF1B1CD85}" type="presOf" srcId="{1E194671-B65E-46F2-844E-3A90F2E38C93}" destId="{0C905CF5-7C8D-4AA8-A672-F0768089790B}" srcOrd="0" destOrd="0" presId="urn:microsoft.com/office/officeart/2005/8/layout/default"/>
    <dgm:cxn modelId="{9BC3E6CA-82B7-4718-AB4F-A540834D0D5F}" srcId="{64618A93-02FC-4B82-B0DB-7E293CB5D50A}" destId="{168768DC-09E8-4234-8CCE-D3C2DED4CDFD}" srcOrd="5" destOrd="0" parTransId="{CBEEBA64-5FCB-47E4-A779-51F906F55AEF}" sibTransId="{FF028D66-6896-4E39-83BE-5A7231F93917}"/>
    <dgm:cxn modelId="{7F354C18-786E-4170-9A26-0ACDAE0DA668}" type="presOf" srcId="{B6420CE6-35F4-494A-9791-81CD559DE218}" destId="{71866796-08C9-41C0-BA05-ACD208AB3E82}" srcOrd="0" destOrd="0" presId="urn:microsoft.com/office/officeart/2005/8/layout/default"/>
    <dgm:cxn modelId="{8D2CF1A1-3A6D-4A63-AE4A-879E2E95FB2E}" srcId="{64618A93-02FC-4B82-B0DB-7E293CB5D50A}" destId="{918BFBF2-0806-41BE-B967-2F5AE8B43F72}" srcOrd="0" destOrd="0" parTransId="{150CE613-E491-405C-9F1A-B716F8D4CEFC}" sibTransId="{A6242013-7953-471B-98D5-5E18147E783D}"/>
    <dgm:cxn modelId="{8714F689-3F8D-4880-A1F7-A1204435B64F}" type="presOf" srcId="{C6581F38-36C3-4080-9D6A-C80D44D23A32}" destId="{5BC3C469-9F1B-4E56-A937-90A3E4DDF0DF}" srcOrd="0" destOrd="0" presId="urn:microsoft.com/office/officeart/2005/8/layout/default"/>
    <dgm:cxn modelId="{32C2AD7A-6BE6-4886-B406-F8721B4DA320}" type="presOf" srcId="{64618A93-02FC-4B82-B0DB-7E293CB5D50A}" destId="{32E1292E-A09B-411C-9D21-1E3FFC12120E}" srcOrd="0" destOrd="0" presId="urn:microsoft.com/office/officeart/2005/8/layout/default"/>
    <dgm:cxn modelId="{3F534D60-DAC5-444F-9301-642B66EE1D45}" type="presOf" srcId="{5C7AEC8F-D366-42B3-B1B0-A14F794AF959}" destId="{96B9228D-55FE-4DB6-9326-E8553A158940}" srcOrd="0" destOrd="0" presId="urn:microsoft.com/office/officeart/2005/8/layout/default"/>
    <dgm:cxn modelId="{B016EE6C-1F6A-4175-81E8-ED2CC4D5CDCE}" srcId="{64618A93-02FC-4B82-B0DB-7E293CB5D50A}" destId="{1F09EBDA-FE85-4242-9786-81887CA8D77F}" srcOrd="10" destOrd="0" parTransId="{D9456290-825F-4B2A-9D78-1E53A45D5B87}" sibTransId="{2EE48E11-93D0-4361-90FB-1A36A84E4BFD}"/>
    <dgm:cxn modelId="{C7A722CF-AAEC-4619-A6D7-90B98D9F02FC}" srcId="{64618A93-02FC-4B82-B0DB-7E293CB5D50A}" destId="{1E194671-B65E-46F2-844E-3A90F2E38C93}" srcOrd="6" destOrd="0" parTransId="{7046B04F-3B9E-44E9-914F-226C3BB13BB2}" sibTransId="{9BDEB1B6-D9CE-43AE-AAD8-06F180A70749}"/>
    <dgm:cxn modelId="{7A8F4C49-34CE-4479-8132-808D6519E54B}" type="presOf" srcId="{1AC8E89B-2C47-41C6-B4FD-5B4EB1160C17}" destId="{4285E22F-4F67-440E-AD26-0E92DC81BF28}" srcOrd="0" destOrd="0" presId="urn:microsoft.com/office/officeart/2005/8/layout/default"/>
    <dgm:cxn modelId="{6C6A025B-6FF1-4A4D-AE98-76730D8B4DFD}" type="presOf" srcId="{1F09EBDA-FE85-4242-9786-81887CA8D77F}" destId="{8819F396-4B64-4DF4-A250-FA6915B15FA6}" srcOrd="0" destOrd="0" presId="urn:microsoft.com/office/officeart/2005/8/layout/default"/>
    <dgm:cxn modelId="{844A3CB8-D2C5-4034-A5AB-900963A76629}" type="presOf" srcId="{168768DC-09E8-4234-8CCE-D3C2DED4CDFD}" destId="{62E86399-6195-40B3-9319-B1C599DFC151}" srcOrd="0" destOrd="0" presId="urn:microsoft.com/office/officeart/2005/8/layout/default"/>
    <dgm:cxn modelId="{F61755BF-A8A0-4BED-A8DD-140FC378311A}" type="presOf" srcId="{37B26669-A998-4083-AAF2-C7B86C023871}" destId="{0E8F2CC2-C07D-41C9-9AC7-1977E6DF4C56}" srcOrd="0" destOrd="0" presId="urn:microsoft.com/office/officeart/2005/8/layout/default"/>
    <dgm:cxn modelId="{1B1466F9-C8FF-47B3-A179-0358BDF1D3E4}" type="presOf" srcId="{918BFBF2-0806-41BE-B967-2F5AE8B43F72}" destId="{20B85FBF-9FAE-465F-8424-C32DC3E75E85}" srcOrd="0" destOrd="0" presId="urn:microsoft.com/office/officeart/2005/8/layout/default"/>
    <dgm:cxn modelId="{BB434677-0890-44AD-A531-36D712FDC5F7}" srcId="{64618A93-02FC-4B82-B0DB-7E293CB5D50A}" destId="{B54BD4D0-C280-48DA-AC08-61698DCFBC3B}" srcOrd="2" destOrd="0" parTransId="{F8AC348E-2C5F-4BBE-AB89-20999C495643}" sibTransId="{37DC0287-EAE4-4D2A-8C67-B50912255A39}"/>
    <dgm:cxn modelId="{79F664B7-649F-4ADD-A9CD-AE59CB4DC2DC}" srcId="{64618A93-02FC-4B82-B0DB-7E293CB5D50A}" destId="{9A3F0431-C17A-404F-A773-FFB8878380FF}" srcOrd="3" destOrd="0" parTransId="{C0E840B0-E93C-4781-9FA1-FDE42391B40B}" sibTransId="{206DF771-542A-47B6-A0BB-208236BD3568}"/>
    <dgm:cxn modelId="{498019EF-57D0-4E85-8349-2C4A06EBABB1}" type="presParOf" srcId="{32E1292E-A09B-411C-9D21-1E3FFC12120E}" destId="{20B85FBF-9FAE-465F-8424-C32DC3E75E85}" srcOrd="0" destOrd="0" presId="urn:microsoft.com/office/officeart/2005/8/layout/default"/>
    <dgm:cxn modelId="{C824E039-8FC6-4DE9-9974-ABCB49CE1D64}" type="presParOf" srcId="{32E1292E-A09B-411C-9D21-1E3FFC12120E}" destId="{1E134421-046E-4C61-8280-C5D78450A9F3}" srcOrd="1" destOrd="0" presId="urn:microsoft.com/office/officeart/2005/8/layout/default"/>
    <dgm:cxn modelId="{BA377CB3-6330-403E-8B52-F530F7E05063}" type="presParOf" srcId="{32E1292E-A09B-411C-9D21-1E3FFC12120E}" destId="{5BC3C469-9F1B-4E56-A937-90A3E4DDF0DF}" srcOrd="2" destOrd="0" presId="urn:microsoft.com/office/officeart/2005/8/layout/default"/>
    <dgm:cxn modelId="{2F731D95-00DE-422C-ACC1-D48753D874FB}" type="presParOf" srcId="{32E1292E-A09B-411C-9D21-1E3FFC12120E}" destId="{C1482CEB-A969-44E1-9525-366567E64214}" srcOrd="3" destOrd="0" presId="urn:microsoft.com/office/officeart/2005/8/layout/default"/>
    <dgm:cxn modelId="{527CEC5D-56B1-4BA3-BE36-8F634658624D}" type="presParOf" srcId="{32E1292E-A09B-411C-9D21-1E3FFC12120E}" destId="{9AC24644-F0F9-441F-9B50-B4F456F3982F}" srcOrd="4" destOrd="0" presId="urn:microsoft.com/office/officeart/2005/8/layout/default"/>
    <dgm:cxn modelId="{A865CFB2-7A19-4534-8686-0E885B05EC99}" type="presParOf" srcId="{32E1292E-A09B-411C-9D21-1E3FFC12120E}" destId="{9E4279E6-B677-4E14-AB2C-695B61A5F255}" srcOrd="5" destOrd="0" presId="urn:microsoft.com/office/officeart/2005/8/layout/default"/>
    <dgm:cxn modelId="{34E63792-DD78-4349-910D-E0706F782D4E}" type="presParOf" srcId="{32E1292E-A09B-411C-9D21-1E3FFC12120E}" destId="{2FF668B8-F457-435E-816E-0475C375BC5B}" srcOrd="6" destOrd="0" presId="urn:microsoft.com/office/officeart/2005/8/layout/default"/>
    <dgm:cxn modelId="{AED88919-6244-4ACD-A49D-D1841BA466A1}" type="presParOf" srcId="{32E1292E-A09B-411C-9D21-1E3FFC12120E}" destId="{D025388D-0E47-4C99-8B7D-76C2362CCB22}" srcOrd="7" destOrd="0" presId="urn:microsoft.com/office/officeart/2005/8/layout/default"/>
    <dgm:cxn modelId="{AB26CAF8-7B44-42B4-967F-20E5D1C29BB3}" type="presParOf" srcId="{32E1292E-A09B-411C-9D21-1E3FFC12120E}" destId="{96B9228D-55FE-4DB6-9326-E8553A158940}" srcOrd="8" destOrd="0" presId="urn:microsoft.com/office/officeart/2005/8/layout/default"/>
    <dgm:cxn modelId="{B084E2C5-E369-4BCC-BE8E-6D7517ABB5E4}" type="presParOf" srcId="{32E1292E-A09B-411C-9D21-1E3FFC12120E}" destId="{8198A53D-61E2-413E-A8D6-D05BB38A0750}" srcOrd="9" destOrd="0" presId="urn:microsoft.com/office/officeart/2005/8/layout/default"/>
    <dgm:cxn modelId="{B53FEA7A-8672-4100-ADD8-13C45AF82E03}" type="presParOf" srcId="{32E1292E-A09B-411C-9D21-1E3FFC12120E}" destId="{62E86399-6195-40B3-9319-B1C599DFC151}" srcOrd="10" destOrd="0" presId="urn:microsoft.com/office/officeart/2005/8/layout/default"/>
    <dgm:cxn modelId="{B9A4082D-CE9A-451D-A781-828A997D3234}" type="presParOf" srcId="{32E1292E-A09B-411C-9D21-1E3FFC12120E}" destId="{8CE22267-535A-4FF9-899B-A053C168BD10}" srcOrd="11" destOrd="0" presId="urn:microsoft.com/office/officeart/2005/8/layout/default"/>
    <dgm:cxn modelId="{97B60436-B728-4982-9ECF-9894981A8075}" type="presParOf" srcId="{32E1292E-A09B-411C-9D21-1E3FFC12120E}" destId="{0C905CF5-7C8D-4AA8-A672-F0768089790B}" srcOrd="12" destOrd="0" presId="urn:microsoft.com/office/officeart/2005/8/layout/default"/>
    <dgm:cxn modelId="{9C0B01B5-F1DC-4979-8080-6368C16BC17C}" type="presParOf" srcId="{32E1292E-A09B-411C-9D21-1E3FFC12120E}" destId="{C5980094-4E27-4090-8432-E981B25F3B21}" srcOrd="13" destOrd="0" presId="urn:microsoft.com/office/officeart/2005/8/layout/default"/>
    <dgm:cxn modelId="{82428D20-8D57-4805-BB83-EA4C06C8E81D}" type="presParOf" srcId="{32E1292E-A09B-411C-9D21-1E3FFC12120E}" destId="{0E8F2CC2-C07D-41C9-9AC7-1977E6DF4C56}" srcOrd="14" destOrd="0" presId="urn:microsoft.com/office/officeart/2005/8/layout/default"/>
    <dgm:cxn modelId="{F0184D48-0C84-4A99-A756-6DFDFD4D141F}" type="presParOf" srcId="{32E1292E-A09B-411C-9D21-1E3FFC12120E}" destId="{59DDF7D9-6E55-40A0-B32D-13702BD73DE8}" srcOrd="15" destOrd="0" presId="urn:microsoft.com/office/officeart/2005/8/layout/default"/>
    <dgm:cxn modelId="{326A82FE-CD7C-47FF-A330-EFA4C034EB74}" type="presParOf" srcId="{32E1292E-A09B-411C-9D21-1E3FFC12120E}" destId="{4285E22F-4F67-440E-AD26-0E92DC81BF28}" srcOrd="16" destOrd="0" presId="urn:microsoft.com/office/officeart/2005/8/layout/default"/>
    <dgm:cxn modelId="{CBC2F702-4895-447C-BC99-9392D5F5F580}" type="presParOf" srcId="{32E1292E-A09B-411C-9D21-1E3FFC12120E}" destId="{A737A584-B9AF-4BD5-9B19-3882521BAC80}" srcOrd="17" destOrd="0" presId="urn:microsoft.com/office/officeart/2005/8/layout/default"/>
    <dgm:cxn modelId="{9F37FDCB-5BAD-433D-9CF4-2AD35108F379}" type="presParOf" srcId="{32E1292E-A09B-411C-9D21-1E3FFC12120E}" destId="{71866796-08C9-41C0-BA05-ACD208AB3E82}" srcOrd="18" destOrd="0" presId="urn:microsoft.com/office/officeart/2005/8/layout/default"/>
    <dgm:cxn modelId="{CF697187-DBBF-4382-A6B6-BE28F2556D84}" type="presParOf" srcId="{32E1292E-A09B-411C-9D21-1E3FFC12120E}" destId="{144C8241-B258-421D-BBC7-75DD38DF93D5}" srcOrd="19" destOrd="0" presId="urn:microsoft.com/office/officeart/2005/8/layout/default"/>
    <dgm:cxn modelId="{391EF570-8C39-44FB-851D-DDD179CD8987}" type="presParOf" srcId="{32E1292E-A09B-411C-9D21-1E3FFC12120E}" destId="{8819F396-4B64-4DF4-A250-FA6915B15FA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40F875-5FD3-4A4E-906C-48CEE6A8DB99}"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fr-FR"/>
        </a:p>
      </dgm:t>
    </dgm:pt>
    <dgm:pt modelId="{D9BB6AE5-C67E-40E5-90BD-FA4B9ACB0F6D}">
      <dgm:prSet phldrT="[Texte]"/>
      <dgm:spPr/>
      <dgm:t>
        <a:bodyPr/>
        <a:lstStyle/>
        <a:p>
          <a:r>
            <a:rPr lang="fr-FR" b="1" dirty="0" smtClean="0"/>
            <a:t>Santé mentale </a:t>
          </a:r>
          <a:r>
            <a:rPr lang="fr-FR" dirty="0" smtClean="0"/>
            <a:t>: manques en psychiatre et en </a:t>
          </a:r>
          <a:r>
            <a:rPr lang="fr-FR" dirty="0" err="1" smtClean="0"/>
            <a:t>gérontopsychiatrie</a:t>
          </a:r>
          <a:r>
            <a:rPr lang="fr-FR" dirty="0" smtClean="0"/>
            <a:t> (équipe mobile </a:t>
          </a:r>
          <a:r>
            <a:rPr lang="fr-FR" dirty="0" err="1" smtClean="0"/>
            <a:t>géronto</a:t>
          </a:r>
          <a:r>
            <a:rPr lang="fr-FR" dirty="0" smtClean="0"/>
            <a:t>-psy), délais d’attente importants pour la pédopsychiatrie</a:t>
          </a:r>
          <a:endParaRPr lang="fr-FR" dirty="0"/>
        </a:p>
      </dgm:t>
    </dgm:pt>
    <dgm:pt modelId="{75B04FBE-E006-4BAA-9A04-495D34FD4B9F}" type="parTrans" cxnId="{FC400BA2-1FF6-4032-AC2A-F1CD4E38B442}">
      <dgm:prSet/>
      <dgm:spPr/>
      <dgm:t>
        <a:bodyPr/>
        <a:lstStyle/>
        <a:p>
          <a:endParaRPr lang="fr-FR"/>
        </a:p>
      </dgm:t>
    </dgm:pt>
    <dgm:pt modelId="{0E50EB27-B73E-4983-8527-0F43A64F6871}" type="sibTrans" cxnId="{FC400BA2-1FF6-4032-AC2A-F1CD4E38B442}">
      <dgm:prSet/>
      <dgm:spPr/>
      <dgm:t>
        <a:bodyPr/>
        <a:lstStyle/>
        <a:p>
          <a:endParaRPr lang="fr-FR"/>
        </a:p>
      </dgm:t>
    </dgm:pt>
    <dgm:pt modelId="{2E215B94-28E5-49EA-ABDE-6F81BDA40333}">
      <dgm:prSet phldrT="[Texte]"/>
      <dgm:spPr/>
      <dgm:t>
        <a:bodyPr/>
        <a:lstStyle/>
        <a:p>
          <a:r>
            <a:rPr lang="fr-FR" b="1" dirty="0" smtClean="0"/>
            <a:t>Addictions</a:t>
          </a:r>
          <a:r>
            <a:rPr lang="fr-FR" dirty="0" smtClean="0"/>
            <a:t> : une problématique qui touche notamment un public précarité (Neuves-Maisons), Accès aux soins  </a:t>
          </a:r>
          <a:endParaRPr lang="fr-FR" dirty="0"/>
        </a:p>
      </dgm:t>
    </dgm:pt>
    <dgm:pt modelId="{FBD8AE4B-B914-4FF0-AEDC-81B018C9D7A8}" type="parTrans" cxnId="{76A7DAFF-83C2-4F92-A46F-E419306599AF}">
      <dgm:prSet/>
      <dgm:spPr/>
      <dgm:t>
        <a:bodyPr/>
        <a:lstStyle/>
        <a:p>
          <a:endParaRPr lang="fr-FR"/>
        </a:p>
      </dgm:t>
    </dgm:pt>
    <dgm:pt modelId="{1EB40B84-B678-41B7-B205-24BC5E77B46A}" type="sibTrans" cxnId="{76A7DAFF-83C2-4F92-A46F-E419306599AF}">
      <dgm:prSet/>
      <dgm:spPr/>
      <dgm:t>
        <a:bodyPr/>
        <a:lstStyle/>
        <a:p>
          <a:endParaRPr lang="fr-FR"/>
        </a:p>
      </dgm:t>
    </dgm:pt>
    <dgm:pt modelId="{09D672A2-299F-468C-8E90-47DD4629661C}">
      <dgm:prSet phldrT="[Texte]"/>
      <dgm:spPr/>
      <dgm:t>
        <a:bodyPr/>
        <a:lstStyle/>
        <a:p>
          <a:r>
            <a:rPr lang="fr-FR" b="1" dirty="0" smtClean="0"/>
            <a:t>Maintien au domicile personnes âgées </a:t>
          </a:r>
          <a:r>
            <a:rPr lang="fr-FR" dirty="0" smtClean="0"/>
            <a:t>: préparer la sortie d’hospitalisation (lenteur des dossiers), isolement, nutrition</a:t>
          </a:r>
          <a:endParaRPr lang="fr-FR" dirty="0"/>
        </a:p>
      </dgm:t>
    </dgm:pt>
    <dgm:pt modelId="{C1A17F0D-2024-4F02-BDB0-FB67C2D869A0}" type="parTrans" cxnId="{BDEEF3E3-CAA9-4A24-BDD1-5A6E7F5729AE}">
      <dgm:prSet/>
      <dgm:spPr/>
      <dgm:t>
        <a:bodyPr/>
        <a:lstStyle/>
        <a:p>
          <a:endParaRPr lang="fr-FR"/>
        </a:p>
      </dgm:t>
    </dgm:pt>
    <dgm:pt modelId="{02C6AC1F-C904-473F-92DB-F7847F62750A}" type="sibTrans" cxnId="{BDEEF3E3-CAA9-4A24-BDD1-5A6E7F5729AE}">
      <dgm:prSet/>
      <dgm:spPr/>
      <dgm:t>
        <a:bodyPr/>
        <a:lstStyle/>
        <a:p>
          <a:endParaRPr lang="fr-FR"/>
        </a:p>
      </dgm:t>
    </dgm:pt>
    <dgm:pt modelId="{89CAC3C5-49AF-46A3-AF2A-85930ACD7EAF}">
      <dgm:prSet/>
      <dgm:spPr/>
      <dgm:t>
        <a:bodyPr/>
        <a:lstStyle/>
        <a:p>
          <a:r>
            <a:rPr lang="fr-FR" dirty="0" smtClean="0"/>
            <a:t>Manque de </a:t>
          </a:r>
          <a:r>
            <a:rPr lang="fr-FR" b="1" dirty="0" smtClean="0"/>
            <a:t>spécialistes</a:t>
          </a:r>
          <a:endParaRPr lang="fr-FR" b="1" dirty="0"/>
        </a:p>
      </dgm:t>
    </dgm:pt>
    <dgm:pt modelId="{E76D7E15-A729-41C5-AF48-AED245AAEBA5}" type="parTrans" cxnId="{0CBDCC62-E4F7-49F5-8E7C-3D78EE441AB8}">
      <dgm:prSet/>
      <dgm:spPr/>
      <dgm:t>
        <a:bodyPr/>
        <a:lstStyle/>
        <a:p>
          <a:endParaRPr lang="fr-FR"/>
        </a:p>
      </dgm:t>
    </dgm:pt>
    <dgm:pt modelId="{9050A416-A86B-46DA-8C6A-73F418434707}" type="sibTrans" cxnId="{0CBDCC62-E4F7-49F5-8E7C-3D78EE441AB8}">
      <dgm:prSet/>
      <dgm:spPr/>
      <dgm:t>
        <a:bodyPr/>
        <a:lstStyle/>
        <a:p>
          <a:endParaRPr lang="fr-FR"/>
        </a:p>
      </dgm:t>
    </dgm:pt>
    <dgm:pt modelId="{88560608-CB2A-4B2A-AFFB-E2247B8ADBF4}">
      <dgm:prSet/>
      <dgm:spPr/>
      <dgm:t>
        <a:bodyPr/>
        <a:lstStyle/>
        <a:p>
          <a:r>
            <a:rPr lang="fr-FR" b="0" dirty="0" smtClean="0"/>
            <a:t>Mobilité</a:t>
          </a:r>
          <a:r>
            <a:rPr lang="fr-FR" dirty="0" smtClean="0"/>
            <a:t> : personnes âgées, femmes enceintes …</a:t>
          </a:r>
          <a:endParaRPr lang="fr-FR" dirty="0"/>
        </a:p>
      </dgm:t>
    </dgm:pt>
    <dgm:pt modelId="{1C427F0C-9998-4AF1-8935-9FE24B0DAF61}" type="parTrans" cxnId="{50F3DC5B-A44C-49C9-B7D7-E97C8FD1B29C}">
      <dgm:prSet/>
      <dgm:spPr/>
      <dgm:t>
        <a:bodyPr/>
        <a:lstStyle/>
        <a:p>
          <a:endParaRPr lang="fr-FR"/>
        </a:p>
      </dgm:t>
    </dgm:pt>
    <dgm:pt modelId="{CF592171-D92D-48E1-8056-E3BDCA9B7F78}" type="sibTrans" cxnId="{50F3DC5B-A44C-49C9-B7D7-E97C8FD1B29C}">
      <dgm:prSet/>
      <dgm:spPr/>
      <dgm:t>
        <a:bodyPr/>
        <a:lstStyle/>
        <a:p>
          <a:endParaRPr lang="fr-FR"/>
        </a:p>
      </dgm:t>
    </dgm:pt>
    <dgm:pt modelId="{9A05DE31-16A3-4EB6-8D1A-C88D6C03C649}" type="pres">
      <dgm:prSet presAssocID="{9840F875-5FD3-4A4E-906C-48CEE6A8DB99}" presName="diagram" presStyleCnt="0">
        <dgm:presLayoutVars>
          <dgm:dir/>
          <dgm:resizeHandles val="exact"/>
        </dgm:presLayoutVars>
      </dgm:prSet>
      <dgm:spPr/>
      <dgm:t>
        <a:bodyPr/>
        <a:lstStyle/>
        <a:p>
          <a:endParaRPr lang="fr-FR"/>
        </a:p>
      </dgm:t>
    </dgm:pt>
    <dgm:pt modelId="{2C2E59BE-12D9-4B8A-BFFD-8351A0481396}" type="pres">
      <dgm:prSet presAssocID="{D9BB6AE5-C67E-40E5-90BD-FA4B9ACB0F6D}" presName="node" presStyleLbl="node1" presStyleIdx="0" presStyleCnt="5">
        <dgm:presLayoutVars>
          <dgm:bulletEnabled val="1"/>
        </dgm:presLayoutVars>
      </dgm:prSet>
      <dgm:spPr/>
      <dgm:t>
        <a:bodyPr/>
        <a:lstStyle/>
        <a:p>
          <a:endParaRPr lang="fr-FR"/>
        </a:p>
      </dgm:t>
    </dgm:pt>
    <dgm:pt modelId="{F0D3EE0E-27AE-42AD-B28C-544AD3556D03}" type="pres">
      <dgm:prSet presAssocID="{0E50EB27-B73E-4983-8527-0F43A64F6871}" presName="sibTrans" presStyleCnt="0"/>
      <dgm:spPr/>
      <dgm:t>
        <a:bodyPr/>
        <a:lstStyle/>
        <a:p>
          <a:endParaRPr lang="fr-FR"/>
        </a:p>
      </dgm:t>
    </dgm:pt>
    <dgm:pt modelId="{76187D77-7D09-44AF-BE15-7E1F24C33057}" type="pres">
      <dgm:prSet presAssocID="{09D672A2-299F-468C-8E90-47DD4629661C}" presName="node" presStyleLbl="node1" presStyleIdx="1" presStyleCnt="5">
        <dgm:presLayoutVars>
          <dgm:bulletEnabled val="1"/>
        </dgm:presLayoutVars>
      </dgm:prSet>
      <dgm:spPr/>
      <dgm:t>
        <a:bodyPr/>
        <a:lstStyle/>
        <a:p>
          <a:endParaRPr lang="fr-FR"/>
        </a:p>
      </dgm:t>
    </dgm:pt>
    <dgm:pt modelId="{B76974E8-C967-42E7-AACC-835E635FB0D9}" type="pres">
      <dgm:prSet presAssocID="{02C6AC1F-C904-473F-92DB-F7847F62750A}" presName="sibTrans" presStyleCnt="0"/>
      <dgm:spPr/>
      <dgm:t>
        <a:bodyPr/>
        <a:lstStyle/>
        <a:p>
          <a:endParaRPr lang="fr-FR"/>
        </a:p>
      </dgm:t>
    </dgm:pt>
    <dgm:pt modelId="{044A2023-3A18-487B-BFCA-07CFC651368D}" type="pres">
      <dgm:prSet presAssocID="{2E215B94-28E5-49EA-ABDE-6F81BDA40333}" presName="node" presStyleLbl="node1" presStyleIdx="2" presStyleCnt="5">
        <dgm:presLayoutVars>
          <dgm:bulletEnabled val="1"/>
        </dgm:presLayoutVars>
      </dgm:prSet>
      <dgm:spPr/>
      <dgm:t>
        <a:bodyPr/>
        <a:lstStyle/>
        <a:p>
          <a:endParaRPr lang="fr-FR"/>
        </a:p>
      </dgm:t>
    </dgm:pt>
    <dgm:pt modelId="{10963EDE-D825-4E34-AF61-5FD7EF89DAAF}" type="pres">
      <dgm:prSet presAssocID="{1EB40B84-B678-41B7-B205-24BC5E77B46A}" presName="sibTrans" presStyleCnt="0"/>
      <dgm:spPr/>
      <dgm:t>
        <a:bodyPr/>
        <a:lstStyle/>
        <a:p>
          <a:endParaRPr lang="fr-FR"/>
        </a:p>
      </dgm:t>
    </dgm:pt>
    <dgm:pt modelId="{B4F10C87-022D-40FF-BC89-98B7B55F6E45}" type="pres">
      <dgm:prSet presAssocID="{89CAC3C5-49AF-46A3-AF2A-85930ACD7EAF}" presName="node" presStyleLbl="node1" presStyleIdx="3" presStyleCnt="5">
        <dgm:presLayoutVars>
          <dgm:bulletEnabled val="1"/>
        </dgm:presLayoutVars>
      </dgm:prSet>
      <dgm:spPr/>
      <dgm:t>
        <a:bodyPr/>
        <a:lstStyle/>
        <a:p>
          <a:endParaRPr lang="fr-FR"/>
        </a:p>
      </dgm:t>
    </dgm:pt>
    <dgm:pt modelId="{0935C685-38FC-463C-BA23-EB278FBFF253}" type="pres">
      <dgm:prSet presAssocID="{9050A416-A86B-46DA-8C6A-73F418434707}" presName="sibTrans" presStyleCnt="0"/>
      <dgm:spPr/>
      <dgm:t>
        <a:bodyPr/>
        <a:lstStyle/>
        <a:p>
          <a:endParaRPr lang="fr-FR"/>
        </a:p>
      </dgm:t>
    </dgm:pt>
    <dgm:pt modelId="{44542920-5BEC-445F-9460-248EBA4B9F5C}" type="pres">
      <dgm:prSet presAssocID="{88560608-CB2A-4B2A-AFFB-E2247B8ADBF4}" presName="node" presStyleLbl="node1" presStyleIdx="4" presStyleCnt="5">
        <dgm:presLayoutVars>
          <dgm:bulletEnabled val="1"/>
        </dgm:presLayoutVars>
      </dgm:prSet>
      <dgm:spPr/>
      <dgm:t>
        <a:bodyPr/>
        <a:lstStyle/>
        <a:p>
          <a:endParaRPr lang="fr-FR"/>
        </a:p>
      </dgm:t>
    </dgm:pt>
  </dgm:ptLst>
  <dgm:cxnLst>
    <dgm:cxn modelId="{1BECDB36-ECD5-40BE-A72C-2B3E21B2FAE1}" type="presOf" srcId="{09D672A2-299F-468C-8E90-47DD4629661C}" destId="{76187D77-7D09-44AF-BE15-7E1F24C33057}" srcOrd="0" destOrd="0" presId="urn:microsoft.com/office/officeart/2005/8/layout/default"/>
    <dgm:cxn modelId="{EC15E1B3-F926-4F08-AA73-1C11B85B6181}" type="presOf" srcId="{88560608-CB2A-4B2A-AFFB-E2247B8ADBF4}" destId="{44542920-5BEC-445F-9460-248EBA4B9F5C}" srcOrd="0" destOrd="0" presId="urn:microsoft.com/office/officeart/2005/8/layout/default"/>
    <dgm:cxn modelId="{0CBDCC62-E4F7-49F5-8E7C-3D78EE441AB8}" srcId="{9840F875-5FD3-4A4E-906C-48CEE6A8DB99}" destId="{89CAC3C5-49AF-46A3-AF2A-85930ACD7EAF}" srcOrd="3" destOrd="0" parTransId="{E76D7E15-A729-41C5-AF48-AED245AAEBA5}" sibTransId="{9050A416-A86B-46DA-8C6A-73F418434707}"/>
    <dgm:cxn modelId="{BDEEF3E3-CAA9-4A24-BDD1-5A6E7F5729AE}" srcId="{9840F875-5FD3-4A4E-906C-48CEE6A8DB99}" destId="{09D672A2-299F-468C-8E90-47DD4629661C}" srcOrd="1" destOrd="0" parTransId="{C1A17F0D-2024-4F02-BDB0-FB67C2D869A0}" sibTransId="{02C6AC1F-C904-473F-92DB-F7847F62750A}"/>
    <dgm:cxn modelId="{A331439C-33C8-48FE-96C1-3A45BBBD3C94}" type="presOf" srcId="{2E215B94-28E5-49EA-ABDE-6F81BDA40333}" destId="{044A2023-3A18-487B-BFCA-07CFC651368D}" srcOrd="0" destOrd="0" presId="urn:microsoft.com/office/officeart/2005/8/layout/default"/>
    <dgm:cxn modelId="{3EF1168C-384E-4D3B-B736-1D987D8AE701}" type="presOf" srcId="{89CAC3C5-49AF-46A3-AF2A-85930ACD7EAF}" destId="{B4F10C87-022D-40FF-BC89-98B7B55F6E45}" srcOrd="0" destOrd="0" presId="urn:microsoft.com/office/officeart/2005/8/layout/default"/>
    <dgm:cxn modelId="{76A7DAFF-83C2-4F92-A46F-E419306599AF}" srcId="{9840F875-5FD3-4A4E-906C-48CEE6A8DB99}" destId="{2E215B94-28E5-49EA-ABDE-6F81BDA40333}" srcOrd="2" destOrd="0" parTransId="{FBD8AE4B-B914-4FF0-AEDC-81B018C9D7A8}" sibTransId="{1EB40B84-B678-41B7-B205-24BC5E77B46A}"/>
    <dgm:cxn modelId="{FC400BA2-1FF6-4032-AC2A-F1CD4E38B442}" srcId="{9840F875-5FD3-4A4E-906C-48CEE6A8DB99}" destId="{D9BB6AE5-C67E-40E5-90BD-FA4B9ACB0F6D}" srcOrd="0" destOrd="0" parTransId="{75B04FBE-E006-4BAA-9A04-495D34FD4B9F}" sibTransId="{0E50EB27-B73E-4983-8527-0F43A64F6871}"/>
    <dgm:cxn modelId="{27C38241-0023-4B8D-9F1D-E1EFD8236111}" type="presOf" srcId="{9840F875-5FD3-4A4E-906C-48CEE6A8DB99}" destId="{9A05DE31-16A3-4EB6-8D1A-C88D6C03C649}" srcOrd="0" destOrd="0" presId="urn:microsoft.com/office/officeart/2005/8/layout/default"/>
    <dgm:cxn modelId="{50F3DC5B-A44C-49C9-B7D7-E97C8FD1B29C}" srcId="{9840F875-5FD3-4A4E-906C-48CEE6A8DB99}" destId="{88560608-CB2A-4B2A-AFFB-E2247B8ADBF4}" srcOrd="4" destOrd="0" parTransId="{1C427F0C-9998-4AF1-8935-9FE24B0DAF61}" sibTransId="{CF592171-D92D-48E1-8056-E3BDCA9B7F78}"/>
    <dgm:cxn modelId="{08A4F3C9-683E-40F5-BEAB-AD6C9F2461EF}" type="presOf" srcId="{D9BB6AE5-C67E-40E5-90BD-FA4B9ACB0F6D}" destId="{2C2E59BE-12D9-4B8A-BFFD-8351A0481396}" srcOrd="0" destOrd="0" presId="urn:microsoft.com/office/officeart/2005/8/layout/default"/>
    <dgm:cxn modelId="{0CBCB8BA-9CBA-40D4-B78E-C2B664FE2D7F}" type="presParOf" srcId="{9A05DE31-16A3-4EB6-8D1A-C88D6C03C649}" destId="{2C2E59BE-12D9-4B8A-BFFD-8351A0481396}" srcOrd="0" destOrd="0" presId="urn:microsoft.com/office/officeart/2005/8/layout/default"/>
    <dgm:cxn modelId="{91F279D0-370D-4C3C-BC9C-94A42D927A09}" type="presParOf" srcId="{9A05DE31-16A3-4EB6-8D1A-C88D6C03C649}" destId="{F0D3EE0E-27AE-42AD-B28C-544AD3556D03}" srcOrd="1" destOrd="0" presId="urn:microsoft.com/office/officeart/2005/8/layout/default"/>
    <dgm:cxn modelId="{97DB7628-CCA8-4F1C-8585-F96D812F9C78}" type="presParOf" srcId="{9A05DE31-16A3-4EB6-8D1A-C88D6C03C649}" destId="{76187D77-7D09-44AF-BE15-7E1F24C33057}" srcOrd="2" destOrd="0" presId="urn:microsoft.com/office/officeart/2005/8/layout/default"/>
    <dgm:cxn modelId="{ACC4ACF3-0431-41ED-8BB8-1503E0F3D6B9}" type="presParOf" srcId="{9A05DE31-16A3-4EB6-8D1A-C88D6C03C649}" destId="{B76974E8-C967-42E7-AACC-835E635FB0D9}" srcOrd="3" destOrd="0" presId="urn:microsoft.com/office/officeart/2005/8/layout/default"/>
    <dgm:cxn modelId="{FF107515-880C-44BA-AD66-04F5C833A0A1}" type="presParOf" srcId="{9A05DE31-16A3-4EB6-8D1A-C88D6C03C649}" destId="{044A2023-3A18-487B-BFCA-07CFC651368D}" srcOrd="4" destOrd="0" presId="urn:microsoft.com/office/officeart/2005/8/layout/default"/>
    <dgm:cxn modelId="{07605F3C-6A72-48C1-90D3-116B72491D41}" type="presParOf" srcId="{9A05DE31-16A3-4EB6-8D1A-C88D6C03C649}" destId="{10963EDE-D825-4E34-AF61-5FD7EF89DAAF}" srcOrd="5" destOrd="0" presId="urn:microsoft.com/office/officeart/2005/8/layout/default"/>
    <dgm:cxn modelId="{107E964B-9890-49F0-9149-AF80FE2578B5}" type="presParOf" srcId="{9A05DE31-16A3-4EB6-8D1A-C88D6C03C649}" destId="{B4F10C87-022D-40FF-BC89-98B7B55F6E45}" srcOrd="6" destOrd="0" presId="urn:microsoft.com/office/officeart/2005/8/layout/default"/>
    <dgm:cxn modelId="{730C78E0-D90D-44C0-AFD8-D8BB9704CDFF}" type="presParOf" srcId="{9A05DE31-16A3-4EB6-8D1A-C88D6C03C649}" destId="{0935C685-38FC-463C-BA23-EB278FBFF253}" srcOrd="7" destOrd="0" presId="urn:microsoft.com/office/officeart/2005/8/layout/default"/>
    <dgm:cxn modelId="{5B61CEE5-902D-4D33-9CFF-E830B85D3CF7}" type="presParOf" srcId="{9A05DE31-16A3-4EB6-8D1A-C88D6C03C649}" destId="{44542920-5BEC-445F-9460-248EBA4B9F5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CEE9D-20B3-4B7F-A258-96EA8212BC05}"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fr-FR"/>
        </a:p>
      </dgm:t>
    </dgm:pt>
    <dgm:pt modelId="{3D4B9258-826E-4111-B9E2-18568D90D5D7}">
      <dgm:prSet phldrT="[Texte]"/>
      <dgm:spPr/>
      <dgm:t>
        <a:bodyPr/>
        <a:lstStyle/>
        <a:p>
          <a:r>
            <a:rPr lang="fr-FR" b="1" dirty="0" smtClean="0"/>
            <a:t>Entrée / sortie d’hospitalisation </a:t>
          </a:r>
          <a:r>
            <a:rPr lang="fr-FR" dirty="0" smtClean="0"/>
            <a:t>des personnes fragiles (PA / PH) : durée d’attente aux urgences</a:t>
          </a:r>
          <a:endParaRPr lang="fr-FR" dirty="0"/>
        </a:p>
      </dgm:t>
    </dgm:pt>
    <dgm:pt modelId="{6124A907-89EA-43D6-956A-BDB41B1FB660}" type="parTrans" cxnId="{E6ACA819-C559-42D9-ABD9-76F8181F7C86}">
      <dgm:prSet/>
      <dgm:spPr/>
      <dgm:t>
        <a:bodyPr/>
        <a:lstStyle/>
        <a:p>
          <a:endParaRPr lang="fr-FR"/>
        </a:p>
      </dgm:t>
    </dgm:pt>
    <dgm:pt modelId="{A2059B4C-5C3E-48DC-9293-47D0279262B2}" type="sibTrans" cxnId="{E6ACA819-C559-42D9-ABD9-76F8181F7C86}">
      <dgm:prSet/>
      <dgm:spPr/>
      <dgm:t>
        <a:bodyPr/>
        <a:lstStyle/>
        <a:p>
          <a:endParaRPr lang="fr-FR"/>
        </a:p>
      </dgm:t>
    </dgm:pt>
    <dgm:pt modelId="{49CC46F9-C823-4D7B-A49C-2693223D3007}">
      <dgm:prSet phldrT="[Texte]"/>
      <dgm:spPr/>
      <dgm:t>
        <a:bodyPr/>
        <a:lstStyle/>
        <a:p>
          <a:r>
            <a:rPr lang="fr-FR" b="1" dirty="0" smtClean="0"/>
            <a:t>Santé mentale </a:t>
          </a:r>
          <a:r>
            <a:rPr lang="fr-FR" dirty="0" smtClean="0"/>
            <a:t>: manque ressenti en temps de psychiatre, problème d’accès aux soins </a:t>
          </a:r>
          <a:endParaRPr lang="fr-FR" dirty="0"/>
        </a:p>
      </dgm:t>
    </dgm:pt>
    <dgm:pt modelId="{ABFAC422-322A-492E-8CF8-0BD59F86A88C}" type="parTrans" cxnId="{5DCEE967-FAED-4A5C-9168-F5A6D74375B9}">
      <dgm:prSet/>
      <dgm:spPr/>
      <dgm:t>
        <a:bodyPr/>
        <a:lstStyle/>
        <a:p>
          <a:endParaRPr lang="fr-FR"/>
        </a:p>
      </dgm:t>
    </dgm:pt>
    <dgm:pt modelId="{FC59951D-E663-445F-9CD3-D4161C5E90C6}" type="sibTrans" cxnId="{5DCEE967-FAED-4A5C-9168-F5A6D74375B9}">
      <dgm:prSet/>
      <dgm:spPr/>
      <dgm:t>
        <a:bodyPr/>
        <a:lstStyle/>
        <a:p>
          <a:endParaRPr lang="fr-FR"/>
        </a:p>
      </dgm:t>
    </dgm:pt>
    <dgm:pt modelId="{CE4A7481-18AF-4DBA-9E87-679625F4BEA4}">
      <dgm:prSet phldrT="[Texte]"/>
      <dgm:spPr/>
      <dgm:t>
        <a:bodyPr/>
        <a:lstStyle/>
        <a:p>
          <a:r>
            <a:rPr lang="fr-FR" b="1" dirty="0" smtClean="0"/>
            <a:t>Maintien à domicile </a:t>
          </a:r>
          <a:r>
            <a:rPr lang="fr-FR" dirty="0" smtClean="0"/>
            <a:t>: mobilité des seniors, adaptation des logements, travail sur le parcours</a:t>
          </a:r>
          <a:endParaRPr lang="fr-FR" dirty="0"/>
        </a:p>
      </dgm:t>
    </dgm:pt>
    <dgm:pt modelId="{C16D0112-F66E-46C8-BC31-76513C7F232E}" type="parTrans" cxnId="{91F3A052-EC4B-4A56-9FC6-5ECF82088BB5}">
      <dgm:prSet/>
      <dgm:spPr/>
      <dgm:t>
        <a:bodyPr/>
        <a:lstStyle/>
        <a:p>
          <a:endParaRPr lang="fr-FR"/>
        </a:p>
      </dgm:t>
    </dgm:pt>
    <dgm:pt modelId="{AD210176-7E61-4D7A-9998-F02010CA1546}" type="sibTrans" cxnId="{91F3A052-EC4B-4A56-9FC6-5ECF82088BB5}">
      <dgm:prSet/>
      <dgm:spPr/>
      <dgm:t>
        <a:bodyPr/>
        <a:lstStyle/>
        <a:p>
          <a:endParaRPr lang="fr-FR"/>
        </a:p>
      </dgm:t>
    </dgm:pt>
    <dgm:pt modelId="{8C2661ED-804B-4ACB-9BAF-B0DD432EAFF0}">
      <dgm:prSet phldrT="[Texte]"/>
      <dgm:spPr/>
      <dgm:t>
        <a:bodyPr/>
        <a:lstStyle/>
        <a:p>
          <a:r>
            <a:rPr lang="fr-FR" dirty="0" smtClean="0"/>
            <a:t>Bonne </a:t>
          </a:r>
          <a:r>
            <a:rPr lang="fr-FR" b="1" dirty="0" smtClean="0"/>
            <a:t>utilisation des urgences </a:t>
          </a:r>
          <a:r>
            <a:rPr lang="fr-FR" dirty="0" smtClean="0"/>
            <a:t>: communication / MSP</a:t>
          </a:r>
          <a:endParaRPr lang="fr-FR" dirty="0"/>
        </a:p>
      </dgm:t>
    </dgm:pt>
    <dgm:pt modelId="{224FE673-C098-4A00-AB8D-3704A1A66E75}" type="parTrans" cxnId="{EDC97AFE-0C2A-4DA2-B132-3E05214F40A9}">
      <dgm:prSet/>
      <dgm:spPr/>
      <dgm:t>
        <a:bodyPr/>
        <a:lstStyle/>
        <a:p>
          <a:endParaRPr lang="fr-FR"/>
        </a:p>
      </dgm:t>
    </dgm:pt>
    <dgm:pt modelId="{643D6105-23E6-4829-A6B0-1588415ADE38}" type="sibTrans" cxnId="{EDC97AFE-0C2A-4DA2-B132-3E05214F40A9}">
      <dgm:prSet/>
      <dgm:spPr/>
      <dgm:t>
        <a:bodyPr/>
        <a:lstStyle/>
        <a:p>
          <a:endParaRPr lang="fr-FR"/>
        </a:p>
      </dgm:t>
    </dgm:pt>
    <dgm:pt modelId="{E6379314-2B67-4186-A9E1-439BD7EBE396}">
      <dgm:prSet phldrT="[Texte]"/>
      <dgm:spPr/>
      <dgm:t>
        <a:bodyPr/>
        <a:lstStyle/>
        <a:p>
          <a:r>
            <a:rPr lang="fr-FR" b="1" dirty="0" smtClean="0"/>
            <a:t>Conduites addictives </a:t>
          </a:r>
          <a:r>
            <a:rPr lang="fr-FR" dirty="0" smtClean="0"/>
            <a:t>: problème de consommation de drogues + misère sociale et isolement, utilisation des écrans par les 0-6 ans, accessibilité au CSAPA, aux travailleurs sociaux</a:t>
          </a:r>
          <a:endParaRPr lang="fr-FR" dirty="0"/>
        </a:p>
      </dgm:t>
    </dgm:pt>
    <dgm:pt modelId="{77692222-A6FF-4044-AB38-37CA5407065F}" type="parTrans" cxnId="{E6C81131-C0ED-43E9-8E37-7BD677686EE4}">
      <dgm:prSet/>
      <dgm:spPr/>
      <dgm:t>
        <a:bodyPr/>
        <a:lstStyle/>
        <a:p>
          <a:endParaRPr lang="fr-FR"/>
        </a:p>
      </dgm:t>
    </dgm:pt>
    <dgm:pt modelId="{8FA2A4E7-C005-4C27-B80C-F92BCFAA2A3E}" type="sibTrans" cxnId="{E6C81131-C0ED-43E9-8E37-7BD677686EE4}">
      <dgm:prSet/>
      <dgm:spPr/>
      <dgm:t>
        <a:bodyPr/>
        <a:lstStyle/>
        <a:p>
          <a:endParaRPr lang="fr-FR"/>
        </a:p>
      </dgm:t>
    </dgm:pt>
    <dgm:pt modelId="{075EA09A-7432-4CB0-AC62-43F9D51DD965}">
      <dgm:prSet/>
      <dgm:spPr/>
      <dgm:t>
        <a:bodyPr/>
        <a:lstStyle/>
        <a:p>
          <a:r>
            <a:rPr lang="fr-FR" b="1" dirty="0" smtClean="0"/>
            <a:t>Habitat indigne </a:t>
          </a:r>
          <a:r>
            <a:rPr lang="fr-FR" dirty="0" smtClean="0"/>
            <a:t>(</a:t>
          </a:r>
          <a:r>
            <a:rPr lang="fr-FR" dirty="0" err="1" smtClean="0"/>
            <a:t>Vezelise</a:t>
          </a:r>
          <a:r>
            <a:rPr lang="fr-FR" dirty="0" smtClean="0"/>
            <a:t>)</a:t>
          </a:r>
          <a:endParaRPr lang="fr-FR" dirty="0"/>
        </a:p>
      </dgm:t>
    </dgm:pt>
    <dgm:pt modelId="{7C2BAB24-1965-44A9-B0DF-DD31A659B2FC}" type="parTrans" cxnId="{10C99E7F-EF20-4406-B3F8-B91F133B88B9}">
      <dgm:prSet/>
      <dgm:spPr/>
      <dgm:t>
        <a:bodyPr/>
        <a:lstStyle/>
        <a:p>
          <a:endParaRPr lang="fr-FR"/>
        </a:p>
      </dgm:t>
    </dgm:pt>
    <dgm:pt modelId="{A984184A-FADE-4DB6-BE4C-39DF3FF541FC}" type="sibTrans" cxnId="{10C99E7F-EF20-4406-B3F8-B91F133B88B9}">
      <dgm:prSet/>
      <dgm:spPr/>
      <dgm:t>
        <a:bodyPr/>
        <a:lstStyle/>
        <a:p>
          <a:endParaRPr lang="fr-FR"/>
        </a:p>
      </dgm:t>
    </dgm:pt>
    <dgm:pt modelId="{DB208211-7537-42C8-B6F3-462D6E14AFED}" type="pres">
      <dgm:prSet presAssocID="{F57CEE9D-20B3-4B7F-A258-96EA8212BC05}" presName="diagram" presStyleCnt="0">
        <dgm:presLayoutVars>
          <dgm:dir/>
          <dgm:resizeHandles val="exact"/>
        </dgm:presLayoutVars>
      </dgm:prSet>
      <dgm:spPr/>
      <dgm:t>
        <a:bodyPr/>
        <a:lstStyle/>
        <a:p>
          <a:endParaRPr lang="fr-FR"/>
        </a:p>
      </dgm:t>
    </dgm:pt>
    <dgm:pt modelId="{F996D54D-2215-4ADC-8895-2531CDC55E01}" type="pres">
      <dgm:prSet presAssocID="{3D4B9258-826E-4111-B9E2-18568D90D5D7}" presName="node" presStyleLbl="node1" presStyleIdx="0" presStyleCnt="6" custScaleY="128142">
        <dgm:presLayoutVars>
          <dgm:bulletEnabled val="1"/>
        </dgm:presLayoutVars>
      </dgm:prSet>
      <dgm:spPr/>
      <dgm:t>
        <a:bodyPr/>
        <a:lstStyle/>
        <a:p>
          <a:endParaRPr lang="fr-FR"/>
        </a:p>
      </dgm:t>
    </dgm:pt>
    <dgm:pt modelId="{8D1A9964-196B-46BE-9962-7BAED4A94F31}" type="pres">
      <dgm:prSet presAssocID="{A2059B4C-5C3E-48DC-9293-47D0279262B2}" presName="sibTrans" presStyleCnt="0"/>
      <dgm:spPr/>
      <dgm:t>
        <a:bodyPr/>
        <a:lstStyle/>
        <a:p>
          <a:endParaRPr lang="fr-FR"/>
        </a:p>
      </dgm:t>
    </dgm:pt>
    <dgm:pt modelId="{4F4298E5-02E8-45D7-8811-C068BA391519}" type="pres">
      <dgm:prSet presAssocID="{49CC46F9-C823-4D7B-A49C-2693223D3007}" presName="node" presStyleLbl="node1" presStyleIdx="1" presStyleCnt="6">
        <dgm:presLayoutVars>
          <dgm:bulletEnabled val="1"/>
        </dgm:presLayoutVars>
      </dgm:prSet>
      <dgm:spPr/>
      <dgm:t>
        <a:bodyPr/>
        <a:lstStyle/>
        <a:p>
          <a:endParaRPr lang="fr-FR"/>
        </a:p>
      </dgm:t>
    </dgm:pt>
    <dgm:pt modelId="{B61C2530-1BBF-4D8D-9FC1-A0A4D5ED927B}" type="pres">
      <dgm:prSet presAssocID="{FC59951D-E663-445F-9CD3-D4161C5E90C6}" presName="sibTrans" presStyleCnt="0"/>
      <dgm:spPr/>
      <dgm:t>
        <a:bodyPr/>
        <a:lstStyle/>
        <a:p>
          <a:endParaRPr lang="fr-FR"/>
        </a:p>
      </dgm:t>
    </dgm:pt>
    <dgm:pt modelId="{FFDEBED2-1572-43B1-951C-ACDB9437B75E}" type="pres">
      <dgm:prSet presAssocID="{CE4A7481-18AF-4DBA-9E87-679625F4BEA4}" presName="node" presStyleLbl="node1" presStyleIdx="2" presStyleCnt="6" custScaleY="150577" custLinFactNeighborX="345" custLinFactNeighborY="13707">
        <dgm:presLayoutVars>
          <dgm:bulletEnabled val="1"/>
        </dgm:presLayoutVars>
      </dgm:prSet>
      <dgm:spPr/>
      <dgm:t>
        <a:bodyPr/>
        <a:lstStyle/>
        <a:p>
          <a:endParaRPr lang="fr-FR"/>
        </a:p>
      </dgm:t>
    </dgm:pt>
    <dgm:pt modelId="{3472548C-77BB-43D2-A6F4-8582CAE7A5B1}" type="pres">
      <dgm:prSet presAssocID="{AD210176-7E61-4D7A-9998-F02010CA1546}" presName="sibTrans" presStyleCnt="0"/>
      <dgm:spPr/>
      <dgm:t>
        <a:bodyPr/>
        <a:lstStyle/>
        <a:p>
          <a:endParaRPr lang="fr-FR"/>
        </a:p>
      </dgm:t>
    </dgm:pt>
    <dgm:pt modelId="{DEA9C511-DF16-4921-836C-36121EF69E83}" type="pres">
      <dgm:prSet presAssocID="{8C2661ED-804B-4ACB-9BAF-B0DD432EAFF0}" presName="node" presStyleLbl="node1" presStyleIdx="3" presStyleCnt="6">
        <dgm:presLayoutVars>
          <dgm:bulletEnabled val="1"/>
        </dgm:presLayoutVars>
      </dgm:prSet>
      <dgm:spPr/>
      <dgm:t>
        <a:bodyPr/>
        <a:lstStyle/>
        <a:p>
          <a:endParaRPr lang="fr-FR"/>
        </a:p>
      </dgm:t>
    </dgm:pt>
    <dgm:pt modelId="{AEB8F559-B7C1-446C-9F07-8E2E409006C5}" type="pres">
      <dgm:prSet presAssocID="{643D6105-23E6-4829-A6B0-1588415ADE38}" presName="sibTrans" presStyleCnt="0"/>
      <dgm:spPr/>
      <dgm:t>
        <a:bodyPr/>
        <a:lstStyle/>
        <a:p>
          <a:endParaRPr lang="fr-FR"/>
        </a:p>
      </dgm:t>
    </dgm:pt>
    <dgm:pt modelId="{CB46EB3E-522E-4BF6-B9BB-61CDE390444A}" type="pres">
      <dgm:prSet presAssocID="{E6379314-2B67-4186-A9E1-439BD7EBE396}" presName="node" presStyleLbl="node1" presStyleIdx="4" presStyleCnt="6" custScaleY="171038" custLinFactNeighborX="627" custLinFactNeighborY="-11818">
        <dgm:presLayoutVars>
          <dgm:bulletEnabled val="1"/>
        </dgm:presLayoutVars>
      </dgm:prSet>
      <dgm:spPr/>
      <dgm:t>
        <a:bodyPr/>
        <a:lstStyle/>
        <a:p>
          <a:endParaRPr lang="fr-FR"/>
        </a:p>
      </dgm:t>
    </dgm:pt>
    <dgm:pt modelId="{DF23ECAC-DEA6-49E2-B613-37A2C2C600BD}" type="pres">
      <dgm:prSet presAssocID="{8FA2A4E7-C005-4C27-B80C-F92BCFAA2A3E}" presName="sibTrans" presStyleCnt="0"/>
      <dgm:spPr/>
      <dgm:t>
        <a:bodyPr/>
        <a:lstStyle/>
        <a:p>
          <a:endParaRPr lang="fr-FR"/>
        </a:p>
      </dgm:t>
    </dgm:pt>
    <dgm:pt modelId="{A9D45423-0B69-4F94-84D5-F60377503E9E}" type="pres">
      <dgm:prSet presAssocID="{075EA09A-7432-4CB0-AC62-43F9D51DD965}" presName="node" presStyleLbl="node1" presStyleIdx="5" presStyleCnt="6">
        <dgm:presLayoutVars>
          <dgm:bulletEnabled val="1"/>
        </dgm:presLayoutVars>
      </dgm:prSet>
      <dgm:spPr/>
      <dgm:t>
        <a:bodyPr/>
        <a:lstStyle/>
        <a:p>
          <a:endParaRPr lang="fr-FR"/>
        </a:p>
      </dgm:t>
    </dgm:pt>
  </dgm:ptLst>
  <dgm:cxnLst>
    <dgm:cxn modelId="{5DCEE967-FAED-4A5C-9168-F5A6D74375B9}" srcId="{F57CEE9D-20B3-4B7F-A258-96EA8212BC05}" destId="{49CC46F9-C823-4D7B-A49C-2693223D3007}" srcOrd="1" destOrd="0" parTransId="{ABFAC422-322A-492E-8CF8-0BD59F86A88C}" sibTransId="{FC59951D-E663-445F-9CD3-D4161C5E90C6}"/>
    <dgm:cxn modelId="{AC5BD006-872B-48ED-AD2F-72339281C369}" type="presOf" srcId="{8C2661ED-804B-4ACB-9BAF-B0DD432EAFF0}" destId="{DEA9C511-DF16-4921-836C-36121EF69E83}" srcOrd="0" destOrd="0" presId="urn:microsoft.com/office/officeart/2005/8/layout/default"/>
    <dgm:cxn modelId="{7A25B759-A31E-4FA0-B432-41DBAEB4C934}" type="presOf" srcId="{3D4B9258-826E-4111-B9E2-18568D90D5D7}" destId="{F996D54D-2215-4ADC-8895-2531CDC55E01}" srcOrd="0" destOrd="0" presId="urn:microsoft.com/office/officeart/2005/8/layout/default"/>
    <dgm:cxn modelId="{E6C81131-C0ED-43E9-8E37-7BD677686EE4}" srcId="{F57CEE9D-20B3-4B7F-A258-96EA8212BC05}" destId="{E6379314-2B67-4186-A9E1-439BD7EBE396}" srcOrd="4" destOrd="0" parTransId="{77692222-A6FF-4044-AB38-37CA5407065F}" sibTransId="{8FA2A4E7-C005-4C27-B80C-F92BCFAA2A3E}"/>
    <dgm:cxn modelId="{6300F3A8-80FA-4608-A8E4-48A907D31792}" type="presOf" srcId="{E6379314-2B67-4186-A9E1-439BD7EBE396}" destId="{CB46EB3E-522E-4BF6-B9BB-61CDE390444A}" srcOrd="0" destOrd="0" presId="urn:microsoft.com/office/officeart/2005/8/layout/default"/>
    <dgm:cxn modelId="{E6ACA819-C559-42D9-ABD9-76F8181F7C86}" srcId="{F57CEE9D-20B3-4B7F-A258-96EA8212BC05}" destId="{3D4B9258-826E-4111-B9E2-18568D90D5D7}" srcOrd="0" destOrd="0" parTransId="{6124A907-89EA-43D6-956A-BDB41B1FB660}" sibTransId="{A2059B4C-5C3E-48DC-9293-47D0279262B2}"/>
    <dgm:cxn modelId="{91F3A052-EC4B-4A56-9FC6-5ECF82088BB5}" srcId="{F57CEE9D-20B3-4B7F-A258-96EA8212BC05}" destId="{CE4A7481-18AF-4DBA-9E87-679625F4BEA4}" srcOrd="2" destOrd="0" parTransId="{C16D0112-F66E-46C8-BC31-76513C7F232E}" sibTransId="{AD210176-7E61-4D7A-9998-F02010CA1546}"/>
    <dgm:cxn modelId="{EDC97AFE-0C2A-4DA2-B132-3E05214F40A9}" srcId="{F57CEE9D-20B3-4B7F-A258-96EA8212BC05}" destId="{8C2661ED-804B-4ACB-9BAF-B0DD432EAFF0}" srcOrd="3" destOrd="0" parTransId="{224FE673-C098-4A00-AB8D-3704A1A66E75}" sibTransId="{643D6105-23E6-4829-A6B0-1588415ADE38}"/>
    <dgm:cxn modelId="{46DF1998-764A-4BF9-AD14-701B9DBAE614}" type="presOf" srcId="{075EA09A-7432-4CB0-AC62-43F9D51DD965}" destId="{A9D45423-0B69-4F94-84D5-F60377503E9E}" srcOrd="0" destOrd="0" presId="urn:microsoft.com/office/officeart/2005/8/layout/default"/>
    <dgm:cxn modelId="{10C99E7F-EF20-4406-B3F8-B91F133B88B9}" srcId="{F57CEE9D-20B3-4B7F-A258-96EA8212BC05}" destId="{075EA09A-7432-4CB0-AC62-43F9D51DD965}" srcOrd="5" destOrd="0" parTransId="{7C2BAB24-1965-44A9-B0DF-DD31A659B2FC}" sibTransId="{A984184A-FADE-4DB6-BE4C-39DF3FF541FC}"/>
    <dgm:cxn modelId="{98AEAF41-8A98-413D-A60B-57F7F07E1283}" type="presOf" srcId="{49CC46F9-C823-4D7B-A49C-2693223D3007}" destId="{4F4298E5-02E8-45D7-8811-C068BA391519}" srcOrd="0" destOrd="0" presId="urn:microsoft.com/office/officeart/2005/8/layout/default"/>
    <dgm:cxn modelId="{5D29109F-6D7E-4757-89A1-A5D2997967D2}" type="presOf" srcId="{F57CEE9D-20B3-4B7F-A258-96EA8212BC05}" destId="{DB208211-7537-42C8-B6F3-462D6E14AFED}" srcOrd="0" destOrd="0" presId="urn:microsoft.com/office/officeart/2005/8/layout/default"/>
    <dgm:cxn modelId="{80E12958-6ACD-4958-ABF2-8B32CEB4412F}" type="presOf" srcId="{CE4A7481-18AF-4DBA-9E87-679625F4BEA4}" destId="{FFDEBED2-1572-43B1-951C-ACDB9437B75E}" srcOrd="0" destOrd="0" presId="urn:microsoft.com/office/officeart/2005/8/layout/default"/>
    <dgm:cxn modelId="{D8DBAEC9-4DDB-4C73-B987-CA4A749A04B4}" type="presParOf" srcId="{DB208211-7537-42C8-B6F3-462D6E14AFED}" destId="{F996D54D-2215-4ADC-8895-2531CDC55E01}" srcOrd="0" destOrd="0" presId="urn:microsoft.com/office/officeart/2005/8/layout/default"/>
    <dgm:cxn modelId="{5B5EC8BA-009E-488A-B62D-264D9565BF39}" type="presParOf" srcId="{DB208211-7537-42C8-B6F3-462D6E14AFED}" destId="{8D1A9964-196B-46BE-9962-7BAED4A94F31}" srcOrd="1" destOrd="0" presId="urn:microsoft.com/office/officeart/2005/8/layout/default"/>
    <dgm:cxn modelId="{667DE279-C4BE-4C8A-B6D0-4A9F0D2703F0}" type="presParOf" srcId="{DB208211-7537-42C8-B6F3-462D6E14AFED}" destId="{4F4298E5-02E8-45D7-8811-C068BA391519}" srcOrd="2" destOrd="0" presId="urn:microsoft.com/office/officeart/2005/8/layout/default"/>
    <dgm:cxn modelId="{C5AC6378-8028-442A-A6E5-57F8B5BBAA1D}" type="presParOf" srcId="{DB208211-7537-42C8-B6F3-462D6E14AFED}" destId="{B61C2530-1BBF-4D8D-9FC1-A0A4D5ED927B}" srcOrd="3" destOrd="0" presId="urn:microsoft.com/office/officeart/2005/8/layout/default"/>
    <dgm:cxn modelId="{A3B2EE89-DB42-48FD-9823-FD48C1B0CD4B}" type="presParOf" srcId="{DB208211-7537-42C8-B6F3-462D6E14AFED}" destId="{FFDEBED2-1572-43B1-951C-ACDB9437B75E}" srcOrd="4" destOrd="0" presId="urn:microsoft.com/office/officeart/2005/8/layout/default"/>
    <dgm:cxn modelId="{FFE3723A-439B-4B79-838C-534F4A086707}" type="presParOf" srcId="{DB208211-7537-42C8-B6F3-462D6E14AFED}" destId="{3472548C-77BB-43D2-A6F4-8582CAE7A5B1}" srcOrd="5" destOrd="0" presId="urn:microsoft.com/office/officeart/2005/8/layout/default"/>
    <dgm:cxn modelId="{A586A7CC-B784-4C66-8DFF-76F06B1E7071}" type="presParOf" srcId="{DB208211-7537-42C8-B6F3-462D6E14AFED}" destId="{DEA9C511-DF16-4921-836C-36121EF69E83}" srcOrd="6" destOrd="0" presId="urn:microsoft.com/office/officeart/2005/8/layout/default"/>
    <dgm:cxn modelId="{0D82A2CE-F29A-4D90-AD4E-2F9FB33A8CB5}" type="presParOf" srcId="{DB208211-7537-42C8-B6F3-462D6E14AFED}" destId="{AEB8F559-B7C1-446C-9F07-8E2E409006C5}" srcOrd="7" destOrd="0" presId="urn:microsoft.com/office/officeart/2005/8/layout/default"/>
    <dgm:cxn modelId="{BCECA5BF-3F48-4EF0-9BBE-A8E4F35832A5}" type="presParOf" srcId="{DB208211-7537-42C8-B6F3-462D6E14AFED}" destId="{CB46EB3E-522E-4BF6-B9BB-61CDE390444A}" srcOrd="8" destOrd="0" presId="urn:microsoft.com/office/officeart/2005/8/layout/default"/>
    <dgm:cxn modelId="{3D7E94E6-2DEE-4667-894B-BF12297B4926}" type="presParOf" srcId="{DB208211-7537-42C8-B6F3-462D6E14AFED}" destId="{DF23ECAC-DEA6-49E2-B613-37A2C2C600BD}" srcOrd="9" destOrd="0" presId="urn:microsoft.com/office/officeart/2005/8/layout/default"/>
    <dgm:cxn modelId="{5C1125AE-CE87-447C-818B-A9D1BD19F830}" type="presParOf" srcId="{DB208211-7537-42C8-B6F3-462D6E14AFED}" destId="{A9D45423-0B69-4F94-84D5-F60377503E9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9228D-55FE-4DB6-9326-E8553A158940}">
      <dsp:nvSpPr>
        <dsp:cNvPr id="0" name=""/>
        <dsp:cNvSpPr/>
      </dsp:nvSpPr>
      <dsp:spPr>
        <a:xfrm>
          <a:off x="718281" y="2058"/>
          <a:ext cx="3234779" cy="194086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Conduites addictives </a:t>
          </a:r>
          <a:r>
            <a:rPr lang="fr-FR" sz="1800" kern="1200" dirty="0" smtClean="0"/>
            <a:t>: repérage, amener vers le soins, coordination situations complexes, utilisation des écrans par les enfants, offre insuffisante</a:t>
          </a:r>
          <a:endParaRPr lang="fr-FR" sz="1800" kern="1200" dirty="0"/>
        </a:p>
      </dsp:txBody>
      <dsp:txXfrm>
        <a:off x="718281" y="2058"/>
        <a:ext cx="3234779" cy="1940867"/>
      </dsp:txXfrm>
    </dsp:sp>
    <dsp:sp modelId="{0E1C43C8-EA0F-4C90-BB46-55D802DBAED6}">
      <dsp:nvSpPr>
        <dsp:cNvPr id="0" name=""/>
        <dsp:cNvSpPr/>
      </dsp:nvSpPr>
      <dsp:spPr>
        <a:xfrm>
          <a:off x="4276538" y="2058"/>
          <a:ext cx="3234779" cy="194086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Personnes âgées </a:t>
          </a:r>
          <a:r>
            <a:rPr lang="fr-FR" sz="1800" kern="1200" dirty="0" smtClean="0"/>
            <a:t>: prévention de la dépendance (repérage, isolement, dénutrition, kinés à domicile, Liaison ville – hôpital) </a:t>
          </a:r>
          <a:endParaRPr lang="fr-FR" sz="1800" kern="1200" dirty="0"/>
        </a:p>
      </dsp:txBody>
      <dsp:txXfrm>
        <a:off x="4276538" y="2058"/>
        <a:ext cx="3234779" cy="1940867"/>
      </dsp:txXfrm>
    </dsp:sp>
    <dsp:sp modelId="{5BC3C469-9F1B-4E56-A937-90A3E4DDF0DF}">
      <dsp:nvSpPr>
        <dsp:cNvPr id="0" name=""/>
        <dsp:cNvSpPr/>
      </dsp:nvSpPr>
      <dsp:spPr>
        <a:xfrm>
          <a:off x="718281" y="2266404"/>
          <a:ext cx="3234779" cy="194086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0" kern="1200" dirty="0" smtClean="0"/>
            <a:t>Santé mentale </a:t>
          </a:r>
          <a:r>
            <a:rPr lang="fr-FR" sz="1800" i="0" kern="1200" dirty="0" smtClean="0"/>
            <a:t>: manque de structures telles que les CAMPS (inégalités/Nancy), PEC des TED (troubles envahissants du développement), liste d’attente importante, </a:t>
          </a:r>
          <a:r>
            <a:rPr lang="fr-FR" sz="1800" kern="1200" dirty="0" smtClean="0"/>
            <a:t>troubles alimentaires </a:t>
          </a:r>
          <a:endParaRPr lang="fr-FR" sz="1800" i="0" kern="1200" dirty="0"/>
        </a:p>
      </dsp:txBody>
      <dsp:txXfrm>
        <a:off x="718281" y="2266404"/>
        <a:ext cx="3234779" cy="1940867"/>
      </dsp:txXfrm>
    </dsp:sp>
    <dsp:sp modelId="{20B85FBF-9FAE-465F-8424-C32DC3E75E85}">
      <dsp:nvSpPr>
        <dsp:cNvPr id="0" name=""/>
        <dsp:cNvSpPr/>
      </dsp:nvSpPr>
      <dsp:spPr>
        <a:xfrm rot="10800000" flipV="1">
          <a:off x="4279191" y="2376257"/>
          <a:ext cx="3234779" cy="3941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1644650">
            <a:lnSpc>
              <a:spcPct val="90000"/>
            </a:lnSpc>
            <a:spcBef>
              <a:spcPct val="0"/>
            </a:spcBef>
            <a:spcAft>
              <a:spcPct val="35000"/>
            </a:spcAft>
          </a:pPr>
          <a:r>
            <a:rPr lang="fr-FR" sz="1800" b="1" kern="1200" dirty="0" smtClean="0"/>
            <a:t>méconnaissance des dispositifs</a:t>
          </a:r>
          <a:endParaRPr lang="fr-FR" sz="1800" b="1" kern="1200" dirty="0"/>
        </a:p>
      </dsp:txBody>
      <dsp:txXfrm rot="-10800000">
        <a:off x="4279191" y="2376257"/>
        <a:ext cx="3234779" cy="394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85FBF-9FAE-465F-8424-C32DC3E75E85}">
      <dsp:nvSpPr>
        <dsp:cNvPr id="0" name=""/>
        <dsp:cNvSpPr/>
      </dsp:nvSpPr>
      <dsp:spPr>
        <a:xfrm>
          <a:off x="2471" y="59574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smtClean="0"/>
            <a:t>Accessibilité CMP </a:t>
          </a:r>
          <a:r>
            <a:rPr lang="fr-FR" sz="1400" kern="1200" dirty="0" smtClean="0"/>
            <a:t>: listes d’attente  de 6 mois sur Toul et plus pour la pédopsychiatrie</a:t>
          </a:r>
        </a:p>
        <a:p>
          <a:pPr lvl="0" algn="ctr" defTabSz="1644650">
            <a:lnSpc>
              <a:spcPct val="90000"/>
            </a:lnSpc>
            <a:spcBef>
              <a:spcPct val="0"/>
            </a:spcBef>
            <a:spcAft>
              <a:spcPct val="35000"/>
            </a:spcAft>
          </a:pPr>
          <a:endParaRPr lang="fr-FR" sz="1400" kern="1200" dirty="0"/>
        </a:p>
      </dsp:txBody>
      <dsp:txXfrm>
        <a:off x="2471" y="595740"/>
        <a:ext cx="1960543" cy="1176326"/>
      </dsp:txXfrm>
    </dsp:sp>
    <dsp:sp modelId="{5BC3C469-9F1B-4E56-A937-90A3E4DDF0DF}">
      <dsp:nvSpPr>
        <dsp:cNvPr id="0" name=""/>
        <dsp:cNvSpPr/>
      </dsp:nvSpPr>
      <dsp:spPr>
        <a:xfrm>
          <a:off x="2159069" y="59574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Besoin de </a:t>
          </a:r>
          <a:r>
            <a:rPr lang="fr-FR" sz="1400" b="1" kern="1200" dirty="0" smtClean="0"/>
            <a:t>logements intermédiaires pour personnes âgées</a:t>
          </a:r>
          <a:endParaRPr lang="fr-FR" sz="1400" b="1" kern="1200" dirty="0"/>
        </a:p>
      </dsp:txBody>
      <dsp:txXfrm>
        <a:off x="2159069" y="595740"/>
        <a:ext cx="1960543" cy="1176326"/>
      </dsp:txXfrm>
    </dsp:sp>
    <dsp:sp modelId="{9AC24644-F0F9-441F-9B50-B4F456F3982F}">
      <dsp:nvSpPr>
        <dsp:cNvPr id="0" name=""/>
        <dsp:cNvSpPr/>
      </dsp:nvSpPr>
      <dsp:spPr>
        <a:xfrm>
          <a:off x="4315667" y="59574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Prévention  de </a:t>
          </a:r>
          <a:r>
            <a:rPr lang="fr-FR" sz="1400" b="1" kern="1200" dirty="0" smtClean="0"/>
            <a:t>l’utilisation des écrans </a:t>
          </a:r>
          <a:r>
            <a:rPr lang="fr-FR" sz="1400" kern="1200" dirty="0" smtClean="0"/>
            <a:t>chez les touts petits</a:t>
          </a:r>
          <a:endParaRPr lang="fr-FR" sz="1400" kern="1200" dirty="0"/>
        </a:p>
      </dsp:txBody>
      <dsp:txXfrm>
        <a:off x="4315667" y="595740"/>
        <a:ext cx="1960543" cy="1176326"/>
      </dsp:txXfrm>
    </dsp:sp>
    <dsp:sp modelId="{2FF668B8-F457-435E-816E-0475C375BC5B}">
      <dsp:nvSpPr>
        <dsp:cNvPr id="0" name=""/>
        <dsp:cNvSpPr/>
      </dsp:nvSpPr>
      <dsp:spPr>
        <a:xfrm>
          <a:off x="6472265" y="59574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Augmentation du taux de prématurés ?</a:t>
          </a:r>
          <a:endParaRPr lang="fr-FR" sz="1400" kern="1200" dirty="0"/>
        </a:p>
      </dsp:txBody>
      <dsp:txXfrm>
        <a:off x="6472265" y="595740"/>
        <a:ext cx="1960543" cy="1176326"/>
      </dsp:txXfrm>
    </dsp:sp>
    <dsp:sp modelId="{96B9228D-55FE-4DB6-9326-E8553A158940}">
      <dsp:nvSpPr>
        <dsp:cNvPr id="0" name=""/>
        <dsp:cNvSpPr/>
      </dsp:nvSpPr>
      <dsp:spPr>
        <a:xfrm>
          <a:off x="2471" y="196812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Accessibilité à </a:t>
          </a:r>
          <a:r>
            <a:rPr lang="fr-FR" sz="1400" b="1" kern="1200" dirty="0" smtClean="0"/>
            <a:t>l’offre en addictologie </a:t>
          </a:r>
          <a:r>
            <a:rPr lang="fr-FR" sz="1400" kern="1200" dirty="0" smtClean="0"/>
            <a:t>: Nancy (distance) / Toul (manque de disponibilité)</a:t>
          </a:r>
          <a:endParaRPr lang="fr-FR" sz="1400" kern="1200" dirty="0"/>
        </a:p>
      </dsp:txBody>
      <dsp:txXfrm>
        <a:off x="2471" y="1968120"/>
        <a:ext cx="1960543" cy="1176326"/>
      </dsp:txXfrm>
    </dsp:sp>
    <dsp:sp modelId="{62E86399-6195-40B3-9319-B1C599DFC151}">
      <dsp:nvSpPr>
        <dsp:cNvPr id="0" name=""/>
        <dsp:cNvSpPr/>
      </dsp:nvSpPr>
      <dsp:spPr>
        <a:xfrm>
          <a:off x="2159069" y="196812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Suivi</a:t>
          </a:r>
          <a:r>
            <a:rPr lang="fr-FR" sz="1400" kern="1200" dirty="0" smtClean="0"/>
            <a:t> </a:t>
          </a:r>
          <a:r>
            <a:rPr lang="fr-FR" sz="1400" b="1" kern="1200" dirty="0" smtClean="0"/>
            <a:t>personnes handicapées en ESAT </a:t>
          </a:r>
          <a:r>
            <a:rPr lang="fr-FR" sz="1400" kern="1200" dirty="0" smtClean="0"/>
            <a:t>: alimentation, contraception, pédicure, soins bucco-dentaires</a:t>
          </a:r>
          <a:endParaRPr lang="fr-FR" sz="1400" kern="1200" dirty="0"/>
        </a:p>
      </dsp:txBody>
      <dsp:txXfrm>
        <a:off x="2159069" y="1968120"/>
        <a:ext cx="1960543" cy="1176326"/>
      </dsp:txXfrm>
    </dsp:sp>
    <dsp:sp modelId="{0C905CF5-7C8D-4AA8-A672-F0768089790B}">
      <dsp:nvSpPr>
        <dsp:cNvPr id="0" name=""/>
        <dsp:cNvSpPr/>
      </dsp:nvSpPr>
      <dsp:spPr>
        <a:xfrm>
          <a:off x="4315667" y="196812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Coût du psychologue</a:t>
          </a:r>
          <a:endParaRPr lang="fr-FR" sz="1400" kern="1200" dirty="0"/>
        </a:p>
      </dsp:txBody>
      <dsp:txXfrm>
        <a:off x="4315667" y="1968120"/>
        <a:ext cx="1960543" cy="1176326"/>
      </dsp:txXfrm>
    </dsp:sp>
    <dsp:sp modelId="{0E8F2CC2-C07D-41C9-9AC7-1977E6DF4C56}">
      <dsp:nvSpPr>
        <dsp:cNvPr id="0" name=""/>
        <dsp:cNvSpPr/>
      </dsp:nvSpPr>
      <dsp:spPr>
        <a:xfrm>
          <a:off x="6472265" y="1968120"/>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Augmentation des IVG pour les mineures ?</a:t>
          </a:r>
          <a:endParaRPr lang="fr-FR" sz="1400" kern="1200" dirty="0"/>
        </a:p>
      </dsp:txBody>
      <dsp:txXfrm>
        <a:off x="6472265" y="1968120"/>
        <a:ext cx="1960543" cy="1176326"/>
      </dsp:txXfrm>
    </dsp:sp>
    <dsp:sp modelId="{4285E22F-4F67-440E-AD26-0E92DC81BF28}">
      <dsp:nvSpPr>
        <dsp:cNvPr id="0" name=""/>
        <dsp:cNvSpPr/>
      </dsp:nvSpPr>
      <dsp:spPr>
        <a:xfrm>
          <a:off x="1080770" y="3340501"/>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Couverture insuffisante en SAVS et services d’aides à domicile</a:t>
          </a:r>
          <a:endParaRPr lang="fr-FR" sz="1400" kern="1200" dirty="0"/>
        </a:p>
      </dsp:txBody>
      <dsp:txXfrm>
        <a:off x="1080770" y="3340501"/>
        <a:ext cx="1960543" cy="1176326"/>
      </dsp:txXfrm>
    </dsp:sp>
    <dsp:sp modelId="{71866796-08C9-41C0-BA05-ACD208AB3E82}">
      <dsp:nvSpPr>
        <dsp:cNvPr id="0" name=""/>
        <dsp:cNvSpPr/>
      </dsp:nvSpPr>
      <dsp:spPr>
        <a:xfrm>
          <a:off x="3237368" y="3340501"/>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Développer la </a:t>
          </a:r>
          <a:r>
            <a:rPr lang="fr-FR" sz="1400" b="1" kern="1200" dirty="0" smtClean="0"/>
            <a:t>télémédecine</a:t>
          </a:r>
          <a:endParaRPr lang="fr-FR" sz="1400" b="1" kern="1200" dirty="0"/>
        </a:p>
      </dsp:txBody>
      <dsp:txXfrm>
        <a:off x="3237368" y="3340501"/>
        <a:ext cx="1960543" cy="1176326"/>
      </dsp:txXfrm>
    </dsp:sp>
    <dsp:sp modelId="{8819F396-4B64-4DF4-A250-FA6915B15FA6}">
      <dsp:nvSpPr>
        <dsp:cNvPr id="0" name=""/>
        <dsp:cNvSpPr/>
      </dsp:nvSpPr>
      <dsp:spPr>
        <a:xfrm>
          <a:off x="5393966" y="3340501"/>
          <a:ext cx="1960543" cy="117632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Problèmes de </a:t>
          </a:r>
          <a:r>
            <a:rPr lang="fr-FR" sz="1400" b="1" kern="1200" dirty="0" smtClean="0"/>
            <a:t>transports</a:t>
          </a:r>
          <a:r>
            <a:rPr lang="fr-FR" sz="1400" kern="1200" dirty="0" smtClean="0"/>
            <a:t> (suppression de bus)</a:t>
          </a:r>
          <a:endParaRPr lang="fr-FR" sz="1400" kern="1200" dirty="0"/>
        </a:p>
      </dsp:txBody>
      <dsp:txXfrm>
        <a:off x="5393966" y="3340501"/>
        <a:ext cx="1960543" cy="1176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E59BE-12D9-4B8A-BFFD-8351A0481396}">
      <dsp:nvSpPr>
        <dsp:cNvPr id="0" name=""/>
        <dsp:cNvSpPr/>
      </dsp:nvSpPr>
      <dsp:spPr>
        <a:xfrm>
          <a:off x="0" y="591343"/>
          <a:ext cx="2571749" cy="154305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Santé mentale </a:t>
          </a:r>
          <a:r>
            <a:rPr lang="fr-FR" sz="1600" kern="1200" dirty="0" smtClean="0"/>
            <a:t>: manques en psychiatre et en </a:t>
          </a:r>
          <a:r>
            <a:rPr lang="fr-FR" sz="1600" kern="1200" dirty="0" err="1" smtClean="0"/>
            <a:t>gérontopsychiatrie</a:t>
          </a:r>
          <a:r>
            <a:rPr lang="fr-FR" sz="1600" kern="1200" dirty="0" smtClean="0"/>
            <a:t> (équipe mobile </a:t>
          </a:r>
          <a:r>
            <a:rPr lang="fr-FR" sz="1600" kern="1200" dirty="0" err="1" smtClean="0"/>
            <a:t>géronto</a:t>
          </a:r>
          <a:r>
            <a:rPr lang="fr-FR" sz="1600" kern="1200" dirty="0" smtClean="0"/>
            <a:t>-psy), délais d’attente importants pour la pédopsychiatrie</a:t>
          </a:r>
          <a:endParaRPr lang="fr-FR" sz="1600" kern="1200" dirty="0"/>
        </a:p>
      </dsp:txBody>
      <dsp:txXfrm>
        <a:off x="0" y="591343"/>
        <a:ext cx="2571749" cy="1543050"/>
      </dsp:txXfrm>
    </dsp:sp>
    <dsp:sp modelId="{76187D77-7D09-44AF-BE15-7E1F24C33057}">
      <dsp:nvSpPr>
        <dsp:cNvPr id="0" name=""/>
        <dsp:cNvSpPr/>
      </dsp:nvSpPr>
      <dsp:spPr>
        <a:xfrm>
          <a:off x="2828925" y="591343"/>
          <a:ext cx="2571749" cy="154305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Maintien au domicile personnes âgées </a:t>
          </a:r>
          <a:r>
            <a:rPr lang="fr-FR" sz="1600" kern="1200" dirty="0" smtClean="0"/>
            <a:t>: préparer la sortie d’hospitalisation (lenteur des dossiers), isolement, nutrition</a:t>
          </a:r>
          <a:endParaRPr lang="fr-FR" sz="1600" kern="1200" dirty="0"/>
        </a:p>
      </dsp:txBody>
      <dsp:txXfrm>
        <a:off x="2828925" y="591343"/>
        <a:ext cx="2571749" cy="1543050"/>
      </dsp:txXfrm>
    </dsp:sp>
    <dsp:sp modelId="{044A2023-3A18-487B-BFCA-07CFC651368D}">
      <dsp:nvSpPr>
        <dsp:cNvPr id="0" name=""/>
        <dsp:cNvSpPr/>
      </dsp:nvSpPr>
      <dsp:spPr>
        <a:xfrm>
          <a:off x="5657849" y="591343"/>
          <a:ext cx="2571749" cy="154305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Addictions</a:t>
          </a:r>
          <a:r>
            <a:rPr lang="fr-FR" sz="1600" kern="1200" dirty="0" smtClean="0"/>
            <a:t> : une problématique qui touche notamment un public précarité (Neuves-Maisons), Accès aux soins  </a:t>
          </a:r>
          <a:endParaRPr lang="fr-FR" sz="1600" kern="1200" dirty="0"/>
        </a:p>
      </dsp:txBody>
      <dsp:txXfrm>
        <a:off x="5657849" y="591343"/>
        <a:ext cx="2571749" cy="1543050"/>
      </dsp:txXfrm>
    </dsp:sp>
    <dsp:sp modelId="{B4F10C87-022D-40FF-BC89-98B7B55F6E45}">
      <dsp:nvSpPr>
        <dsp:cNvPr id="0" name=""/>
        <dsp:cNvSpPr/>
      </dsp:nvSpPr>
      <dsp:spPr>
        <a:xfrm>
          <a:off x="1414462" y="2391569"/>
          <a:ext cx="2571749" cy="154305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Manque de </a:t>
          </a:r>
          <a:r>
            <a:rPr lang="fr-FR" sz="1600" b="1" kern="1200" dirty="0" smtClean="0"/>
            <a:t>spécialistes</a:t>
          </a:r>
          <a:endParaRPr lang="fr-FR" sz="1600" b="1" kern="1200" dirty="0"/>
        </a:p>
      </dsp:txBody>
      <dsp:txXfrm>
        <a:off x="1414462" y="2391569"/>
        <a:ext cx="2571749" cy="1543050"/>
      </dsp:txXfrm>
    </dsp:sp>
    <dsp:sp modelId="{44542920-5BEC-445F-9460-248EBA4B9F5C}">
      <dsp:nvSpPr>
        <dsp:cNvPr id="0" name=""/>
        <dsp:cNvSpPr/>
      </dsp:nvSpPr>
      <dsp:spPr>
        <a:xfrm>
          <a:off x="4243387" y="2391569"/>
          <a:ext cx="2571749" cy="154305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Mobilité</a:t>
          </a:r>
          <a:r>
            <a:rPr lang="fr-FR" sz="1600" kern="1200" dirty="0" smtClean="0"/>
            <a:t> : personnes âgées, femmes enceintes …</a:t>
          </a:r>
          <a:endParaRPr lang="fr-FR" sz="1600" kern="1200" dirty="0"/>
        </a:p>
      </dsp:txBody>
      <dsp:txXfrm>
        <a:off x="4243387" y="2391569"/>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6D54D-2215-4ADC-8895-2531CDC55E01}">
      <dsp:nvSpPr>
        <dsp:cNvPr id="0" name=""/>
        <dsp:cNvSpPr/>
      </dsp:nvSpPr>
      <dsp:spPr>
        <a:xfrm>
          <a:off x="301983" y="172598"/>
          <a:ext cx="2556565" cy="19656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Entrée / sortie d’hospitalisation </a:t>
          </a:r>
          <a:r>
            <a:rPr lang="fr-FR" sz="1900" kern="1200" dirty="0" smtClean="0"/>
            <a:t>des personnes fragiles (PA / PH) : durée d’attente aux urgences</a:t>
          </a:r>
          <a:endParaRPr lang="fr-FR" sz="1900" kern="1200" dirty="0"/>
        </a:p>
      </dsp:txBody>
      <dsp:txXfrm>
        <a:off x="301983" y="172598"/>
        <a:ext cx="2556565" cy="1965620"/>
      </dsp:txXfrm>
    </dsp:sp>
    <dsp:sp modelId="{4F4298E5-02E8-45D7-8811-C068BA391519}">
      <dsp:nvSpPr>
        <dsp:cNvPr id="0" name=""/>
        <dsp:cNvSpPr/>
      </dsp:nvSpPr>
      <dsp:spPr>
        <a:xfrm>
          <a:off x="3114205" y="388438"/>
          <a:ext cx="2556565" cy="153393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Santé mentale </a:t>
          </a:r>
          <a:r>
            <a:rPr lang="fr-FR" sz="1900" kern="1200" dirty="0" smtClean="0"/>
            <a:t>: manque ressenti en temps de psychiatre, problème d’accès aux soins </a:t>
          </a:r>
          <a:endParaRPr lang="fr-FR" sz="1900" kern="1200" dirty="0"/>
        </a:p>
      </dsp:txBody>
      <dsp:txXfrm>
        <a:off x="3114205" y="388438"/>
        <a:ext cx="2556565" cy="1533939"/>
      </dsp:txXfrm>
    </dsp:sp>
    <dsp:sp modelId="{FFDEBED2-1572-43B1-951C-ACDB9437B75E}">
      <dsp:nvSpPr>
        <dsp:cNvPr id="0" name=""/>
        <dsp:cNvSpPr/>
      </dsp:nvSpPr>
      <dsp:spPr>
        <a:xfrm>
          <a:off x="5935247" y="210785"/>
          <a:ext cx="2556565" cy="230975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Maintien à domicile </a:t>
          </a:r>
          <a:r>
            <a:rPr lang="fr-FR" sz="1900" kern="1200" dirty="0" smtClean="0"/>
            <a:t>: mobilité des seniors, adaptation des logements, travail sur le parcours</a:t>
          </a:r>
          <a:endParaRPr lang="fr-FR" sz="1900" kern="1200" dirty="0"/>
        </a:p>
      </dsp:txBody>
      <dsp:txXfrm>
        <a:off x="5935247" y="210785"/>
        <a:ext cx="2556565" cy="2309759"/>
      </dsp:txXfrm>
    </dsp:sp>
    <dsp:sp modelId="{DEA9C511-DF16-4921-836C-36121EF69E83}">
      <dsp:nvSpPr>
        <dsp:cNvPr id="0" name=""/>
        <dsp:cNvSpPr/>
      </dsp:nvSpPr>
      <dsp:spPr>
        <a:xfrm>
          <a:off x="301983" y="3110784"/>
          <a:ext cx="2556565" cy="153393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Bonne </a:t>
          </a:r>
          <a:r>
            <a:rPr lang="fr-FR" sz="1900" b="1" kern="1200" dirty="0" smtClean="0"/>
            <a:t>utilisation des urgences </a:t>
          </a:r>
          <a:r>
            <a:rPr lang="fr-FR" sz="1900" kern="1200" dirty="0" smtClean="0"/>
            <a:t>: communication / MSP</a:t>
          </a:r>
          <a:endParaRPr lang="fr-FR" sz="1900" kern="1200" dirty="0"/>
        </a:p>
      </dsp:txBody>
      <dsp:txXfrm>
        <a:off x="301983" y="3110784"/>
        <a:ext cx="2556565" cy="1533939"/>
      </dsp:txXfrm>
    </dsp:sp>
    <dsp:sp modelId="{CB46EB3E-522E-4BF6-B9BB-61CDE390444A}">
      <dsp:nvSpPr>
        <dsp:cNvPr id="0" name=""/>
        <dsp:cNvSpPr/>
      </dsp:nvSpPr>
      <dsp:spPr>
        <a:xfrm>
          <a:off x="3130235" y="2384663"/>
          <a:ext cx="2556565" cy="262361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Conduites addictives </a:t>
          </a:r>
          <a:r>
            <a:rPr lang="fr-FR" sz="1900" kern="1200" dirty="0" smtClean="0"/>
            <a:t>: problème de consommation de drogues + misère sociale et isolement, utilisation des écrans par les 0-6 ans, accessibilité au CSAPA, aux travailleurs sociaux</a:t>
          </a:r>
          <a:endParaRPr lang="fr-FR" sz="1900" kern="1200" dirty="0"/>
        </a:p>
      </dsp:txBody>
      <dsp:txXfrm>
        <a:off x="3130235" y="2384663"/>
        <a:ext cx="2556565" cy="2623618"/>
      </dsp:txXfrm>
    </dsp:sp>
    <dsp:sp modelId="{A9D45423-0B69-4F94-84D5-F60377503E9E}">
      <dsp:nvSpPr>
        <dsp:cNvPr id="0" name=""/>
        <dsp:cNvSpPr/>
      </dsp:nvSpPr>
      <dsp:spPr>
        <a:xfrm>
          <a:off x="5926427" y="3110784"/>
          <a:ext cx="2556565" cy="153393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Habitat indigne </a:t>
          </a:r>
          <a:r>
            <a:rPr lang="fr-FR" sz="1900" kern="1200" dirty="0" smtClean="0"/>
            <a:t>(</a:t>
          </a:r>
          <a:r>
            <a:rPr lang="fr-FR" sz="1900" kern="1200" dirty="0" err="1" smtClean="0"/>
            <a:t>Vezelise</a:t>
          </a:r>
          <a:r>
            <a:rPr lang="fr-FR" sz="1900" kern="1200" dirty="0" smtClean="0"/>
            <a:t>)</a:t>
          </a:r>
          <a:endParaRPr lang="fr-FR" sz="1900" kern="1200" dirty="0"/>
        </a:p>
      </dsp:txBody>
      <dsp:txXfrm>
        <a:off x="5926427" y="3110784"/>
        <a:ext cx="2556565" cy="1533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375" y="0"/>
            <a:ext cx="2945712" cy="496729"/>
          </a:xfrm>
          <a:prstGeom prst="rect">
            <a:avLst/>
          </a:prstGeom>
        </p:spPr>
        <p:txBody>
          <a:bodyPr vert="horz" lIns="91413" tIns="45706" rIns="91413" bIns="45706" rtlCol="0"/>
          <a:lstStyle>
            <a:lvl1pPr algn="r">
              <a:defRPr sz="1200"/>
            </a:lvl1pPr>
          </a:lstStyle>
          <a:p>
            <a:fld id="{84222591-E738-4323-A6DB-EE24796482BB}" type="datetimeFigureOut">
              <a:rPr lang="fr-FR" smtClean="0"/>
              <a:pPr/>
              <a:t>09/12/2016</a:t>
            </a:fld>
            <a:endParaRPr lang="fr-FR"/>
          </a:p>
        </p:txBody>
      </p:sp>
      <p:sp>
        <p:nvSpPr>
          <p:cNvPr id="4" name="Espace réservé du pied de page 3"/>
          <p:cNvSpPr>
            <a:spLocks noGrp="1"/>
          </p:cNvSpPr>
          <p:nvPr>
            <p:ph type="ftr" sz="quarter" idx="2"/>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375" y="9428323"/>
            <a:ext cx="2945712" cy="496728"/>
          </a:xfrm>
          <a:prstGeom prst="rect">
            <a:avLst/>
          </a:prstGeom>
        </p:spPr>
        <p:txBody>
          <a:bodyPr vert="horz" lIns="91413" tIns="45706" rIns="91413" bIns="45706" rtlCol="0" anchor="b"/>
          <a:lstStyle>
            <a:lvl1pPr algn="r">
              <a:defRPr sz="1200"/>
            </a:lvl1pPr>
          </a:lstStyle>
          <a:p>
            <a:fld id="{F18321EF-6747-4219-9B0C-B102BFA7C7B6}" type="slidenum">
              <a:rPr lang="fr-FR" smtClean="0"/>
              <a:pPr/>
              <a:t>‹N°›</a:t>
            </a:fld>
            <a:endParaRPr lang="fr-FR"/>
          </a:p>
        </p:txBody>
      </p:sp>
    </p:spTree>
    <p:extLst>
      <p:ext uri="{BB962C8B-B14F-4D97-AF65-F5344CB8AC3E}">
        <p14:creationId xmlns:p14="http://schemas.microsoft.com/office/powerpoint/2010/main" val="202968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375" y="0"/>
            <a:ext cx="2945712" cy="496729"/>
          </a:xfrm>
          <a:prstGeom prst="rect">
            <a:avLst/>
          </a:prstGeom>
        </p:spPr>
        <p:txBody>
          <a:bodyPr vert="horz" lIns="91413" tIns="45706" rIns="91413" bIns="45706" rtlCol="0"/>
          <a:lstStyle>
            <a:lvl1pPr algn="r">
              <a:defRPr sz="1200"/>
            </a:lvl1pPr>
          </a:lstStyle>
          <a:p>
            <a:fld id="{D85D8A81-A31F-4730-926C-64046591B48E}" type="datetimeFigureOut">
              <a:rPr lang="fr-FR" smtClean="0"/>
              <a:pPr/>
              <a:t>09/12/2016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292" y="4714955"/>
            <a:ext cx="5439092" cy="4467383"/>
          </a:xfrm>
          <a:prstGeom prst="rect">
            <a:avLst/>
          </a:prstGeom>
        </p:spPr>
        <p:txBody>
          <a:bodyPr vert="horz" lIns="91413" tIns="45706" rIns="91413" bIns="4570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375" y="9428323"/>
            <a:ext cx="2945712" cy="496728"/>
          </a:xfrm>
          <a:prstGeom prst="rect">
            <a:avLst/>
          </a:prstGeom>
        </p:spPr>
        <p:txBody>
          <a:bodyPr vert="horz" lIns="91413" tIns="45706" rIns="91413" bIns="45706" rtlCol="0" anchor="b"/>
          <a:lstStyle>
            <a:lvl1pPr algn="r">
              <a:defRPr sz="1200"/>
            </a:lvl1pPr>
          </a:lstStyle>
          <a:p>
            <a:fld id="{692565C8-0D48-46C5-B258-2CAA18D81A70}" type="slidenum">
              <a:rPr lang="fr-FR" smtClean="0"/>
              <a:pPr/>
              <a:t>‹N°›</a:t>
            </a:fld>
            <a:endParaRPr lang="fr-FR"/>
          </a:p>
        </p:txBody>
      </p:sp>
    </p:spTree>
    <p:extLst>
      <p:ext uri="{BB962C8B-B14F-4D97-AF65-F5344CB8AC3E}">
        <p14:creationId xmlns:p14="http://schemas.microsoft.com/office/powerpoint/2010/main" val="60053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des </a:t>
            </a:r>
            <a:r>
              <a:rPr lang="fr-FR" sz="1200" kern="1200" dirty="0" smtClean="0">
                <a:solidFill>
                  <a:schemeClr val="tx1"/>
                </a:solidFill>
                <a:effectLst/>
                <a:latin typeface="+mn-lt"/>
                <a:ea typeface="+mn-ea"/>
                <a:cs typeface="+mn-cs"/>
              </a:rPr>
              <a:t>disparités importantes d’une communauté de communes à l’autre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CC du Pays de </a:t>
            </a:r>
            <a:r>
              <a:rPr lang="fr-FR" sz="1200" kern="1200" dirty="0" err="1" smtClean="0">
                <a:solidFill>
                  <a:schemeClr val="tx1"/>
                </a:solidFill>
                <a:effectLst/>
                <a:latin typeface="+mn-lt"/>
                <a:ea typeface="+mn-ea"/>
                <a:cs typeface="+mn-cs"/>
              </a:rPr>
              <a:t>Colombey</a:t>
            </a:r>
            <a:r>
              <a:rPr lang="fr-FR" sz="1200" kern="1200" dirty="0" smtClean="0">
                <a:solidFill>
                  <a:schemeClr val="tx1"/>
                </a:solidFill>
                <a:effectLst/>
                <a:latin typeface="+mn-lt"/>
                <a:ea typeface="+mn-ea"/>
                <a:cs typeface="+mn-cs"/>
              </a:rPr>
              <a:t> et du sud Toulois enregistre la densité la plus faible (30 habitants/km</a:t>
            </a:r>
            <a:r>
              <a:rPr lang="fr-FR" sz="1200" kern="1200" baseline="300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CC de Moselle et </a:t>
            </a:r>
            <a:r>
              <a:rPr lang="fr-FR" sz="1200" kern="1200" dirty="0" err="1" smtClean="0">
                <a:solidFill>
                  <a:schemeClr val="tx1"/>
                </a:solidFill>
                <a:effectLst/>
                <a:latin typeface="+mn-lt"/>
                <a:ea typeface="+mn-ea"/>
                <a:cs typeface="+mn-cs"/>
              </a:rPr>
              <a:t>Madon</a:t>
            </a:r>
            <a:r>
              <a:rPr lang="fr-FR" sz="1200" kern="1200" dirty="0" smtClean="0">
                <a:solidFill>
                  <a:schemeClr val="tx1"/>
                </a:solidFill>
                <a:effectLst/>
                <a:latin typeface="+mn-lt"/>
                <a:ea typeface="+mn-ea"/>
                <a:cs typeface="+mn-cs"/>
              </a:rPr>
              <a:t> la plus élevée (154 habitants/km</a:t>
            </a:r>
            <a:r>
              <a:rPr lang="fr-FR" sz="1200" kern="1200" baseline="300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 densité supérieure à celles du</a:t>
            </a:r>
            <a:r>
              <a:rPr lang="fr-FR" sz="1200" kern="1200" baseline="0" dirty="0" smtClean="0">
                <a:solidFill>
                  <a:schemeClr val="tx1"/>
                </a:solidFill>
                <a:effectLst/>
                <a:latin typeface="+mn-lt"/>
                <a:ea typeface="+mn-ea"/>
                <a:cs typeface="+mn-cs"/>
              </a:rPr>
              <a:t> département de Meurthe-et-Moselle </a:t>
            </a:r>
            <a:r>
              <a:rPr lang="fr-FR" sz="1200" kern="1200" dirty="0" smtClean="0">
                <a:solidFill>
                  <a:schemeClr val="tx1"/>
                </a:solidFill>
                <a:effectLst/>
                <a:latin typeface="+mn-lt"/>
                <a:ea typeface="+mn-ea"/>
                <a:cs typeface="+mn-cs"/>
              </a:rPr>
              <a:t>(139 habitants/km</a:t>
            </a:r>
            <a:r>
              <a:rPr lang="fr-FR" sz="1200" kern="1200" baseline="300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 et Grand Est (97 habitants/km</a:t>
            </a:r>
            <a:r>
              <a:rPr lang="fr-FR" sz="1200" kern="1200" baseline="30000" dirty="0" smtClean="0">
                <a:solidFill>
                  <a:schemeClr val="tx1"/>
                </a:solidFill>
                <a:effectLst/>
                <a:latin typeface="+mn-lt"/>
                <a:ea typeface="+mn-ea"/>
                <a:cs typeface="+mn-cs"/>
              </a:rPr>
              <a:t>2</a:t>
            </a:r>
            <a:r>
              <a:rPr lang="fr-FR" sz="1200" kern="1200" dirty="0" smtClean="0">
                <a:solidFill>
                  <a:schemeClr val="tx1"/>
                </a:solidFill>
                <a:effectLst/>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5</a:t>
            </a:fld>
            <a:endParaRPr lang="fr-FR"/>
          </a:p>
        </p:txBody>
      </p:sp>
    </p:spTree>
    <p:extLst>
      <p:ext uri="{BB962C8B-B14F-4D97-AF65-F5344CB8AC3E}">
        <p14:creationId xmlns:p14="http://schemas.microsoft.com/office/powerpoint/2010/main" val="409925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t>(Comme au niveau régional et national)</a:t>
            </a:r>
            <a:r>
              <a:rPr lang="fr-FR" sz="1200" i="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baseline="0" dirty="0" smtClean="0"/>
              <a:t>Idem hospitalisation</a:t>
            </a:r>
            <a:endParaRPr lang="fr-FR" dirty="0" smtClean="0"/>
          </a:p>
          <a:p>
            <a:endParaRPr lang="fr-FR" sz="1200" i="1" dirty="0" smtClean="0"/>
          </a:p>
          <a:p>
            <a:r>
              <a:rPr lang="fr-FR" sz="1200" i="1" dirty="0" smtClean="0"/>
              <a:t>2</a:t>
            </a:r>
            <a:r>
              <a:rPr lang="fr-FR" sz="1200" i="1" baseline="30000" dirty="0" smtClean="0"/>
              <a:t>e</a:t>
            </a:r>
            <a:r>
              <a:rPr lang="fr-FR" sz="1200" i="1" dirty="0" smtClean="0"/>
              <a:t> cause de décès sur</a:t>
            </a:r>
            <a:r>
              <a:rPr lang="fr-FR" sz="1200" i="1" baseline="0" dirty="0" smtClean="0"/>
              <a:t> le territoire Terres de Lorraine : Les maladies de l’appareil circulatoire (168 décès par an) : ne présente pas de taux significativement plus élevés qu’au niveau régional et national</a:t>
            </a: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16</a:t>
            </a:fld>
            <a:endParaRPr lang="fr-FR"/>
          </a:p>
        </p:txBody>
      </p:sp>
    </p:spTree>
    <p:extLst>
      <p:ext uri="{BB962C8B-B14F-4D97-AF65-F5344CB8AC3E}">
        <p14:creationId xmlns:p14="http://schemas.microsoft.com/office/powerpoint/2010/main" val="218070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17</a:t>
            </a:fld>
            <a:endParaRPr lang="fr-FR"/>
          </a:p>
        </p:txBody>
      </p:sp>
    </p:spTree>
    <p:extLst>
      <p:ext uri="{BB962C8B-B14F-4D97-AF65-F5344CB8AC3E}">
        <p14:creationId xmlns:p14="http://schemas.microsoft.com/office/powerpoint/2010/main" val="3125363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19</a:t>
            </a:fld>
            <a:endParaRPr lang="fr-FR"/>
          </a:p>
        </p:txBody>
      </p:sp>
    </p:spTree>
    <p:extLst>
      <p:ext uri="{BB962C8B-B14F-4D97-AF65-F5344CB8AC3E}">
        <p14:creationId xmlns:p14="http://schemas.microsoft.com/office/powerpoint/2010/main" val="3627394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20</a:t>
            </a:fld>
            <a:endParaRPr lang="fr-FR"/>
          </a:p>
        </p:txBody>
      </p:sp>
    </p:spTree>
    <p:extLst>
      <p:ext uri="{BB962C8B-B14F-4D97-AF65-F5344CB8AC3E}">
        <p14:creationId xmlns:p14="http://schemas.microsoft.com/office/powerpoint/2010/main" val="68628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21</a:t>
            </a:fld>
            <a:endParaRPr lang="fr-FR"/>
          </a:p>
        </p:txBody>
      </p:sp>
    </p:spTree>
    <p:extLst>
      <p:ext uri="{BB962C8B-B14F-4D97-AF65-F5344CB8AC3E}">
        <p14:creationId xmlns:p14="http://schemas.microsoft.com/office/powerpoint/2010/main" val="412189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24</a:t>
            </a:fld>
            <a:endParaRPr lang="fr-FR"/>
          </a:p>
        </p:txBody>
      </p:sp>
    </p:spTree>
    <p:extLst>
      <p:ext uri="{BB962C8B-B14F-4D97-AF65-F5344CB8AC3E}">
        <p14:creationId xmlns:p14="http://schemas.microsoft.com/office/powerpoint/2010/main" val="274325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25</a:t>
            </a:fld>
            <a:endParaRPr lang="fr-FR"/>
          </a:p>
        </p:txBody>
      </p:sp>
    </p:spTree>
    <p:extLst>
      <p:ext uri="{BB962C8B-B14F-4D97-AF65-F5344CB8AC3E}">
        <p14:creationId xmlns:p14="http://schemas.microsoft.com/office/powerpoint/2010/main" val="810639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26</a:t>
            </a:fld>
            <a:endParaRPr lang="fr-FR"/>
          </a:p>
        </p:txBody>
      </p:sp>
    </p:spTree>
    <p:extLst>
      <p:ext uri="{BB962C8B-B14F-4D97-AF65-F5344CB8AC3E}">
        <p14:creationId xmlns:p14="http://schemas.microsoft.com/office/powerpoint/2010/main" val="2322345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27</a:t>
            </a:fld>
            <a:endParaRPr lang="fr-FR"/>
          </a:p>
        </p:txBody>
      </p:sp>
    </p:spTree>
    <p:extLst>
      <p:ext uri="{BB962C8B-B14F-4D97-AF65-F5344CB8AC3E}">
        <p14:creationId xmlns:p14="http://schemas.microsoft.com/office/powerpoint/2010/main" val="1965726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taux d’équipement relativement bas : 10 pour 10 000 </a:t>
            </a:r>
            <a:r>
              <a:rPr lang="fr-FR" dirty="0" err="1" smtClean="0"/>
              <a:t>hab</a:t>
            </a:r>
            <a:endParaRPr lang="fr-FR" dirty="0" smtClean="0"/>
          </a:p>
          <a:p>
            <a:pPr marL="363538" indent="0">
              <a:buNone/>
            </a:pPr>
            <a:r>
              <a:rPr lang="fr-FR" dirty="0" smtClean="0"/>
              <a:t>Meurthe-et-Moselle : 45 pour 10 000 </a:t>
            </a:r>
            <a:r>
              <a:rPr lang="fr-FR" dirty="0" err="1" smtClean="0"/>
              <a:t>hab</a:t>
            </a:r>
            <a:endParaRPr lang="fr-FR" dirty="0" smtClean="0"/>
          </a:p>
          <a:p>
            <a:pPr marL="363538" indent="0">
              <a:buNone/>
            </a:pPr>
            <a:r>
              <a:rPr lang="fr-FR" dirty="0" smtClean="0"/>
              <a:t>France : 33 pour 10 000 </a:t>
            </a:r>
            <a:r>
              <a:rPr lang="fr-FR" dirty="0" err="1" smtClean="0"/>
              <a:t>hab</a:t>
            </a:r>
            <a:r>
              <a:rPr lang="fr-FR" dirty="0" smtClean="0"/>
              <a:t> </a:t>
            </a:r>
          </a:p>
          <a:p>
            <a:r>
              <a:rPr lang="fr-FR" dirty="0" smtClean="0"/>
              <a:t>Ce taux est toutefois à nuancer car la Meurthe-et-Moselle comprend une offre de recours régional (CHRU de Nancy notamment), et l’aire d’attractivité du CH de Toul est plus réduite que sur d’autres territoires.</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30</a:t>
            </a:fld>
            <a:endParaRPr lang="fr-FR"/>
          </a:p>
        </p:txBody>
      </p:sp>
    </p:spTree>
    <p:extLst>
      <p:ext uri="{BB962C8B-B14F-4D97-AF65-F5344CB8AC3E}">
        <p14:creationId xmlns:p14="http://schemas.microsoft.com/office/powerpoint/2010/main" val="368799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Avec une moyenne annuelle de 0,58% par an, la croissance de la population entre 2007 et 2012 supérieure à la croissance observée en Meurthe-et-Moselle (0,18 %), et Grand Est (0,15%), notamment dans les espaces ruraux qui connaissent une progression importante de la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6</a:t>
            </a:fld>
            <a:endParaRPr lang="fr-FR"/>
          </a:p>
        </p:txBody>
      </p:sp>
    </p:spTree>
    <p:extLst>
      <p:ext uri="{BB962C8B-B14F-4D97-AF65-F5344CB8AC3E}">
        <p14:creationId xmlns:p14="http://schemas.microsoft.com/office/powerpoint/2010/main" val="1507996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33</a:t>
            </a:fld>
            <a:endParaRPr lang="fr-FR"/>
          </a:p>
        </p:txBody>
      </p:sp>
    </p:spTree>
    <p:extLst>
      <p:ext uri="{BB962C8B-B14F-4D97-AF65-F5344CB8AC3E}">
        <p14:creationId xmlns:p14="http://schemas.microsoft.com/office/powerpoint/2010/main" val="11156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35</a:t>
            </a:fld>
            <a:endParaRPr lang="fr-FR"/>
          </a:p>
        </p:txBody>
      </p:sp>
    </p:spTree>
    <p:extLst>
      <p:ext uri="{BB962C8B-B14F-4D97-AF65-F5344CB8AC3E}">
        <p14:creationId xmlns:p14="http://schemas.microsoft.com/office/powerpoint/2010/main" val="310917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38</a:t>
            </a:fld>
            <a:endParaRPr lang="fr-FR"/>
          </a:p>
        </p:txBody>
      </p:sp>
    </p:spTree>
    <p:extLst>
      <p:ext uri="{BB962C8B-B14F-4D97-AF65-F5344CB8AC3E}">
        <p14:creationId xmlns:p14="http://schemas.microsoft.com/office/powerpoint/2010/main" val="893693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41</a:t>
            </a:fld>
            <a:endParaRPr lang="fr-FR"/>
          </a:p>
        </p:txBody>
      </p:sp>
    </p:spTree>
    <p:extLst>
      <p:ext uri="{BB962C8B-B14F-4D97-AF65-F5344CB8AC3E}">
        <p14:creationId xmlns:p14="http://schemas.microsoft.com/office/powerpoint/2010/main" val="2984399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importance croissante de traiter ces questions relatives à la santé mentale. "Une personne sur cinq sera un jour atteinte d'une maladie psychique. Classés au troisième rang des maladies après les cancers et les pathologies cardiovasculaires, les troubles psychiques et les maladies mentales tiennent une place importante dans la vie d'au moins un quart de la population française, compte tenu de leurs conséquences sur l'entourage immédiat des patients".</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43</a:t>
            </a:fld>
            <a:endParaRPr lang="fr-FR"/>
          </a:p>
        </p:txBody>
      </p:sp>
    </p:spTree>
    <p:extLst>
      <p:ext uri="{BB962C8B-B14F-4D97-AF65-F5344CB8AC3E}">
        <p14:creationId xmlns:p14="http://schemas.microsoft.com/office/powerpoint/2010/main" val="3174576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48</a:t>
            </a:fld>
            <a:endParaRPr lang="fr-FR"/>
          </a:p>
        </p:txBody>
      </p:sp>
    </p:spTree>
    <p:extLst>
      <p:ext uri="{BB962C8B-B14F-4D97-AF65-F5344CB8AC3E}">
        <p14:creationId xmlns:p14="http://schemas.microsoft.com/office/powerpoint/2010/main" val="116333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49</a:t>
            </a:fld>
            <a:endParaRPr lang="fr-FR"/>
          </a:p>
        </p:txBody>
      </p:sp>
    </p:spTree>
    <p:extLst>
      <p:ext uri="{BB962C8B-B14F-4D97-AF65-F5344CB8AC3E}">
        <p14:creationId xmlns:p14="http://schemas.microsoft.com/office/powerpoint/2010/main" val="3709083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52</a:t>
            </a:fld>
            <a:endParaRPr lang="fr-FR"/>
          </a:p>
        </p:txBody>
      </p:sp>
    </p:spTree>
    <p:extLst>
      <p:ext uri="{BB962C8B-B14F-4D97-AF65-F5344CB8AC3E}">
        <p14:creationId xmlns:p14="http://schemas.microsoft.com/office/powerpoint/2010/main" val="2277398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55</a:t>
            </a:fld>
            <a:endParaRPr lang="fr-FR"/>
          </a:p>
        </p:txBody>
      </p:sp>
    </p:spTree>
    <p:extLst>
      <p:ext uri="{BB962C8B-B14F-4D97-AF65-F5344CB8AC3E}">
        <p14:creationId xmlns:p14="http://schemas.microsoft.com/office/powerpoint/2010/main" val="92117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FR" dirty="0" smtClean="0"/>
              <a:t>Une proportion de personnes âgées de moins de 20 ans élevée : 26% contre 23%</a:t>
            </a:r>
            <a:r>
              <a:rPr lang="fr-FR" baseline="0" dirty="0" smtClean="0"/>
              <a:t> en Meurthe-et-Moselle</a:t>
            </a:r>
            <a:r>
              <a:rPr lang="fr-FR" dirty="0" smtClean="0"/>
              <a:t>. </a:t>
            </a:r>
          </a:p>
          <a:p>
            <a:r>
              <a:rPr lang="fr-FR" sz="1200" kern="1200" dirty="0" smtClean="0">
                <a:solidFill>
                  <a:schemeClr val="tx1"/>
                </a:solidFill>
                <a:effectLst/>
                <a:latin typeface="+mn-lt"/>
                <a:ea typeface="+mn-ea"/>
                <a:cs typeface="+mn-cs"/>
              </a:rPr>
              <a:t>L’indice de jeunesse en 2013 (rapport de la population de 75 ans ou plus sur la population âgée de moins de 20 ans) permet également de résumer la situation démographique. </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7</a:t>
            </a:fld>
            <a:endParaRPr lang="fr-FR"/>
          </a:p>
        </p:txBody>
      </p:sp>
    </p:spTree>
    <p:extLst>
      <p:ext uri="{BB962C8B-B14F-4D97-AF65-F5344CB8AC3E}">
        <p14:creationId xmlns:p14="http://schemas.microsoft.com/office/powerpoint/2010/main" val="22416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Toutefois, la hausse est nettement plus marquée pour la tanche d’âges 60-74 ans, notamment sur le cc de Moselle et </a:t>
            </a:r>
            <a:r>
              <a:rPr lang="fr-FR" sz="1200" kern="1200" dirty="0" err="1" smtClean="0">
                <a:solidFill>
                  <a:schemeClr val="tx1"/>
                </a:solidFill>
                <a:effectLst/>
                <a:latin typeface="+mn-lt"/>
                <a:ea typeface="+mn-ea"/>
                <a:cs typeface="+mn-cs"/>
              </a:rPr>
              <a:t>Madon</a:t>
            </a:r>
            <a:r>
              <a:rPr lang="fr-FR" sz="1200" kern="1200" dirty="0" smtClean="0">
                <a:solidFill>
                  <a:schemeClr val="tx1"/>
                </a:solidFill>
                <a:effectLst/>
                <a:latin typeface="+mn-lt"/>
                <a:ea typeface="+mn-ea"/>
                <a:cs typeface="+mn-cs"/>
              </a:rPr>
              <a:t>. Cette augmentation est également visible à travers l’indicateur mesurant l’indice de vieillissement : la cc de Moselle et </a:t>
            </a:r>
            <a:r>
              <a:rPr lang="fr-FR" sz="1200" kern="1200" dirty="0" err="1" smtClean="0">
                <a:solidFill>
                  <a:schemeClr val="tx1"/>
                </a:solidFill>
                <a:effectLst/>
                <a:latin typeface="+mn-lt"/>
                <a:ea typeface="+mn-ea"/>
                <a:cs typeface="+mn-cs"/>
              </a:rPr>
              <a:t>Madon</a:t>
            </a:r>
            <a:r>
              <a:rPr lang="fr-FR" sz="1200" kern="1200" dirty="0" smtClean="0">
                <a:solidFill>
                  <a:schemeClr val="tx1"/>
                </a:solidFill>
                <a:effectLst/>
                <a:latin typeface="+mn-lt"/>
                <a:ea typeface="+mn-ea"/>
                <a:cs typeface="+mn-cs"/>
              </a:rPr>
              <a:t> enregistre un indice de 68 personnes âgées de 65 ans et plus pour 100 jeunes âgées de moins de 20 ans se rapprochant de celui de Meurthe-et-Moselle (69,9%). </a:t>
            </a:r>
          </a:p>
          <a:p>
            <a:r>
              <a:rPr lang="fr-FR" sz="1200" kern="1200" dirty="0" smtClean="0">
                <a:solidFill>
                  <a:schemeClr val="tx1"/>
                </a:solidFill>
                <a:effectLst/>
                <a:latin typeface="+mn-lt"/>
                <a:ea typeface="+mn-ea"/>
                <a:cs typeface="+mn-cs"/>
              </a:rPr>
              <a:t>Il est en revanche nettement plus bas sur la communauté de communes de Colombey-Les-Belles et du sud Toulois (53%).</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8</a:t>
            </a:fld>
            <a:endParaRPr lang="fr-FR"/>
          </a:p>
        </p:txBody>
      </p:sp>
    </p:spTree>
    <p:extLst>
      <p:ext uri="{BB962C8B-B14F-4D97-AF65-F5344CB8AC3E}">
        <p14:creationId xmlns:p14="http://schemas.microsoft.com/office/powerpoint/2010/main" val="41147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familles monoparentales ne sont pas surreprésentées sur le territoire. Elles ne constituent en effet que 10,8% des ménages (14,8% en Meurthe-et-Moselle et 13,9% en Lorraine et 14,3% en France métropolitaine). A l’échelon intercommunal, cette proportion varie de 6,9% (CC du Pays de </a:t>
            </a:r>
            <a:r>
              <a:rPr lang="fr-FR" sz="1200" kern="1200" dirty="0" err="1" smtClean="0">
                <a:solidFill>
                  <a:schemeClr val="tx1"/>
                </a:solidFill>
                <a:effectLst/>
                <a:latin typeface="+mn-lt"/>
                <a:ea typeface="+mn-ea"/>
                <a:cs typeface="+mn-cs"/>
              </a:rPr>
              <a:t>Colombey</a:t>
            </a:r>
            <a:r>
              <a:rPr lang="fr-FR" sz="1200" kern="1200" dirty="0" smtClean="0">
                <a:solidFill>
                  <a:schemeClr val="tx1"/>
                </a:solidFill>
                <a:effectLst/>
                <a:latin typeface="+mn-lt"/>
                <a:ea typeface="+mn-ea"/>
                <a:cs typeface="+mn-cs"/>
              </a:rPr>
              <a:t> et du Sud Toulois) à 12,2% (CC du Toulois).</a:t>
            </a:r>
          </a:p>
          <a:p>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9,8% des ménages de Terres de Lorraine sont composés d’une famille avec 3 enfants et plus de moins de 25 ans, ce qui est comparable au taux observé dans l’ensemble de la région Lorraine (8,5%), Grand Est (8,7%). Au sein de Terre de Lorraine, cette proportion est plus élevée dans la CC du Pays de </a:t>
            </a:r>
            <a:r>
              <a:rPr lang="fr-FR" sz="1200" kern="1200" dirty="0" err="1" smtClean="0">
                <a:solidFill>
                  <a:schemeClr val="tx1"/>
                </a:solidFill>
                <a:effectLst/>
                <a:latin typeface="+mn-lt"/>
                <a:ea typeface="+mn-ea"/>
                <a:cs typeface="+mn-cs"/>
              </a:rPr>
              <a:t>Colombey</a:t>
            </a:r>
            <a:r>
              <a:rPr lang="fr-FR" sz="1200" kern="1200" dirty="0" smtClean="0">
                <a:solidFill>
                  <a:schemeClr val="tx1"/>
                </a:solidFill>
                <a:effectLst/>
                <a:latin typeface="+mn-lt"/>
                <a:ea typeface="+mn-ea"/>
                <a:cs typeface="+mn-cs"/>
              </a:rPr>
              <a:t> et du sud Toulois (11,7%) et plus faible dans la CC de Moselle et </a:t>
            </a:r>
            <a:r>
              <a:rPr lang="fr-FR" sz="1200" kern="1200" dirty="0" err="1" smtClean="0">
                <a:solidFill>
                  <a:schemeClr val="tx1"/>
                </a:solidFill>
                <a:effectLst/>
                <a:latin typeface="+mn-lt"/>
                <a:ea typeface="+mn-ea"/>
                <a:cs typeface="+mn-cs"/>
              </a:rPr>
              <a:t>Madon</a:t>
            </a:r>
            <a:r>
              <a:rPr lang="fr-FR" sz="1200" kern="1200" dirty="0" smtClean="0">
                <a:solidFill>
                  <a:schemeClr val="tx1"/>
                </a:solidFill>
                <a:effectLst/>
                <a:latin typeface="+mn-lt"/>
                <a:ea typeface="+mn-ea"/>
                <a:cs typeface="+mn-cs"/>
              </a:rPr>
              <a:t> (8,2%).</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=&gt; De nouveaux besoins apparaissent cependant avec :</a:t>
            </a:r>
          </a:p>
          <a:p>
            <a:pPr lvl="0"/>
            <a:r>
              <a:rPr lang="fr-FR" sz="1200" kern="1200" dirty="0" smtClean="0">
                <a:solidFill>
                  <a:schemeClr val="tx1"/>
                </a:solidFill>
                <a:effectLst/>
                <a:latin typeface="+mn-lt"/>
                <a:ea typeface="+mn-ea"/>
                <a:cs typeface="+mn-cs"/>
              </a:rPr>
              <a:t>L’augmentation des familles monoparentale, qui constituent un public fragile</a:t>
            </a:r>
          </a:p>
          <a:p>
            <a:pPr lvl="0"/>
            <a:r>
              <a:rPr lang="fr-FR" sz="1200" kern="1200" dirty="0" smtClean="0">
                <a:solidFill>
                  <a:schemeClr val="tx1"/>
                </a:solidFill>
                <a:effectLst/>
                <a:latin typeface="+mn-lt"/>
                <a:ea typeface="+mn-ea"/>
                <a:cs typeface="+mn-cs"/>
              </a:rPr>
              <a:t>L’isolement des seniors, notamment dans les petites communes, posent la question de la prise en charge socio-sanitaire de la dépendance et de la répartition des équipements de santé.</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9</a:t>
            </a:fld>
            <a:endParaRPr lang="fr-FR"/>
          </a:p>
        </p:txBody>
      </p:sp>
    </p:spTree>
    <p:extLst>
      <p:ext uri="{BB962C8B-B14F-4D97-AF65-F5344CB8AC3E}">
        <p14:creationId xmlns:p14="http://schemas.microsoft.com/office/powerpoint/2010/main" val="94037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taux de chômage, qui est inférieur à la moyenne régionale (8,7% au 31/12/2012 contre 11,0%) a moins augmenté que dans le reste de la région au cours des 5 dernières années (+2,6 points contre + 3,8 points en Lorraine).</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11</a:t>
            </a:fld>
            <a:endParaRPr lang="fr-FR"/>
          </a:p>
        </p:txBody>
      </p:sp>
    </p:spTree>
    <p:extLst>
      <p:ext uri="{BB962C8B-B14F-4D97-AF65-F5344CB8AC3E}">
        <p14:creationId xmlns:p14="http://schemas.microsoft.com/office/powerpoint/2010/main" val="27210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population dispose globalement de revenus plus importants que dans le reste du département, masquant toutefois des disparités importantes :</a:t>
            </a:r>
          </a:p>
          <a:p>
            <a:pPr lvl="0"/>
            <a:r>
              <a:rPr lang="fr-FR" sz="1200" kern="1200" dirty="0" smtClean="0">
                <a:solidFill>
                  <a:schemeClr val="tx1"/>
                </a:solidFill>
                <a:effectLst/>
                <a:latin typeface="+mn-lt"/>
                <a:ea typeface="+mn-ea"/>
                <a:cs typeface="+mn-cs"/>
              </a:rPr>
              <a:t>Des zones socialement favorisées : les CC de Moselle et </a:t>
            </a:r>
            <a:r>
              <a:rPr lang="fr-FR" sz="1200" kern="1200" dirty="0" err="1" smtClean="0">
                <a:solidFill>
                  <a:schemeClr val="tx1"/>
                </a:solidFill>
                <a:effectLst/>
                <a:latin typeface="+mn-lt"/>
                <a:ea typeface="+mn-ea"/>
                <a:cs typeface="+mn-cs"/>
              </a:rPr>
              <a:t>Madon</a:t>
            </a:r>
            <a:r>
              <a:rPr lang="fr-FR" sz="1200" kern="1200" dirty="0" smtClean="0">
                <a:solidFill>
                  <a:schemeClr val="tx1"/>
                </a:solidFill>
                <a:effectLst/>
                <a:latin typeface="+mn-lt"/>
                <a:ea typeface="+mn-ea"/>
                <a:cs typeface="+mn-cs"/>
              </a:rPr>
              <a:t> et du Saintois ;</a:t>
            </a:r>
          </a:p>
          <a:p>
            <a:pPr lvl="0"/>
            <a:r>
              <a:rPr lang="fr-FR" sz="1200" kern="1200" dirty="0" smtClean="0">
                <a:solidFill>
                  <a:schemeClr val="tx1"/>
                </a:solidFill>
                <a:effectLst/>
                <a:latin typeface="+mn-lt"/>
                <a:ea typeface="+mn-ea"/>
                <a:cs typeface="+mn-cs"/>
              </a:rPr>
              <a:t>Des zones ou communes concentrant des ménages à faibles revenus : CC du Toulois , communes de Toul, </a:t>
            </a:r>
            <a:r>
              <a:rPr lang="fr-FR" sz="1200" kern="1200" dirty="0" err="1" smtClean="0">
                <a:solidFill>
                  <a:schemeClr val="tx1"/>
                </a:solidFill>
                <a:effectLst/>
                <a:latin typeface="+mn-lt"/>
                <a:ea typeface="+mn-ea"/>
                <a:cs typeface="+mn-cs"/>
              </a:rPr>
              <a:t>Foug</a:t>
            </a:r>
            <a:r>
              <a:rPr lang="fr-FR" sz="1200" kern="1200" dirty="0" smtClean="0">
                <a:solidFill>
                  <a:schemeClr val="tx1"/>
                </a:solidFill>
                <a:effectLst/>
                <a:latin typeface="+mn-lt"/>
                <a:ea typeface="+mn-ea"/>
                <a:cs typeface="+mn-cs"/>
              </a:rPr>
              <a:t>, Neuves-Maisons et </a:t>
            </a:r>
            <a:r>
              <a:rPr lang="fr-FR" sz="1200" kern="1200" dirty="0" err="1" smtClean="0">
                <a:solidFill>
                  <a:schemeClr val="tx1"/>
                </a:solidFill>
                <a:effectLst/>
                <a:latin typeface="+mn-lt"/>
                <a:ea typeface="+mn-ea"/>
                <a:cs typeface="+mn-cs"/>
              </a:rPr>
              <a:t>Vezelise</a:t>
            </a:r>
            <a:r>
              <a:rPr lang="fr-FR" sz="1200"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12</a:t>
            </a:fld>
            <a:endParaRPr lang="fr-FR"/>
          </a:p>
        </p:txBody>
      </p:sp>
    </p:spTree>
    <p:extLst>
      <p:ext uri="{BB962C8B-B14F-4D97-AF65-F5344CB8AC3E}">
        <p14:creationId xmlns:p14="http://schemas.microsoft.com/office/powerpoint/2010/main" val="6736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De manière globale, la proportion de la population bénéficiaire d’aides sociales (RSA, AAH, aide au logement, couverture maladie universelle complémentaire (CMU-C), est plus faible que celle observée en Meurthe-et-Moselle et a diminué entre 2014/2015 (-0,9%).</a:t>
            </a:r>
          </a:p>
          <a:p>
            <a:r>
              <a:rPr lang="fr-FR" sz="1200" kern="1200" smtClean="0">
                <a:solidFill>
                  <a:schemeClr val="tx1"/>
                </a:solidFill>
                <a:effectLst/>
                <a:latin typeface="+mn-lt"/>
                <a:ea typeface="+mn-ea"/>
                <a:cs typeface="+mn-cs"/>
              </a:rPr>
              <a:t>Au sein du territoire Terres de Lorraine, ces bénéficiaires résident principalement sur la CC du Toulois.</a:t>
            </a:r>
            <a:endParaRPr lang="fr-FR"/>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13</a:t>
            </a:fld>
            <a:endParaRPr lang="fr-FR"/>
          </a:p>
        </p:txBody>
      </p:sp>
    </p:spTree>
    <p:extLst>
      <p:ext uri="{BB962C8B-B14F-4D97-AF65-F5344CB8AC3E}">
        <p14:creationId xmlns:p14="http://schemas.microsoft.com/office/powerpoint/2010/main" val="314984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Les taux comparatifs de mortalité correspondent au taux que l’on observerait sur le territoire s’il avait la même structure d’âge que la population de référence (population européenne IARC 1976, Eurostat)</a:t>
            </a:r>
          </a:p>
          <a:p>
            <a:endParaRPr lang="fr-FR" i="1" dirty="0"/>
          </a:p>
        </p:txBody>
      </p:sp>
      <p:sp>
        <p:nvSpPr>
          <p:cNvPr id="4" name="Espace réservé du numéro de diapositive 3"/>
          <p:cNvSpPr>
            <a:spLocks noGrp="1"/>
          </p:cNvSpPr>
          <p:nvPr>
            <p:ph type="sldNum" sz="quarter" idx="10"/>
          </p:nvPr>
        </p:nvSpPr>
        <p:spPr/>
        <p:txBody>
          <a:bodyPr/>
          <a:lstStyle/>
          <a:p>
            <a:fld id="{692565C8-0D48-46C5-B258-2CAA18D81A70}" type="slidenum">
              <a:rPr lang="fr-FR" smtClean="0"/>
              <a:pPr/>
              <a:t>15</a:t>
            </a:fld>
            <a:endParaRPr lang="fr-FR"/>
          </a:p>
        </p:txBody>
      </p:sp>
    </p:spTree>
    <p:extLst>
      <p:ext uri="{BB962C8B-B14F-4D97-AF65-F5344CB8AC3E}">
        <p14:creationId xmlns:p14="http://schemas.microsoft.com/office/powerpoint/2010/main" val="127870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2130425"/>
            <a:ext cx="7054552" cy="1470025"/>
          </a:xfrm>
          <a:prstGeom prst="rect">
            <a:avLst/>
          </a:prstGeom>
        </p:spPr>
        <p:txBody>
          <a:bodyPr/>
          <a:lstStyle/>
          <a:p>
            <a:r>
              <a:rPr lang="fr-FR" smtClean="0"/>
              <a:t>Modifiez le style du titre</a:t>
            </a:r>
            <a:endParaRPr lang="fr-FR" dirty="0"/>
          </a:p>
        </p:txBody>
      </p:sp>
      <p:sp>
        <p:nvSpPr>
          <p:cNvPr id="3" name="Sous-titre 2"/>
          <p:cNvSpPr>
            <a:spLocks noGrp="1"/>
          </p:cNvSpPr>
          <p:nvPr>
            <p:ph type="subTitle" idx="1"/>
          </p:nvPr>
        </p:nvSpPr>
        <p:spPr>
          <a:xfrm>
            <a:off x="1371600" y="3886200"/>
            <a:ext cx="7088832"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a:xfrm>
            <a:off x="0" y="6356350"/>
            <a:ext cx="9144000" cy="365125"/>
          </a:xfrm>
          <a:prstGeom prst="rect">
            <a:avLst/>
          </a:prstGeom>
        </p:spPr>
        <p:txBody>
          <a:bodyPr/>
          <a:lstStyle/>
          <a:p>
            <a:fld id="{C0B95233-0BDE-4498-87CF-DB203F282B35}" type="datetime1">
              <a:rPr lang="fr-FR" smtClean="0"/>
              <a:pPr/>
              <a:t>09/12/2016</a:t>
            </a:fld>
            <a:endParaRPr lang="fr-FR" dirty="0"/>
          </a:p>
        </p:txBody>
      </p:sp>
      <p:sp>
        <p:nvSpPr>
          <p:cNvPr id="5" name="Espace réservé du pied de page 4"/>
          <p:cNvSpPr>
            <a:spLocks noGrp="1"/>
          </p:cNvSpPr>
          <p:nvPr>
            <p:ph type="ftr" sz="quarter" idx="11"/>
          </p:nvPr>
        </p:nvSpPr>
        <p:spPr>
          <a:xfrm>
            <a:off x="2771800" y="6356350"/>
            <a:ext cx="4464496"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0" y="6356350"/>
            <a:ext cx="9144000" cy="365125"/>
          </a:xfrm>
          <a:prstGeom prst="rect">
            <a:avLst/>
          </a:prstGeom>
        </p:spPr>
        <p:txBody>
          <a:bodyPr/>
          <a:lstStyle/>
          <a:p>
            <a:fld id="{6AAAAFB4-6D3D-42CE-BA9C-83F3C896A92B}" type="datetime1">
              <a:rPr lang="fr-FR" smtClean="0"/>
              <a:pPr/>
              <a:t>09/12/2016</a:t>
            </a:fld>
            <a:endParaRPr lang="fr-FR"/>
          </a:p>
        </p:txBody>
      </p:sp>
      <p:sp>
        <p:nvSpPr>
          <p:cNvPr id="5" name="Espace réservé du pied de page 4"/>
          <p:cNvSpPr>
            <a:spLocks noGrp="1"/>
          </p:cNvSpPr>
          <p:nvPr>
            <p:ph type="ftr" sz="quarter" idx="11"/>
          </p:nvPr>
        </p:nvSpPr>
        <p:spPr>
          <a:xfrm>
            <a:off x="2771800" y="6356350"/>
            <a:ext cx="446449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0" y="6356350"/>
            <a:ext cx="9144000" cy="365125"/>
          </a:xfrm>
          <a:prstGeom prst="rect">
            <a:avLst/>
          </a:prstGeom>
        </p:spPr>
        <p:txBody>
          <a:bodyPr/>
          <a:lstStyle/>
          <a:p>
            <a:fld id="{CC2E3EB7-2290-4895-9CAF-92085F809A8A}" type="datetime1">
              <a:rPr lang="fr-FR" smtClean="0"/>
              <a:pPr/>
              <a:t>09/12/2016</a:t>
            </a:fld>
            <a:endParaRPr lang="fr-FR"/>
          </a:p>
        </p:txBody>
      </p:sp>
      <p:sp>
        <p:nvSpPr>
          <p:cNvPr id="5" name="Espace réservé du pied de page 4"/>
          <p:cNvSpPr>
            <a:spLocks noGrp="1"/>
          </p:cNvSpPr>
          <p:nvPr>
            <p:ph type="ftr" sz="quarter" idx="11"/>
          </p:nvPr>
        </p:nvSpPr>
        <p:spPr>
          <a:xfrm>
            <a:off x="2771800" y="6356350"/>
            <a:ext cx="446449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dirty="0"/>
          </a:p>
        </p:txBody>
      </p:sp>
      <p:sp>
        <p:nvSpPr>
          <p:cNvPr id="3" name="Espace réservé de la date 2"/>
          <p:cNvSpPr>
            <a:spLocks noGrp="1"/>
          </p:cNvSpPr>
          <p:nvPr>
            <p:ph type="dt" sz="half" idx="10"/>
          </p:nvPr>
        </p:nvSpPr>
        <p:spPr>
          <a:xfrm>
            <a:off x="0" y="6356350"/>
            <a:ext cx="9144000" cy="365125"/>
          </a:xfrm>
          <a:prstGeom prst="rect">
            <a:avLst/>
          </a:prstGeom>
        </p:spPr>
        <p:txBody>
          <a:bodyPr/>
          <a:lstStyle/>
          <a:p>
            <a:fld id="{E95EE25A-6520-4DBB-9066-A7958381285C}" type="datetime1">
              <a:rPr lang="fr-FR" smtClean="0"/>
              <a:pPr/>
              <a:t>09/12/2016</a:t>
            </a:fld>
            <a:endParaRPr lang="fr-FR"/>
          </a:p>
        </p:txBody>
      </p:sp>
      <p:sp>
        <p:nvSpPr>
          <p:cNvPr id="4" name="Espace réservé du pied de page 3"/>
          <p:cNvSpPr>
            <a:spLocks noGrp="1"/>
          </p:cNvSpPr>
          <p:nvPr>
            <p:ph type="ftr" sz="quarter" idx="11"/>
          </p:nvPr>
        </p:nvSpPr>
        <p:spPr>
          <a:xfrm>
            <a:off x="2771800" y="6356350"/>
            <a:ext cx="4464496"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F5D63FD-5B3E-4AC4-A667-04C3563BA217}" type="datetimeFigureOut">
              <a:rPr lang="fr-FR" smtClean="0"/>
              <a:t>09/12/2016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389388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5D63FD-5B3E-4AC4-A667-04C3563BA217}" type="datetimeFigureOut">
              <a:rPr lang="fr-FR" smtClean="0"/>
              <a:t>09/12/2016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3467603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F5D63FD-5B3E-4AC4-A667-04C3563BA217}" type="datetimeFigureOut">
              <a:rPr lang="fr-FR" smtClean="0"/>
              <a:t>09/12/2016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617665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5D63FD-5B3E-4AC4-A667-04C3563BA217}" type="datetimeFigureOut">
              <a:rPr lang="fr-FR" smtClean="0"/>
              <a:t>09/12/2016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42463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F5D63FD-5B3E-4AC4-A667-04C3563BA217}" type="datetimeFigureOut">
              <a:rPr lang="fr-FR" smtClean="0"/>
              <a:t>09/12/2016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88785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5D63FD-5B3E-4AC4-A667-04C3563BA217}" type="datetimeFigureOut">
              <a:rPr lang="fr-FR" smtClean="0"/>
              <a:t>09/12/2016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90767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5D63FD-5B3E-4AC4-A667-04C3563BA217}" type="datetimeFigureOut">
              <a:rPr lang="fr-FR" smtClean="0"/>
              <a:t>09/12/2016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59300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dirty="0"/>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1403648" y="6356350"/>
            <a:ext cx="1187152" cy="365125"/>
          </a:xfrm>
          <a:prstGeom prst="rect">
            <a:avLst/>
          </a:prstGeom>
        </p:spPr>
        <p:txBody>
          <a:bodyPr/>
          <a:lstStyle/>
          <a:p>
            <a:fld id="{E95EE25A-6520-4DBB-9066-A7958381285C}" type="datetime1">
              <a:rPr lang="fr-FR" smtClean="0"/>
              <a:pPr/>
              <a:t>09/12/2016</a:t>
            </a:fld>
            <a:endParaRPr lang="fr-FR" dirty="0"/>
          </a:p>
        </p:txBody>
      </p:sp>
      <p:sp>
        <p:nvSpPr>
          <p:cNvPr id="5" name="Espace réservé du pied de page 4"/>
          <p:cNvSpPr>
            <a:spLocks noGrp="1"/>
          </p:cNvSpPr>
          <p:nvPr>
            <p:ph type="ftr" sz="quarter" idx="11"/>
          </p:nvPr>
        </p:nvSpPr>
        <p:spPr>
          <a:xfrm>
            <a:off x="2771800" y="6356350"/>
            <a:ext cx="4464496"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5D63FD-5B3E-4AC4-A667-04C3563BA217}" type="datetimeFigureOut">
              <a:rPr lang="fr-FR" smtClean="0"/>
              <a:t>09/12/2016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67892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5D63FD-5B3E-4AC4-A667-04C3563BA217}" type="datetimeFigureOut">
              <a:rPr lang="fr-FR" smtClean="0"/>
              <a:t>09/12/2016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254074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5D63FD-5B3E-4AC4-A667-04C3563BA217}" type="datetimeFigureOut">
              <a:rPr lang="fr-FR" smtClean="0"/>
              <a:t>09/12/2016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151591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5D63FD-5B3E-4AC4-A667-04C3563BA217}" type="datetimeFigureOut">
              <a:rPr lang="fr-FR" smtClean="0"/>
              <a:t>09/12/2016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5834A6-2B7B-4690-873F-7DD475D6D126}" type="slidenum">
              <a:rPr lang="fr-FR" smtClean="0"/>
              <a:t>‹N°›</a:t>
            </a:fld>
            <a:endParaRPr lang="fr-FR"/>
          </a:p>
        </p:txBody>
      </p:sp>
    </p:spTree>
    <p:extLst>
      <p:ext uri="{BB962C8B-B14F-4D97-AF65-F5344CB8AC3E}">
        <p14:creationId xmlns:p14="http://schemas.microsoft.com/office/powerpoint/2010/main" val="347995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0" y="6356350"/>
            <a:ext cx="9144000" cy="365125"/>
          </a:xfrm>
          <a:prstGeom prst="rect">
            <a:avLst/>
          </a:prstGeom>
        </p:spPr>
        <p:txBody>
          <a:bodyPr/>
          <a:lstStyle/>
          <a:p>
            <a:fld id="{A72CB361-3E24-4A9D-B486-96CED1BA55A5}" type="datetime1">
              <a:rPr lang="fr-FR" smtClean="0"/>
              <a:pPr/>
              <a:t>09/12/2016</a:t>
            </a:fld>
            <a:endParaRPr lang="fr-FR"/>
          </a:p>
        </p:txBody>
      </p:sp>
      <p:sp>
        <p:nvSpPr>
          <p:cNvPr id="5" name="Espace réservé du pied de page 4"/>
          <p:cNvSpPr>
            <a:spLocks noGrp="1"/>
          </p:cNvSpPr>
          <p:nvPr>
            <p:ph type="ftr" sz="quarter" idx="11"/>
          </p:nvPr>
        </p:nvSpPr>
        <p:spPr>
          <a:xfrm>
            <a:off x="2771800" y="6356350"/>
            <a:ext cx="446449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0" y="6356350"/>
            <a:ext cx="9144000" cy="365125"/>
          </a:xfrm>
          <a:prstGeom prst="rect">
            <a:avLst/>
          </a:prstGeom>
        </p:spPr>
        <p:txBody>
          <a:bodyPr/>
          <a:lstStyle/>
          <a:p>
            <a:fld id="{6B26704B-49D9-4BE9-A392-04F7238419E4}" type="datetime1">
              <a:rPr lang="fr-FR" smtClean="0"/>
              <a:pPr/>
              <a:t>09/12/2016</a:t>
            </a:fld>
            <a:endParaRPr lang="fr-FR"/>
          </a:p>
        </p:txBody>
      </p:sp>
      <p:sp>
        <p:nvSpPr>
          <p:cNvPr id="6" name="Espace réservé du pied de page 5"/>
          <p:cNvSpPr>
            <a:spLocks noGrp="1"/>
          </p:cNvSpPr>
          <p:nvPr>
            <p:ph type="ftr" sz="quarter" idx="11"/>
          </p:nvPr>
        </p:nvSpPr>
        <p:spPr>
          <a:xfrm>
            <a:off x="2771800" y="6356350"/>
            <a:ext cx="446449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0" y="6356350"/>
            <a:ext cx="9144000" cy="365125"/>
          </a:xfrm>
          <a:prstGeom prst="rect">
            <a:avLst/>
          </a:prstGeom>
        </p:spPr>
        <p:txBody>
          <a:bodyPr/>
          <a:lstStyle/>
          <a:p>
            <a:fld id="{7AA46E05-0CF6-44A3-AE7D-9E013D04D837}" type="datetime1">
              <a:rPr lang="fr-FR" smtClean="0"/>
              <a:pPr/>
              <a:t>09/12/2016</a:t>
            </a:fld>
            <a:endParaRPr lang="fr-FR"/>
          </a:p>
        </p:txBody>
      </p:sp>
      <p:sp>
        <p:nvSpPr>
          <p:cNvPr id="8" name="Espace réservé du pied de page 7"/>
          <p:cNvSpPr>
            <a:spLocks noGrp="1"/>
          </p:cNvSpPr>
          <p:nvPr>
            <p:ph type="ftr" sz="quarter" idx="11"/>
          </p:nvPr>
        </p:nvSpPr>
        <p:spPr>
          <a:xfrm>
            <a:off x="2771800" y="6356350"/>
            <a:ext cx="4464496"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0" y="6356350"/>
            <a:ext cx="9144000" cy="365125"/>
          </a:xfrm>
          <a:prstGeom prst="rect">
            <a:avLst/>
          </a:prstGeom>
        </p:spPr>
        <p:txBody>
          <a:bodyPr/>
          <a:lstStyle/>
          <a:p>
            <a:fld id="{72CA78AD-2107-49FD-98A7-AE707E377A1C}" type="datetime1">
              <a:rPr lang="fr-FR" smtClean="0"/>
              <a:pPr/>
              <a:t>09/12/2016</a:t>
            </a:fld>
            <a:endParaRPr lang="fr-FR"/>
          </a:p>
        </p:txBody>
      </p:sp>
      <p:sp>
        <p:nvSpPr>
          <p:cNvPr id="4" name="Espace réservé du pied de page 3"/>
          <p:cNvSpPr>
            <a:spLocks noGrp="1"/>
          </p:cNvSpPr>
          <p:nvPr>
            <p:ph type="ftr" sz="quarter" idx="11"/>
          </p:nvPr>
        </p:nvSpPr>
        <p:spPr>
          <a:xfrm>
            <a:off x="2771800" y="6356350"/>
            <a:ext cx="4464496"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0" y="6356350"/>
            <a:ext cx="9144000" cy="365125"/>
          </a:xfrm>
          <a:prstGeom prst="rect">
            <a:avLst/>
          </a:prstGeom>
        </p:spPr>
        <p:txBody>
          <a:bodyPr/>
          <a:lstStyle/>
          <a:p>
            <a:fld id="{9CCE8C42-F193-4A1B-B24D-E4986854742E}" type="datetime1">
              <a:rPr lang="fr-FR" smtClean="0"/>
              <a:pPr/>
              <a:t>09/12/2016</a:t>
            </a:fld>
            <a:endParaRPr lang="fr-FR"/>
          </a:p>
        </p:txBody>
      </p:sp>
      <p:sp>
        <p:nvSpPr>
          <p:cNvPr id="3" name="Espace réservé du pied de page 2"/>
          <p:cNvSpPr>
            <a:spLocks noGrp="1"/>
          </p:cNvSpPr>
          <p:nvPr>
            <p:ph type="ftr" sz="quarter" idx="11"/>
          </p:nvPr>
        </p:nvSpPr>
        <p:spPr>
          <a:xfrm>
            <a:off x="2771800" y="6356350"/>
            <a:ext cx="4464496"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0" y="6356350"/>
            <a:ext cx="9144000" cy="365125"/>
          </a:xfrm>
          <a:prstGeom prst="rect">
            <a:avLst/>
          </a:prstGeom>
        </p:spPr>
        <p:txBody>
          <a:bodyPr/>
          <a:lstStyle/>
          <a:p>
            <a:fld id="{48F36B8B-9B1E-461A-B51A-83842BBFD968}" type="datetime1">
              <a:rPr lang="fr-FR" smtClean="0"/>
              <a:pPr/>
              <a:t>09/12/2016</a:t>
            </a:fld>
            <a:endParaRPr lang="fr-FR"/>
          </a:p>
        </p:txBody>
      </p:sp>
      <p:sp>
        <p:nvSpPr>
          <p:cNvPr id="6" name="Espace réservé du pied de page 5"/>
          <p:cNvSpPr>
            <a:spLocks noGrp="1"/>
          </p:cNvSpPr>
          <p:nvPr>
            <p:ph type="ftr" sz="quarter" idx="11"/>
          </p:nvPr>
        </p:nvSpPr>
        <p:spPr>
          <a:xfrm>
            <a:off x="2771800" y="6356350"/>
            <a:ext cx="446449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0" y="6356350"/>
            <a:ext cx="9144000" cy="365125"/>
          </a:xfrm>
          <a:prstGeom prst="rect">
            <a:avLst/>
          </a:prstGeom>
        </p:spPr>
        <p:txBody>
          <a:bodyPr/>
          <a:lstStyle/>
          <a:p>
            <a:fld id="{0723061F-2716-47A0-BC8C-0952A48D8987}" type="datetime1">
              <a:rPr lang="fr-FR" smtClean="0"/>
              <a:pPr/>
              <a:t>09/12/2016</a:t>
            </a:fld>
            <a:endParaRPr lang="fr-FR"/>
          </a:p>
        </p:txBody>
      </p:sp>
      <p:sp>
        <p:nvSpPr>
          <p:cNvPr id="6" name="Espace réservé du pied de page 5"/>
          <p:cNvSpPr>
            <a:spLocks noGrp="1"/>
          </p:cNvSpPr>
          <p:nvPr>
            <p:ph type="ftr" sz="quarter" idx="11"/>
          </p:nvPr>
        </p:nvSpPr>
        <p:spPr>
          <a:xfrm>
            <a:off x="2771800" y="6356350"/>
            <a:ext cx="446449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7308304" y="6356350"/>
            <a:ext cx="1378496" cy="365125"/>
          </a:xfrm>
          <a:prstGeom prst="rect">
            <a:avLst/>
          </a:prstGeom>
        </p:spPr>
        <p:txBody>
          <a:bodyPr/>
          <a:lstStyle/>
          <a:p>
            <a:fld id="{D38B23B4-D9DB-4075-B7E9-6571F1A86D83}" type="slidenum">
              <a:rPr lang="fr-FR" smtClean="0"/>
              <a:pPr/>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27384"/>
            <a:ext cx="9144000" cy="6464401"/>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D63FD-5B3E-4AC4-A667-04C3563BA217}" type="datetimeFigureOut">
              <a:rPr lang="fr-FR" smtClean="0"/>
              <a:t>09/12/2016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834A6-2B7B-4690-873F-7DD475D6D126}" type="slidenum">
              <a:rPr lang="fr-FR" smtClean="0"/>
              <a:t>‹N°›</a:t>
            </a:fld>
            <a:endParaRPr lang="fr-FR"/>
          </a:p>
        </p:txBody>
      </p:sp>
      <p:pic>
        <p:nvPicPr>
          <p:cNvPr id="7" name="Image 6"/>
          <p:cNvPicPr>
            <a:picLocks noChangeAspect="1"/>
          </p:cNvPicPr>
          <p:nvPr/>
        </p:nvPicPr>
        <p:blipFill rotWithShape="1">
          <a:blip r:embed="rId13" cstate="print">
            <a:extLst>
              <a:ext uri="{28A0092B-C50C-407E-A947-70E740481C1C}">
                <a14:useLocalDpi xmlns:a14="http://schemas.microsoft.com/office/drawing/2010/main" val="0"/>
              </a:ext>
            </a:extLst>
          </a:blip>
          <a:srcRect b="75412"/>
          <a:stretch/>
        </p:blipFill>
        <p:spPr>
          <a:xfrm>
            <a:off x="0" y="-27383"/>
            <a:ext cx="9144000" cy="1589484"/>
          </a:xfrm>
          <a:prstGeom prst="rect">
            <a:avLst/>
          </a:prstGeom>
        </p:spPr>
      </p:pic>
      <p:pic>
        <p:nvPicPr>
          <p:cNvPr id="8" name="Image 7"/>
          <p:cNvPicPr>
            <a:picLocks noChangeAspect="1"/>
          </p:cNvPicPr>
          <p:nvPr/>
        </p:nvPicPr>
        <p:blipFill rotWithShape="1">
          <a:blip r:embed="rId13" cstate="print">
            <a:extLst>
              <a:ext uri="{28A0092B-C50C-407E-A947-70E740481C1C}">
                <a14:useLocalDpi xmlns:a14="http://schemas.microsoft.com/office/drawing/2010/main" val="0"/>
              </a:ext>
            </a:extLst>
          </a:blip>
          <a:srcRect t="86523"/>
          <a:stretch/>
        </p:blipFill>
        <p:spPr>
          <a:xfrm>
            <a:off x="0" y="5986809"/>
            <a:ext cx="9144000" cy="871191"/>
          </a:xfrm>
          <a:prstGeom prst="rect">
            <a:avLst/>
          </a:prstGeom>
        </p:spPr>
      </p:pic>
    </p:spTree>
    <p:extLst>
      <p:ext uri="{BB962C8B-B14F-4D97-AF65-F5344CB8AC3E}">
        <p14:creationId xmlns:p14="http://schemas.microsoft.com/office/powerpoint/2010/main" val="9242436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60848"/>
            <a:ext cx="7772400" cy="2736304"/>
          </a:xfrm>
        </p:spPr>
        <p:txBody>
          <a:bodyPr/>
          <a:lstStyle/>
          <a:p>
            <a:r>
              <a:rPr lang="fr-FR" dirty="0" smtClean="0">
                <a:latin typeface="Arial" pitchFamily="34" charset="0"/>
                <a:cs typeface="Arial" pitchFamily="34" charset="0"/>
              </a:rPr>
              <a:t>Diagnostic</a:t>
            </a:r>
            <a:br>
              <a:rPr lang="fr-FR" dirty="0" smtClean="0">
                <a:latin typeface="Arial" pitchFamily="34" charset="0"/>
                <a:cs typeface="Arial" pitchFamily="34" charset="0"/>
              </a:rPr>
            </a:br>
            <a:r>
              <a:rPr lang="fr-FR" dirty="0" smtClean="0">
                <a:latin typeface="Arial" pitchFamily="34" charset="0"/>
                <a:cs typeface="Arial" pitchFamily="34" charset="0"/>
              </a:rPr>
              <a:t>Terres de Lorraine</a:t>
            </a:r>
            <a:br>
              <a:rPr lang="fr-FR" dirty="0" smtClean="0">
                <a:latin typeface="Arial" pitchFamily="34" charset="0"/>
                <a:cs typeface="Arial" pitchFamily="34" charset="0"/>
              </a:rPr>
            </a:br>
            <a:r>
              <a:rPr lang="fr-FR" dirty="0" smtClean="0">
                <a:latin typeface="Arial" pitchFamily="34" charset="0"/>
                <a:cs typeface="Arial" pitchFamily="34" charset="0"/>
              </a:rPr>
              <a:t>1ers résultats</a:t>
            </a:r>
            <a:endParaRPr lang="fr-FR" dirty="0">
              <a:latin typeface="Arial" pitchFamily="34" charset="0"/>
              <a:cs typeface="Arial" pitchFamily="34" charset="0"/>
            </a:endParaRPr>
          </a:p>
        </p:txBody>
      </p:sp>
      <p:sp>
        <p:nvSpPr>
          <p:cNvPr id="3" name="Sous-titre 2"/>
          <p:cNvSpPr>
            <a:spLocks noGrp="1"/>
          </p:cNvSpPr>
          <p:nvPr>
            <p:ph type="subTitle" idx="1"/>
          </p:nvPr>
        </p:nvSpPr>
        <p:spPr>
          <a:xfrm>
            <a:off x="683568" y="4941168"/>
            <a:ext cx="7776864" cy="697632"/>
          </a:xfrm>
        </p:spPr>
        <p:txBody>
          <a:bodyPr>
            <a:normAutofit/>
          </a:bodyPr>
          <a:lstStyle/>
          <a:p>
            <a:r>
              <a:rPr lang="fr-FR" sz="2800" dirty="0" smtClean="0">
                <a:solidFill>
                  <a:schemeClr val="tx1"/>
                </a:solidFill>
                <a:latin typeface="Arial" pitchFamily="34" charset="0"/>
                <a:cs typeface="Arial" pitchFamily="34" charset="0"/>
              </a:rPr>
              <a:t>9 décembre 2016</a:t>
            </a:r>
            <a:endParaRPr lang="fr-FR" sz="2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4. Contexte socio-économique</a:t>
            </a:r>
            <a:endParaRPr lang="fr-FR" dirty="0">
              <a:solidFill>
                <a:srgbClr val="00206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09844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 taux de chômage inférieur à la moyenne régionale</a:t>
            </a:r>
          </a:p>
        </p:txBody>
      </p:sp>
      <p:pic>
        <p:nvPicPr>
          <p:cNvPr id="4" name="Espace réservé du contenu 3"/>
          <p:cNvPicPr>
            <a:picLocks noGrp="1"/>
          </p:cNvPicPr>
          <p:nvPr>
            <p:ph idx="1"/>
          </p:nvPr>
        </p:nvPicPr>
        <p:blipFill rotWithShape="1">
          <a:blip r:embed="rId3"/>
          <a:srcRect b="9435"/>
          <a:stretch/>
        </p:blipFill>
        <p:spPr>
          <a:xfrm>
            <a:off x="683568" y="1556792"/>
            <a:ext cx="5246204" cy="4098941"/>
          </a:xfrm>
          <a:prstGeom prst="rect">
            <a:avLst/>
          </a:prstGeom>
        </p:spPr>
      </p:pic>
      <p:sp>
        <p:nvSpPr>
          <p:cNvPr id="5" name="Rectangle 4"/>
          <p:cNvSpPr/>
          <p:nvPr/>
        </p:nvSpPr>
        <p:spPr>
          <a:xfrm>
            <a:off x="6065912" y="1916832"/>
            <a:ext cx="2736304" cy="1477328"/>
          </a:xfrm>
          <a:prstGeom prst="rect">
            <a:avLst/>
          </a:prstGeom>
        </p:spPr>
        <p:txBody>
          <a:bodyPr wrap="square">
            <a:spAutoFit/>
          </a:bodyPr>
          <a:lstStyle/>
          <a:p>
            <a:pPr marL="285750" indent="-285750">
              <a:buFont typeface="Arial" panose="020B0604020202020204" pitchFamily="34" charset="0"/>
              <a:buChar char="•"/>
            </a:pPr>
            <a:r>
              <a:rPr lang="fr-FR" dirty="0" smtClean="0"/>
              <a:t>CC </a:t>
            </a:r>
            <a:r>
              <a:rPr lang="fr-FR" dirty="0"/>
              <a:t>du Toulois </a:t>
            </a:r>
            <a:r>
              <a:rPr lang="fr-FR" dirty="0" smtClean="0"/>
              <a:t>: proche </a:t>
            </a:r>
            <a:r>
              <a:rPr lang="fr-FR" dirty="0"/>
              <a:t>des niveaux de </a:t>
            </a:r>
            <a:r>
              <a:rPr lang="fr-FR" dirty="0" smtClean="0"/>
              <a:t>comparaison</a:t>
            </a:r>
          </a:p>
          <a:p>
            <a:pPr marL="285750" indent="-285750">
              <a:buFont typeface="Arial" panose="020B0604020202020204" pitchFamily="34" charset="0"/>
              <a:buChar char="•"/>
            </a:pPr>
            <a:r>
              <a:rPr lang="fr-FR" dirty="0"/>
              <a:t>taux plus </a:t>
            </a:r>
            <a:r>
              <a:rPr lang="fr-FR" dirty="0" smtClean="0"/>
              <a:t>faibles sur les </a:t>
            </a:r>
            <a:r>
              <a:rPr lang="fr-FR" dirty="0"/>
              <a:t>3 autres </a:t>
            </a:r>
            <a:r>
              <a:rPr lang="fr-FR" dirty="0" smtClean="0"/>
              <a:t>CC</a:t>
            </a:r>
            <a:endParaRPr lang="fr-FR" dirty="0"/>
          </a:p>
        </p:txBody>
      </p:sp>
      <p:sp>
        <p:nvSpPr>
          <p:cNvPr id="6" name="Rectangle 5"/>
          <p:cNvSpPr/>
          <p:nvPr/>
        </p:nvSpPr>
        <p:spPr>
          <a:xfrm>
            <a:off x="6156176" y="4077072"/>
            <a:ext cx="2646040" cy="1754326"/>
          </a:xfrm>
          <a:prstGeom prst="rect">
            <a:avLst/>
          </a:prstGeom>
        </p:spPr>
        <p:txBody>
          <a:bodyPr wrap="square">
            <a:spAutoFit/>
          </a:bodyPr>
          <a:lstStyle/>
          <a:p>
            <a:r>
              <a:rPr lang="fr-FR" dirty="0"/>
              <a:t>P</a:t>
            </a:r>
            <a:r>
              <a:rPr lang="fr-FR" dirty="0" smtClean="0"/>
              <a:t>art </a:t>
            </a:r>
            <a:r>
              <a:rPr lang="fr-FR" dirty="0"/>
              <a:t>des 15-24 ans </a:t>
            </a:r>
            <a:r>
              <a:rPr lang="fr-FR" dirty="0" smtClean="0"/>
              <a:t>moins </a:t>
            </a:r>
            <a:r>
              <a:rPr lang="fr-FR" dirty="0"/>
              <a:t>touchée par le chômage </a:t>
            </a:r>
            <a:r>
              <a:rPr lang="fr-FR" dirty="0" smtClean="0"/>
              <a:t>:</a:t>
            </a:r>
          </a:p>
          <a:p>
            <a:pPr marL="285750" indent="-285750">
              <a:buFont typeface="Arial" panose="020B0604020202020204" pitchFamily="34" charset="0"/>
              <a:buChar char="•"/>
            </a:pPr>
            <a:r>
              <a:rPr lang="fr-FR" dirty="0" smtClean="0"/>
              <a:t>CC </a:t>
            </a:r>
            <a:r>
              <a:rPr lang="fr-FR" dirty="0"/>
              <a:t>du Pays de </a:t>
            </a:r>
            <a:r>
              <a:rPr lang="fr-FR" dirty="0" err="1"/>
              <a:t>Colombey</a:t>
            </a:r>
            <a:r>
              <a:rPr lang="fr-FR" dirty="0"/>
              <a:t> et du sud </a:t>
            </a:r>
            <a:r>
              <a:rPr lang="fr-FR" dirty="0" smtClean="0"/>
              <a:t>Toulois</a:t>
            </a:r>
          </a:p>
          <a:p>
            <a:pPr marL="285750" indent="-285750">
              <a:buFont typeface="Arial" panose="020B0604020202020204" pitchFamily="34" charset="0"/>
              <a:buChar char="•"/>
            </a:pPr>
            <a:r>
              <a:rPr lang="fr-FR" dirty="0" smtClean="0"/>
              <a:t>CC du </a:t>
            </a:r>
            <a:r>
              <a:rPr lang="fr-FR" dirty="0"/>
              <a:t>Saintois.</a:t>
            </a: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80873"/>
          <a:stretch/>
        </p:blipFill>
        <p:spPr>
          <a:xfrm>
            <a:off x="724289" y="5638704"/>
            <a:ext cx="5143855" cy="454592"/>
          </a:xfrm>
          <a:prstGeom prst="rect">
            <a:avLst/>
          </a:prstGeom>
          <a:ln>
            <a:solidFill>
              <a:schemeClr val="tx1"/>
            </a:solidFill>
          </a:ln>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t="80873"/>
          <a:stretch/>
        </p:blipFill>
        <p:spPr>
          <a:xfrm>
            <a:off x="724288" y="3394160"/>
            <a:ext cx="5143855" cy="454592"/>
          </a:xfrm>
          <a:prstGeom prst="rect">
            <a:avLst/>
          </a:prstGeom>
          <a:ln>
            <a:solidFill>
              <a:schemeClr val="tx1"/>
            </a:solidFill>
          </a:ln>
        </p:spPr>
      </p:pic>
    </p:spTree>
    <p:extLst>
      <p:ext uri="{BB962C8B-B14F-4D97-AF65-F5344CB8AC3E}">
        <p14:creationId xmlns:p14="http://schemas.microsoft.com/office/powerpoint/2010/main" val="621487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 taux de pauvreté plus faible que la moyenne départementale</a:t>
            </a:r>
          </a:p>
        </p:txBody>
      </p:sp>
      <p:pic>
        <p:nvPicPr>
          <p:cNvPr id="4" name="Espace réservé du contenu 3"/>
          <p:cNvPicPr>
            <a:picLocks noGrp="1"/>
          </p:cNvPicPr>
          <p:nvPr>
            <p:ph idx="1"/>
          </p:nvPr>
        </p:nvPicPr>
        <p:blipFill rotWithShape="1">
          <a:blip r:embed="rId3">
            <a:extLst>
              <a:ext uri="{28A0092B-C50C-407E-A947-70E740481C1C}">
                <a14:useLocalDpi xmlns:a14="http://schemas.microsoft.com/office/drawing/2010/main" val="0"/>
              </a:ext>
            </a:extLst>
          </a:blip>
          <a:srcRect l="6883"/>
          <a:stretch/>
        </p:blipFill>
        <p:spPr bwMode="auto">
          <a:xfrm>
            <a:off x="35496" y="1412776"/>
            <a:ext cx="7308635" cy="5249619"/>
          </a:xfrm>
          <a:prstGeom prst="rect">
            <a:avLst/>
          </a:prstGeom>
          <a:noFill/>
          <a:ln>
            <a:noFill/>
          </a:ln>
        </p:spPr>
      </p:pic>
      <p:sp>
        <p:nvSpPr>
          <p:cNvPr id="5" name="Rectangle 4"/>
          <p:cNvSpPr/>
          <p:nvPr/>
        </p:nvSpPr>
        <p:spPr>
          <a:xfrm>
            <a:off x="5508104" y="3758015"/>
            <a:ext cx="3528392" cy="2585323"/>
          </a:xfrm>
          <a:prstGeom prst="rect">
            <a:avLst/>
          </a:prstGeom>
        </p:spPr>
        <p:txBody>
          <a:bodyPr wrap="square">
            <a:spAutoFit/>
          </a:bodyPr>
          <a:lstStyle/>
          <a:p>
            <a:r>
              <a:rPr lang="fr-FR" u="sng" dirty="0"/>
              <a:t>D</a:t>
            </a:r>
            <a:r>
              <a:rPr lang="fr-FR" u="sng" dirty="0" smtClean="0"/>
              <a:t>es </a:t>
            </a:r>
            <a:r>
              <a:rPr lang="fr-FR" u="sng" dirty="0"/>
              <a:t>disparités importantes </a:t>
            </a:r>
            <a:r>
              <a:rPr lang="fr-FR" u="sng" dirty="0" smtClean="0"/>
              <a:t>:</a:t>
            </a:r>
          </a:p>
          <a:p>
            <a:pPr marL="285750" indent="-285750">
              <a:buFont typeface="Arial" panose="020B0604020202020204" pitchFamily="34" charset="0"/>
              <a:buChar char="•"/>
            </a:pPr>
            <a:r>
              <a:rPr lang="fr-FR" dirty="0" smtClean="0"/>
              <a:t>CC </a:t>
            </a:r>
            <a:r>
              <a:rPr lang="fr-FR" dirty="0"/>
              <a:t>de Moselle et </a:t>
            </a:r>
            <a:r>
              <a:rPr lang="fr-FR" dirty="0" err="1"/>
              <a:t>Madon</a:t>
            </a:r>
            <a:r>
              <a:rPr lang="fr-FR" dirty="0"/>
              <a:t> </a:t>
            </a:r>
            <a:r>
              <a:rPr lang="fr-FR" dirty="0" smtClean="0"/>
              <a:t>et CC Saintois (7,9%)</a:t>
            </a:r>
          </a:p>
          <a:p>
            <a:pPr marL="285750" indent="-285750">
              <a:buFont typeface="Arial" panose="020B0604020202020204" pitchFamily="34" charset="0"/>
              <a:buChar char="•"/>
            </a:pPr>
            <a:r>
              <a:rPr lang="fr-FR" dirty="0" smtClean="0"/>
              <a:t>CC </a:t>
            </a:r>
            <a:r>
              <a:rPr lang="fr-FR" dirty="0"/>
              <a:t>du </a:t>
            </a:r>
            <a:r>
              <a:rPr lang="fr-FR" dirty="0" smtClean="0"/>
              <a:t>Toulois (13,9%)</a:t>
            </a:r>
          </a:p>
          <a:p>
            <a:pPr marL="285750" indent="-285750">
              <a:buFont typeface="Arial" panose="020B0604020202020204" pitchFamily="34" charset="0"/>
              <a:buChar char="•"/>
            </a:pPr>
            <a:r>
              <a:rPr lang="fr-FR" dirty="0" err="1" smtClean="0"/>
              <a:t>Dépt</a:t>
            </a:r>
            <a:r>
              <a:rPr lang="fr-FR" dirty="0" smtClean="0"/>
              <a:t>. 54 </a:t>
            </a:r>
            <a:r>
              <a:rPr lang="fr-FR" dirty="0"/>
              <a:t>: 14,1%</a:t>
            </a:r>
          </a:p>
          <a:p>
            <a:pPr marL="285750" indent="-285750">
              <a:buFont typeface="Arial" panose="020B0604020202020204" pitchFamily="34" charset="0"/>
              <a:buChar char="•"/>
            </a:pPr>
            <a:r>
              <a:rPr lang="fr-FR" dirty="0" smtClean="0"/>
              <a:t>communes concentrant </a:t>
            </a:r>
            <a:r>
              <a:rPr lang="fr-FR" dirty="0"/>
              <a:t>des ménages à faibles revenus </a:t>
            </a:r>
            <a:r>
              <a:rPr lang="fr-FR" dirty="0" smtClean="0"/>
              <a:t> : Toul</a:t>
            </a:r>
            <a:r>
              <a:rPr lang="fr-FR" dirty="0"/>
              <a:t>, </a:t>
            </a:r>
            <a:r>
              <a:rPr lang="fr-FR" dirty="0" err="1"/>
              <a:t>Foug</a:t>
            </a:r>
            <a:r>
              <a:rPr lang="fr-FR" dirty="0"/>
              <a:t>, Neuves-Maisons et </a:t>
            </a:r>
            <a:r>
              <a:rPr lang="fr-FR" dirty="0" smtClean="0"/>
              <a:t>Vézelise</a:t>
            </a:r>
          </a:p>
        </p:txBody>
      </p:sp>
    </p:spTree>
    <p:extLst>
      <p:ext uri="{BB962C8B-B14F-4D97-AF65-F5344CB8AC3E}">
        <p14:creationId xmlns:p14="http://schemas.microsoft.com/office/powerpoint/2010/main" val="135667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1784"/>
            <a:ext cx="8229600" cy="998984"/>
          </a:xfrm>
        </p:spPr>
        <p:txBody>
          <a:bodyPr>
            <a:noAutofit/>
          </a:bodyPr>
          <a:lstStyle/>
          <a:p>
            <a:r>
              <a:rPr lang="fr-FR" sz="2800" dirty="0"/>
              <a:t>Une proportion de la population bénéficiaire des aides sociales inférieure à la moyenne </a:t>
            </a:r>
            <a:r>
              <a:rPr lang="fr-FR" sz="2800" dirty="0" smtClean="0"/>
              <a:t>départementale</a:t>
            </a:r>
            <a:endParaRPr lang="fr-FR" sz="2800" dirty="0"/>
          </a:p>
        </p:txBody>
      </p:sp>
      <p:graphicFrame>
        <p:nvGraphicFramePr>
          <p:cNvPr id="4" name="Graphique 3"/>
          <p:cNvGraphicFramePr>
            <a:graphicFrameLocks/>
          </p:cNvGraphicFramePr>
          <p:nvPr>
            <p:extLst>
              <p:ext uri="{D42A27DB-BD31-4B8C-83A1-F6EECF244321}">
                <p14:modId xmlns:p14="http://schemas.microsoft.com/office/powerpoint/2010/main" val="1262634526"/>
              </p:ext>
            </p:extLst>
          </p:nvPr>
        </p:nvGraphicFramePr>
        <p:xfrm>
          <a:off x="4067944" y="3789040"/>
          <a:ext cx="468052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1971159932"/>
              </p:ext>
            </p:extLst>
          </p:nvPr>
        </p:nvGraphicFramePr>
        <p:xfrm>
          <a:off x="395536" y="3933056"/>
          <a:ext cx="3859907"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a:graphicFrameLocks/>
          </p:cNvGraphicFramePr>
          <p:nvPr>
            <p:extLst>
              <p:ext uri="{D42A27DB-BD31-4B8C-83A1-F6EECF244321}">
                <p14:modId xmlns:p14="http://schemas.microsoft.com/office/powerpoint/2010/main" val="1269125863"/>
              </p:ext>
            </p:extLst>
          </p:nvPr>
        </p:nvGraphicFramePr>
        <p:xfrm>
          <a:off x="4427984" y="1340768"/>
          <a:ext cx="3096344" cy="23762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phique 7"/>
          <p:cNvGraphicFramePr>
            <a:graphicFrameLocks/>
          </p:cNvGraphicFramePr>
          <p:nvPr>
            <p:extLst>
              <p:ext uri="{D42A27DB-BD31-4B8C-83A1-F6EECF244321}">
                <p14:modId xmlns:p14="http://schemas.microsoft.com/office/powerpoint/2010/main" val="2453349334"/>
              </p:ext>
            </p:extLst>
          </p:nvPr>
        </p:nvGraphicFramePr>
        <p:xfrm>
          <a:off x="611560" y="1412776"/>
          <a:ext cx="3168352" cy="2232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99628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406900"/>
            <a:ext cx="8424935" cy="1362075"/>
          </a:xfrm>
        </p:spPr>
        <p:txBody>
          <a:bodyPr>
            <a:normAutofit/>
          </a:bodyPr>
          <a:lstStyle/>
          <a:p>
            <a:r>
              <a:rPr lang="fr-FR" dirty="0" smtClean="0">
                <a:solidFill>
                  <a:srgbClr val="002060"/>
                </a:solidFill>
              </a:rPr>
              <a:t>5. </a:t>
            </a:r>
            <a:r>
              <a:rPr lang="fr-FR" dirty="0">
                <a:solidFill>
                  <a:srgbClr val="002060"/>
                </a:solidFill>
              </a:rPr>
              <a:t>Etat de santé de la </a:t>
            </a:r>
            <a:r>
              <a:rPr lang="fr-FR" dirty="0" smtClean="0">
                <a:solidFill>
                  <a:srgbClr val="002060"/>
                </a:solidFill>
              </a:rPr>
              <a:t>population</a:t>
            </a:r>
            <a:endParaRPr lang="fr-FR" dirty="0">
              <a:solidFill>
                <a:srgbClr val="00206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1657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rotWithShape="1">
          <a:blip r:embed="rId3">
            <a:extLst>
              <a:ext uri="{28A0092B-C50C-407E-A947-70E740481C1C}">
                <a14:useLocalDpi xmlns:a14="http://schemas.microsoft.com/office/drawing/2010/main" val="0"/>
              </a:ext>
            </a:extLst>
          </a:blip>
          <a:srcRect t="453" r="-120" b="2941"/>
          <a:stretch/>
        </p:blipFill>
        <p:spPr bwMode="auto">
          <a:xfrm>
            <a:off x="243136" y="1365956"/>
            <a:ext cx="4400872" cy="5369472"/>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4989146" y="1559689"/>
            <a:ext cx="3687714" cy="4893647"/>
          </a:xfrm>
          <a:prstGeom prst="rect">
            <a:avLst/>
          </a:prstGeom>
        </p:spPr>
        <p:txBody>
          <a:bodyPr wrap="square">
            <a:spAutoFit/>
          </a:bodyPr>
          <a:lstStyle/>
          <a:p>
            <a:pPr marL="285750" indent="-285750">
              <a:buFont typeface="Arial" panose="020B0604020202020204" pitchFamily="34" charset="0"/>
              <a:buChar char="•"/>
            </a:pPr>
            <a:r>
              <a:rPr lang="fr-FR" sz="2400" dirty="0" err="1" smtClean="0"/>
              <a:t>Nbre</a:t>
            </a:r>
            <a:r>
              <a:rPr lang="fr-FR" sz="2400" dirty="0" smtClean="0"/>
              <a:t> de décès : 730/an</a:t>
            </a:r>
          </a:p>
          <a:p>
            <a:pPr marL="800100" lvl="1" indent="-342900">
              <a:buFont typeface="Calibri" panose="020F0502020204030204" pitchFamily="34" charset="0"/>
              <a:buChar char="‐"/>
            </a:pPr>
            <a:r>
              <a:rPr lang="fr-FR" sz="2400" dirty="0" smtClean="0"/>
              <a:t>52</a:t>
            </a:r>
            <a:r>
              <a:rPr lang="fr-FR" sz="2400" dirty="0"/>
              <a:t>% d’hommes </a:t>
            </a:r>
            <a:endParaRPr lang="fr-FR" sz="2400" dirty="0" smtClean="0"/>
          </a:p>
          <a:p>
            <a:pPr marL="800100" lvl="1" indent="-342900">
              <a:buFont typeface="Calibri" panose="020F0502020204030204" pitchFamily="34" charset="0"/>
              <a:buChar char="‐"/>
            </a:pPr>
            <a:r>
              <a:rPr lang="fr-FR" sz="2400" dirty="0" smtClean="0"/>
              <a:t>48</a:t>
            </a:r>
            <a:r>
              <a:rPr lang="fr-FR" sz="2400" dirty="0"/>
              <a:t>% de </a:t>
            </a:r>
            <a:r>
              <a:rPr lang="fr-FR" sz="2400" dirty="0" smtClean="0"/>
              <a:t>femmes</a:t>
            </a:r>
          </a:p>
          <a:p>
            <a:pPr marL="285750" indent="-285750">
              <a:buFont typeface="Arial" panose="020B0604020202020204" pitchFamily="34" charset="0"/>
              <a:buChar char="•"/>
            </a:pPr>
            <a:r>
              <a:rPr lang="fr-FR" sz="2400" i="1" dirty="0" smtClean="0"/>
              <a:t>Taux </a:t>
            </a:r>
            <a:r>
              <a:rPr lang="fr-FR" sz="2400" i="1" dirty="0"/>
              <a:t>comparatifs </a:t>
            </a:r>
            <a:r>
              <a:rPr lang="fr-FR" sz="2400" i="1" dirty="0" smtClean="0"/>
              <a:t>de mortalité (</a:t>
            </a:r>
            <a:r>
              <a:rPr lang="fr-FR" sz="2400" dirty="0" smtClean="0"/>
              <a:t>TCM) </a:t>
            </a:r>
            <a:r>
              <a:rPr lang="fr-FR" sz="2400" dirty="0"/>
              <a:t>: </a:t>
            </a:r>
            <a:r>
              <a:rPr lang="fr-FR" sz="2400" b="1" dirty="0"/>
              <a:t>861 pour 100 000 </a:t>
            </a:r>
            <a:r>
              <a:rPr lang="fr-FR" sz="2400" b="1" dirty="0" err="1" smtClean="0"/>
              <a:t>hab</a:t>
            </a:r>
            <a:r>
              <a:rPr lang="fr-FR" sz="2400" b="1" dirty="0" smtClean="0"/>
              <a:t> </a:t>
            </a:r>
            <a:r>
              <a:rPr lang="fr-FR" sz="2400" dirty="0" smtClean="0"/>
              <a:t>semblable </a:t>
            </a:r>
            <a:r>
              <a:rPr lang="fr-FR" sz="2400" dirty="0"/>
              <a:t>au niveau départemental (853) mais </a:t>
            </a:r>
            <a:r>
              <a:rPr lang="fr-FR" sz="2400" b="1" dirty="0" smtClean="0"/>
              <a:t>défavorable </a:t>
            </a:r>
            <a:r>
              <a:rPr lang="fr-FR" sz="2400" b="1" dirty="0"/>
              <a:t>par rapport au niveau national (</a:t>
            </a:r>
            <a:r>
              <a:rPr lang="fr-FR" sz="2400" b="1" dirty="0" smtClean="0"/>
              <a:t>798</a:t>
            </a:r>
            <a:r>
              <a:rPr lang="fr-FR" sz="2400" b="1" dirty="0"/>
              <a:t>) </a:t>
            </a:r>
            <a:endParaRPr lang="fr-FR" sz="2400" b="1" dirty="0" smtClean="0"/>
          </a:p>
          <a:p>
            <a:pPr marL="285750" indent="-285750">
              <a:buFont typeface="Arial" panose="020B0604020202020204" pitchFamily="34" charset="0"/>
              <a:buChar char="•"/>
            </a:pPr>
            <a:r>
              <a:rPr lang="fr-FR" sz="2400" b="1" dirty="0" smtClean="0"/>
              <a:t>Diminution </a:t>
            </a:r>
            <a:r>
              <a:rPr lang="fr-FR" sz="2400" b="1" dirty="0"/>
              <a:t>du TCM </a:t>
            </a:r>
            <a:r>
              <a:rPr lang="fr-FR" sz="2400" dirty="0"/>
              <a:t>par rapport à la période </a:t>
            </a:r>
            <a:r>
              <a:rPr lang="fr-FR" sz="2400" dirty="0" smtClean="0"/>
              <a:t>2005-2007</a:t>
            </a:r>
          </a:p>
        </p:txBody>
      </p:sp>
      <p:sp>
        <p:nvSpPr>
          <p:cNvPr id="6" name="Titre 1"/>
          <p:cNvSpPr txBox="1">
            <a:spLocks/>
          </p:cNvSpPr>
          <p:nvPr/>
        </p:nvSpPr>
        <p:spPr>
          <a:xfrm>
            <a:off x="609600" y="260648"/>
            <a:ext cx="822960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dirty="0" smtClean="0"/>
              <a:t>Des indicateurs de santé qui s’améliorent mais restent défavorables par rapport au niveau national</a:t>
            </a:r>
            <a:endParaRPr lang="fr-FR" sz="3000" dirty="0"/>
          </a:p>
        </p:txBody>
      </p:sp>
    </p:spTree>
    <p:extLst>
      <p:ext uri="{BB962C8B-B14F-4D97-AF65-F5344CB8AC3E}">
        <p14:creationId xmlns:p14="http://schemas.microsoft.com/office/powerpoint/2010/main" val="2132284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008112"/>
          </a:xfrm>
        </p:spPr>
        <p:txBody>
          <a:bodyPr>
            <a:normAutofit fontScale="90000"/>
          </a:bodyPr>
          <a:lstStyle/>
          <a:p>
            <a:r>
              <a:rPr lang="fr-FR" dirty="0"/>
              <a:t>Les cancers représentent la </a:t>
            </a:r>
            <a:r>
              <a:rPr lang="fr-FR" dirty="0" smtClean="0"/>
              <a:t>1</a:t>
            </a:r>
            <a:r>
              <a:rPr lang="fr-FR" baseline="30000" dirty="0" smtClean="0"/>
              <a:t>ère</a:t>
            </a:r>
            <a:r>
              <a:rPr lang="fr-FR" dirty="0" smtClean="0"/>
              <a:t> cause </a:t>
            </a:r>
            <a:r>
              <a:rPr lang="fr-FR" dirty="0"/>
              <a:t>de </a:t>
            </a:r>
            <a:r>
              <a:rPr lang="fr-FR" dirty="0" smtClean="0"/>
              <a:t>décès</a:t>
            </a:r>
            <a:endParaRPr lang="fr-FR" sz="3100" i="1" dirty="0"/>
          </a:p>
        </p:txBody>
      </p:sp>
      <p:pic>
        <p:nvPicPr>
          <p:cNvPr id="102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0551" b="5797"/>
          <a:stretch/>
        </p:blipFill>
        <p:spPr bwMode="auto">
          <a:xfrm>
            <a:off x="372376" y="1484784"/>
            <a:ext cx="7872032" cy="465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5934670"/>
            <a:ext cx="6624736" cy="923330"/>
          </a:xfrm>
          <a:prstGeom prst="rect">
            <a:avLst/>
          </a:prstGeom>
        </p:spPr>
        <p:txBody>
          <a:bodyPr wrap="square">
            <a:spAutoFit/>
          </a:bodyPr>
          <a:lstStyle/>
          <a:p>
            <a:r>
              <a:rPr lang="fr-FR" i="1" dirty="0"/>
              <a:t>- CC Moselle et </a:t>
            </a:r>
            <a:r>
              <a:rPr lang="fr-FR" i="1" dirty="0" err="1"/>
              <a:t>Madon</a:t>
            </a:r>
            <a:r>
              <a:rPr lang="fr-FR" i="1" dirty="0"/>
              <a:t> plus particulièrement </a:t>
            </a:r>
            <a:r>
              <a:rPr lang="fr-FR" i="1" dirty="0" smtClean="0"/>
              <a:t>touchée</a:t>
            </a:r>
            <a:endParaRPr lang="fr-FR" i="1" dirty="0"/>
          </a:p>
          <a:p>
            <a:r>
              <a:rPr lang="fr-FR" i="1" dirty="0" smtClean="0"/>
              <a:t>- Surmortalité des cancers par voies </a:t>
            </a:r>
            <a:r>
              <a:rPr lang="fr-FR" i="1" dirty="0"/>
              <a:t>aérodigestives </a:t>
            </a:r>
            <a:r>
              <a:rPr lang="fr-FR" i="1" dirty="0" smtClean="0"/>
              <a:t>par </a:t>
            </a:r>
            <a:r>
              <a:rPr lang="fr-FR" i="1" dirty="0"/>
              <a:t>rapport à la moyenne </a:t>
            </a:r>
            <a:r>
              <a:rPr lang="fr-FR" i="1" dirty="0" smtClean="0"/>
              <a:t>nationale</a:t>
            </a:r>
            <a:endParaRPr lang="fr-FR" i="1" dirty="0"/>
          </a:p>
        </p:txBody>
      </p:sp>
      <p:sp>
        <p:nvSpPr>
          <p:cNvPr id="3" name="Rectangle 2"/>
          <p:cNvSpPr/>
          <p:nvPr/>
        </p:nvSpPr>
        <p:spPr>
          <a:xfrm>
            <a:off x="6732239" y="1619508"/>
            <a:ext cx="1467005" cy="369332"/>
          </a:xfrm>
          <a:prstGeom prst="rect">
            <a:avLst/>
          </a:prstGeom>
          <a:solidFill>
            <a:schemeClr val="bg1"/>
          </a:solidFill>
        </p:spPr>
        <p:txBody>
          <a:bodyPr wrap="none">
            <a:spAutoFit/>
          </a:bodyPr>
          <a:lstStyle/>
          <a:p>
            <a:r>
              <a:rPr lang="fr-FR" b="1" i="1" dirty="0" smtClean="0"/>
              <a:t>240 décès/an</a:t>
            </a:r>
            <a:endParaRPr lang="fr-FR" b="1" i="1" dirty="0"/>
          </a:p>
        </p:txBody>
      </p:sp>
    </p:spTree>
    <p:extLst>
      <p:ext uri="{BB962C8B-B14F-4D97-AF65-F5344CB8AC3E}">
        <p14:creationId xmlns:p14="http://schemas.microsoft.com/office/powerpoint/2010/main" val="421518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84976" cy="1143000"/>
          </a:xfrm>
        </p:spPr>
        <p:txBody>
          <a:bodyPr>
            <a:noAutofit/>
          </a:bodyPr>
          <a:lstStyle/>
          <a:p>
            <a:r>
              <a:rPr lang="fr-FR" sz="3100" dirty="0"/>
              <a:t>D</a:t>
            </a:r>
            <a:r>
              <a:rPr lang="fr-FR" sz="3100" dirty="0" smtClean="0"/>
              <a:t>es </a:t>
            </a:r>
            <a:r>
              <a:rPr lang="fr-FR" sz="3100" dirty="0"/>
              <a:t>taux de décès liés à l’alcool </a:t>
            </a:r>
            <a:r>
              <a:rPr lang="fr-FR" sz="3100" dirty="0" smtClean="0"/>
              <a:t>significativement </a:t>
            </a:r>
            <a:r>
              <a:rPr lang="fr-FR" sz="3100" dirty="0"/>
              <a:t>plus élevés que les moyennes régionale et nationale</a:t>
            </a:r>
          </a:p>
        </p:txBody>
      </p:sp>
      <p:pic>
        <p:nvPicPr>
          <p:cNvPr id="102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0956"/>
          <a:stretch/>
        </p:blipFill>
        <p:spPr bwMode="auto">
          <a:xfrm>
            <a:off x="251520" y="1412776"/>
            <a:ext cx="8469240" cy="5332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167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a:t>Les suicides</a:t>
            </a:r>
          </a:p>
        </p:txBody>
      </p:sp>
      <p:pic>
        <p:nvPicPr>
          <p:cNvPr id="3074"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7493"/>
          <a:stretch/>
        </p:blipFill>
        <p:spPr bwMode="auto">
          <a:xfrm>
            <a:off x="1187624" y="1036416"/>
            <a:ext cx="7602110" cy="527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6372036"/>
            <a:ext cx="7704856" cy="369332"/>
          </a:xfrm>
          <a:prstGeom prst="rect">
            <a:avLst/>
          </a:prstGeom>
        </p:spPr>
        <p:txBody>
          <a:bodyPr wrap="square">
            <a:spAutoFit/>
          </a:bodyPr>
          <a:lstStyle/>
          <a:p>
            <a:r>
              <a:rPr lang="fr-FR" i="1" dirty="0"/>
              <a:t>Les </a:t>
            </a:r>
            <a:r>
              <a:rPr lang="fr-FR" i="1" dirty="0" smtClean="0"/>
              <a:t>zones à </a:t>
            </a:r>
            <a:r>
              <a:rPr lang="fr-FR" i="1" dirty="0"/>
              <a:t>dominante rurale </a:t>
            </a:r>
            <a:r>
              <a:rPr lang="fr-FR" i="1" dirty="0" smtClean="0"/>
              <a:t>ont des </a:t>
            </a:r>
            <a:r>
              <a:rPr lang="fr-FR" i="1" dirty="0"/>
              <a:t>taux au dessus de la </a:t>
            </a:r>
            <a:r>
              <a:rPr lang="fr-FR" i="1" dirty="0" smtClean="0"/>
              <a:t>moyenne du territoire</a:t>
            </a:r>
            <a:endParaRPr lang="fr-FR" i="1" dirty="0"/>
          </a:p>
        </p:txBody>
      </p:sp>
      <p:sp>
        <p:nvSpPr>
          <p:cNvPr id="5" name="Rectangle 4"/>
          <p:cNvSpPr/>
          <p:nvPr/>
        </p:nvSpPr>
        <p:spPr>
          <a:xfrm>
            <a:off x="1403648" y="1052736"/>
            <a:ext cx="648072" cy="1440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8254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1143000"/>
          </a:xfrm>
        </p:spPr>
        <p:txBody>
          <a:bodyPr>
            <a:normAutofit fontScale="90000"/>
          </a:bodyPr>
          <a:lstStyle/>
          <a:p>
            <a:r>
              <a:rPr lang="fr-FR" dirty="0"/>
              <a:t>Des taux de mortalité </a:t>
            </a:r>
            <a:r>
              <a:rPr lang="fr-FR" dirty="0" smtClean="0"/>
              <a:t>prématurée</a:t>
            </a:r>
            <a:br>
              <a:rPr lang="fr-FR" dirty="0" smtClean="0"/>
            </a:br>
            <a:r>
              <a:rPr lang="fr-FR" dirty="0" smtClean="0"/>
              <a:t>comparables au département</a:t>
            </a:r>
            <a:endParaRPr lang="fr-FR" dirty="0"/>
          </a:p>
        </p:txBody>
      </p:sp>
      <p:sp>
        <p:nvSpPr>
          <p:cNvPr id="3" name="Espace réservé du contenu 2"/>
          <p:cNvSpPr>
            <a:spLocks noGrp="1"/>
          </p:cNvSpPr>
          <p:nvPr>
            <p:ph idx="1"/>
          </p:nvPr>
        </p:nvSpPr>
        <p:spPr>
          <a:xfrm>
            <a:off x="251520" y="3212976"/>
            <a:ext cx="3960440" cy="3024336"/>
          </a:xfrm>
        </p:spPr>
        <p:txBody>
          <a:bodyPr>
            <a:normAutofit fontScale="70000" lnSpcReduction="20000"/>
          </a:bodyPr>
          <a:lstStyle/>
          <a:p>
            <a:pPr marL="285750" indent="-285750"/>
            <a:r>
              <a:rPr lang="fr-FR" dirty="0" smtClean="0"/>
              <a:t>Parmi </a:t>
            </a:r>
            <a:r>
              <a:rPr lang="fr-FR" dirty="0"/>
              <a:t>le nombre de décès prématurés annuels, </a:t>
            </a:r>
            <a:r>
              <a:rPr lang="fr-FR" b="1" u="sng" dirty="0"/>
              <a:t>54%</a:t>
            </a:r>
            <a:r>
              <a:rPr lang="fr-FR" b="1" dirty="0"/>
              <a:t> seraient évitables </a:t>
            </a:r>
            <a:r>
              <a:rPr lang="fr-FR" dirty="0"/>
              <a:t>en agissant sur les facteurs de risques </a:t>
            </a:r>
            <a:r>
              <a:rPr lang="fr-FR" dirty="0" smtClean="0"/>
              <a:t>individuels (actions de prévention primaire : tabac, alcool, suicide, conduite routière dangereuse, certaines maladies infectieuses et certains cancers)</a:t>
            </a:r>
            <a:endParaRPr lang="fr-FR" dirty="0"/>
          </a:p>
        </p:txBody>
      </p:sp>
      <p:sp>
        <p:nvSpPr>
          <p:cNvPr id="4" name="Rectangle 3"/>
          <p:cNvSpPr/>
          <p:nvPr/>
        </p:nvSpPr>
        <p:spPr>
          <a:xfrm>
            <a:off x="1547664" y="1475492"/>
            <a:ext cx="6264696" cy="369332"/>
          </a:xfrm>
          <a:prstGeom prst="rect">
            <a:avLst/>
          </a:prstGeom>
        </p:spPr>
        <p:txBody>
          <a:bodyPr wrap="square">
            <a:spAutoFit/>
          </a:bodyPr>
          <a:lstStyle/>
          <a:p>
            <a:r>
              <a:rPr lang="fr-FR" i="1" dirty="0" smtClean="0"/>
              <a:t>Décès </a:t>
            </a:r>
            <a:r>
              <a:rPr lang="fr-FR" i="1" dirty="0"/>
              <a:t>avant 65 ans pour 100 000 </a:t>
            </a:r>
            <a:r>
              <a:rPr lang="fr-FR" i="1" dirty="0" smtClean="0"/>
              <a:t>habitants </a:t>
            </a:r>
            <a:r>
              <a:rPr lang="fr-FR" i="1" dirty="0"/>
              <a:t>(période 2010-2012</a:t>
            </a:r>
            <a:r>
              <a:rPr lang="fr-FR" i="1" dirty="0" smtClean="0"/>
              <a:t>)</a:t>
            </a:r>
            <a:endParaRPr lang="fr-FR" dirty="0"/>
          </a:p>
        </p:txBody>
      </p:sp>
      <p:sp>
        <p:nvSpPr>
          <p:cNvPr id="6" name="Rectangle 5"/>
          <p:cNvSpPr/>
          <p:nvPr/>
        </p:nvSpPr>
        <p:spPr>
          <a:xfrm>
            <a:off x="395536" y="2008496"/>
            <a:ext cx="8424936" cy="830997"/>
          </a:xfrm>
          <a:prstGeom prst="rect">
            <a:avLst/>
          </a:prstGeom>
        </p:spPr>
        <p:txBody>
          <a:bodyPr wrap="square">
            <a:spAutoFit/>
          </a:bodyPr>
          <a:lstStyle/>
          <a:p>
            <a:pPr marL="342900" indent="-342900">
              <a:buFont typeface="Arial" panose="020B0604020202020204" pitchFamily="34" charset="0"/>
              <a:buChar char="•"/>
            </a:pPr>
            <a:r>
              <a:rPr lang="fr-FR" sz="2400" dirty="0"/>
              <a:t>Nombre de décès prématurés : 167  dont </a:t>
            </a:r>
            <a:r>
              <a:rPr lang="fr-FR" sz="2400" b="1" dirty="0"/>
              <a:t>66% d’hommes</a:t>
            </a:r>
            <a:endParaRPr lang="fr-FR" sz="2400" b="1" i="1" dirty="0"/>
          </a:p>
          <a:p>
            <a:pPr marL="342900" indent="-342900">
              <a:buFont typeface="Arial" panose="020B0604020202020204" pitchFamily="34" charset="0"/>
              <a:buChar char="•"/>
            </a:pPr>
            <a:r>
              <a:rPr lang="fr-FR" sz="2400" b="1" dirty="0" smtClean="0"/>
              <a:t>23</a:t>
            </a:r>
            <a:r>
              <a:rPr lang="fr-FR" sz="2400" b="1" dirty="0"/>
              <a:t>% de la mortalité générale</a:t>
            </a:r>
            <a:r>
              <a:rPr lang="fr-FR" sz="2400" dirty="0"/>
              <a:t>. </a:t>
            </a:r>
          </a:p>
        </p:txBody>
      </p:sp>
      <p:graphicFrame>
        <p:nvGraphicFramePr>
          <p:cNvPr id="7" name="Graphique 6"/>
          <p:cNvGraphicFramePr>
            <a:graphicFrameLocks/>
          </p:cNvGraphicFramePr>
          <p:nvPr>
            <p:extLst>
              <p:ext uri="{D42A27DB-BD31-4B8C-83A1-F6EECF244321}">
                <p14:modId xmlns:p14="http://schemas.microsoft.com/office/powerpoint/2010/main" val="2962850858"/>
              </p:ext>
            </p:extLst>
          </p:nvPr>
        </p:nvGraphicFramePr>
        <p:xfrm>
          <a:off x="3995936" y="2924944"/>
          <a:ext cx="5148064" cy="3766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89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1. Objectif</a:t>
            </a:r>
            <a:endParaRPr lang="fr-FR" dirty="0">
              <a:solidFill>
                <a:srgbClr val="002060"/>
              </a:solidFill>
            </a:endParaRPr>
          </a:p>
        </p:txBody>
      </p:sp>
      <p:sp>
        <p:nvSpPr>
          <p:cNvPr id="3" name="Espace réservé du contenu 2"/>
          <p:cNvSpPr>
            <a:spLocks noGrp="1"/>
          </p:cNvSpPr>
          <p:nvPr>
            <p:ph idx="1"/>
          </p:nvPr>
        </p:nvSpPr>
        <p:spPr>
          <a:xfrm>
            <a:off x="457200" y="1916833"/>
            <a:ext cx="8229600" cy="3816424"/>
          </a:xfrm>
        </p:spPr>
        <p:txBody>
          <a:bodyPr/>
          <a:lstStyle/>
          <a:p>
            <a:pPr marL="0" indent="0">
              <a:buNone/>
            </a:pPr>
            <a:r>
              <a:rPr lang="fr-FR" dirty="0"/>
              <a:t>I</a:t>
            </a:r>
            <a:r>
              <a:rPr lang="fr-FR" dirty="0" smtClean="0"/>
              <a:t>dentifier </a:t>
            </a:r>
            <a:r>
              <a:rPr lang="fr-FR" dirty="0"/>
              <a:t>les besoins prioritaires en matière de santé sur le territoire du Toulois et </a:t>
            </a:r>
            <a:r>
              <a:rPr lang="fr-FR" dirty="0" smtClean="0"/>
              <a:t>mobiliser </a:t>
            </a:r>
            <a:r>
              <a:rPr lang="fr-FR" dirty="0"/>
              <a:t>les acteurs du territoire en vue de la signature de 2 </a:t>
            </a:r>
            <a:r>
              <a:rPr lang="fr-FR" dirty="0" smtClean="0"/>
              <a:t>contrats </a:t>
            </a:r>
            <a:r>
              <a:rPr lang="fr-FR" dirty="0"/>
              <a:t>locaux de santé (CLS), sur chacun des deux grands bassins de </a:t>
            </a:r>
            <a:r>
              <a:rPr lang="fr-FR" dirty="0" smtClean="0"/>
              <a:t>vie :</a:t>
            </a:r>
          </a:p>
          <a:p>
            <a:r>
              <a:rPr lang="fr-FR" dirty="0" smtClean="0"/>
              <a:t>le </a:t>
            </a:r>
            <a:r>
              <a:rPr lang="fr-FR" dirty="0"/>
              <a:t>Toulois </a:t>
            </a:r>
          </a:p>
          <a:p>
            <a:r>
              <a:rPr lang="fr-FR" dirty="0" smtClean="0"/>
              <a:t>le </a:t>
            </a:r>
            <a:r>
              <a:rPr lang="fr-FR" dirty="0"/>
              <a:t>sud Nancéien</a:t>
            </a:r>
            <a:r>
              <a:rPr lang="fr-FR" dirty="0" smtClean="0"/>
              <a:t>.</a:t>
            </a:r>
            <a:endParaRPr lang="fr-FR" dirty="0"/>
          </a:p>
        </p:txBody>
      </p:sp>
    </p:spTree>
    <p:extLst>
      <p:ext uri="{BB962C8B-B14F-4D97-AF65-F5344CB8AC3E}">
        <p14:creationId xmlns:p14="http://schemas.microsoft.com/office/powerpoint/2010/main" val="3130859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décès prématurés liés à l’alcool et au </a:t>
            </a:r>
            <a:r>
              <a:rPr lang="fr-FR" dirty="0" smtClean="0"/>
              <a:t>tabac</a:t>
            </a:r>
            <a:endParaRPr lang="fr-FR" dirty="0"/>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0380" b="9006"/>
          <a:stretch/>
        </p:blipFill>
        <p:spPr bwMode="auto">
          <a:xfrm>
            <a:off x="829937" y="1412776"/>
            <a:ext cx="8211136"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51720" y="6228020"/>
            <a:ext cx="5598368" cy="369332"/>
          </a:xfrm>
          <a:prstGeom prst="rect">
            <a:avLst/>
          </a:prstGeom>
        </p:spPr>
        <p:txBody>
          <a:bodyPr wrap="square">
            <a:spAutoFit/>
          </a:bodyPr>
          <a:lstStyle/>
          <a:p>
            <a:r>
              <a:rPr lang="fr-FR" i="1" dirty="0" smtClean="0">
                <a:solidFill>
                  <a:srgbClr val="002060"/>
                </a:solidFill>
              </a:rPr>
              <a:t>CC </a:t>
            </a:r>
            <a:r>
              <a:rPr lang="fr-FR" i="1" dirty="0">
                <a:solidFill>
                  <a:srgbClr val="002060"/>
                </a:solidFill>
              </a:rPr>
              <a:t>Moselle et </a:t>
            </a:r>
            <a:r>
              <a:rPr lang="fr-FR" i="1" dirty="0" err="1">
                <a:solidFill>
                  <a:srgbClr val="002060"/>
                </a:solidFill>
              </a:rPr>
              <a:t>Madon</a:t>
            </a:r>
            <a:r>
              <a:rPr lang="fr-FR" i="1" dirty="0">
                <a:solidFill>
                  <a:srgbClr val="002060"/>
                </a:solidFill>
              </a:rPr>
              <a:t> plus particulièrement touchée</a:t>
            </a:r>
          </a:p>
        </p:txBody>
      </p:sp>
    </p:spTree>
    <p:extLst>
      <p:ext uri="{BB962C8B-B14F-4D97-AF65-F5344CB8AC3E}">
        <p14:creationId xmlns:p14="http://schemas.microsoft.com/office/powerpoint/2010/main" val="297032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fontScale="90000"/>
          </a:bodyPr>
          <a:lstStyle/>
          <a:p>
            <a:r>
              <a:rPr lang="fr-FR" dirty="0"/>
              <a:t>Admissions en Affection de Longue Durée (ALD)</a:t>
            </a:r>
          </a:p>
        </p:txBody>
      </p:sp>
      <p:sp>
        <p:nvSpPr>
          <p:cNvPr id="6" name="Rectangle 5"/>
          <p:cNvSpPr/>
          <p:nvPr/>
        </p:nvSpPr>
        <p:spPr>
          <a:xfrm>
            <a:off x="755576" y="1925538"/>
            <a:ext cx="7704856" cy="3724096"/>
          </a:xfrm>
          <a:prstGeom prst="rect">
            <a:avLst/>
          </a:prstGeom>
        </p:spPr>
        <p:txBody>
          <a:bodyPr wrap="square">
            <a:spAutoFit/>
          </a:bodyPr>
          <a:lstStyle/>
          <a:p>
            <a:pPr marL="285750" indent="-285750">
              <a:buFont typeface="Arial" panose="020B0604020202020204" pitchFamily="34" charset="0"/>
              <a:buChar char="•"/>
            </a:pPr>
            <a:r>
              <a:rPr lang="fr-FR" sz="3200" dirty="0" smtClean="0"/>
              <a:t>ALD </a:t>
            </a:r>
            <a:r>
              <a:rPr lang="fr-FR" sz="3200" dirty="0"/>
              <a:t>les plus fréquentes </a:t>
            </a:r>
            <a:r>
              <a:rPr lang="fr-FR" sz="3200" dirty="0" smtClean="0"/>
              <a:t>: </a:t>
            </a:r>
          </a:p>
          <a:p>
            <a:pPr marL="914400" lvl="1" indent="-457200">
              <a:buFontTx/>
              <a:buChar char="-"/>
            </a:pPr>
            <a:r>
              <a:rPr lang="fr-FR" sz="3200" dirty="0" smtClean="0"/>
              <a:t>ALD </a:t>
            </a:r>
            <a:r>
              <a:rPr lang="fr-FR" sz="3200" dirty="0"/>
              <a:t>pour tumeurs </a:t>
            </a:r>
            <a:r>
              <a:rPr lang="fr-FR" sz="3200" dirty="0" smtClean="0"/>
              <a:t>malignes</a:t>
            </a:r>
          </a:p>
          <a:p>
            <a:pPr marL="914400" lvl="1" indent="-457200">
              <a:buFontTx/>
              <a:buChar char="-"/>
            </a:pPr>
            <a:r>
              <a:rPr lang="fr-FR" sz="3200" dirty="0" smtClean="0"/>
              <a:t>ALD </a:t>
            </a:r>
            <a:r>
              <a:rPr lang="fr-FR" sz="3200" dirty="0"/>
              <a:t>pour diabète de type 1 et </a:t>
            </a:r>
            <a:r>
              <a:rPr lang="fr-FR" sz="3200" dirty="0" smtClean="0"/>
              <a:t>2</a:t>
            </a:r>
          </a:p>
          <a:p>
            <a:pPr lvl="1"/>
            <a:endParaRPr lang="fr-FR" sz="1200" dirty="0"/>
          </a:p>
          <a:p>
            <a:pPr marL="285750" indent="-285750">
              <a:buFont typeface="Arial" panose="020B0604020202020204" pitchFamily="34" charset="0"/>
              <a:buChar char="•"/>
            </a:pPr>
            <a:r>
              <a:rPr lang="fr-FR" sz="3200" dirty="0"/>
              <a:t>Les insuffisances respiratoires chroniques graves et les cirrhoses présentent </a:t>
            </a:r>
            <a:r>
              <a:rPr lang="fr-FR" sz="3200" dirty="0" smtClean="0"/>
              <a:t>des </a:t>
            </a:r>
            <a:r>
              <a:rPr lang="fr-FR" sz="3200" dirty="0"/>
              <a:t>taux plus élevés par rapport à la région </a:t>
            </a:r>
            <a:r>
              <a:rPr lang="fr-FR" sz="3200" dirty="0" smtClean="0"/>
              <a:t>Lorraine sur la période d'observation </a:t>
            </a:r>
            <a:r>
              <a:rPr lang="fr-FR" sz="3200" dirty="0"/>
              <a:t>2011-2013</a:t>
            </a:r>
            <a:endParaRPr lang="fr-FR" sz="3200" dirty="0" smtClean="0"/>
          </a:p>
        </p:txBody>
      </p:sp>
    </p:spTree>
    <p:extLst>
      <p:ext uri="{BB962C8B-B14F-4D97-AF65-F5344CB8AC3E}">
        <p14:creationId xmlns:p14="http://schemas.microsoft.com/office/powerpoint/2010/main" val="3956665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435280" cy="1143000"/>
          </a:xfrm>
        </p:spPr>
        <p:txBody>
          <a:bodyPr>
            <a:noAutofit/>
          </a:bodyPr>
          <a:lstStyle/>
          <a:p>
            <a:r>
              <a:rPr lang="fr-FR" sz="3600" dirty="0" smtClean="0"/>
              <a:t>Prévalence </a:t>
            </a:r>
            <a:r>
              <a:rPr lang="fr-FR" sz="3600" dirty="0"/>
              <a:t>du surpoids et de l’obésité chez les enfants de grande section de maternelle</a:t>
            </a:r>
          </a:p>
        </p:txBody>
      </p:sp>
      <p:sp>
        <p:nvSpPr>
          <p:cNvPr id="5" name="Rectangle 4"/>
          <p:cNvSpPr/>
          <p:nvPr/>
        </p:nvSpPr>
        <p:spPr>
          <a:xfrm>
            <a:off x="4860032" y="1916832"/>
            <a:ext cx="3942184" cy="3416320"/>
          </a:xfrm>
          <a:prstGeom prst="rect">
            <a:avLst/>
          </a:prstGeom>
        </p:spPr>
        <p:txBody>
          <a:bodyPr wrap="square">
            <a:spAutoFit/>
          </a:bodyPr>
          <a:lstStyle/>
          <a:p>
            <a:r>
              <a:rPr lang="fr-FR" sz="2400" dirty="0" smtClean="0"/>
              <a:t>Selon </a:t>
            </a:r>
            <a:r>
              <a:rPr lang="fr-FR" sz="2400" dirty="0"/>
              <a:t>l’étude réalisée sur l’année scolaire </a:t>
            </a:r>
            <a:r>
              <a:rPr lang="fr-FR" sz="2400" dirty="0" smtClean="0"/>
              <a:t>2014-2015 </a:t>
            </a:r>
            <a:r>
              <a:rPr lang="fr-FR" sz="2400" i="1" dirty="0" smtClean="0"/>
              <a:t>(ORSAS mandaté par l’ARS et Rectorat </a:t>
            </a:r>
            <a:r>
              <a:rPr lang="fr-FR" sz="2400" i="1" dirty="0"/>
              <a:t>Nancy-Metz</a:t>
            </a:r>
            <a:r>
              <a:rPr lang="fr-FR" sz="2400" i="1" dirty="0" smtClean="0"/>
              <a:t>) </a:t>
            </a:r>
            <a:r>
              <a:rPr lang="fr-FR" sz="2400" dirty="0" smtClean="0"/>
              <a:t>:</a:t>
            </a:r>
          </a:p>
          <a:p>
            <a:pPr marL="285750" indent="-285750">
              <a:buFont typeface="Arial" panose="020B0604020202020204" pitchFamily="34" charset="0"/>
              <a:buChar char="•"/>
            </a:pPr>
            <a:r>
              <a:rPr lang="fr-FR" sz="2400" dirty="0" smtClean="0"/>
              <a:t>Taux </a:t>
            </a:r>
            <a:r>
              <a:rPr lang="fr-FR" sz="2400" dirty="0"/>
              <a:t>de surpoids et obésité sur </a:t>
            </a:r>
            <a:r>
              <a:rPr lang="fr-FR" sz="2400" dirty="0" smtClean="0"/>
              <a:t>l’ex-région lorraine : 14%</a:t>
            </a:r>
          </a:p>
          <a:p>
            <a:pPr marL="285750" indent="-285750">
              <a:buFont typeface="Arial" panose="020B0604020202020204" pitchFamily="34" charset="0"/>
              <a:buChar char="•"/>
            </a:pPr>
            <a:r>
              <a:rPr lang="fr-FR" sz="2400" b="1" dirty="0"/>
              <a:t>Terres de </a:t>
            </a:r>
            <a:r>
              <a:rPr lang="fr-FR" sz="2400" b="1" dirty="0" smtClean="0"/>
              <a:t>Lorraine : </a:t>
            </a:r>
            <a:r>
              <a:rPr lang="fr-FR" sz="2400" b="1" dirty="0"/>
              <a:t>7,6 </a:t>
            </a:r>
            <a:r>
              <a:rPr lang="fr-FR" sz="2400" b="1" dirty="0" smtClean="0"/>
              <a:t>%</a:t>
            </a:r>
            <a:r>
              <a:rPr lang="fr-FR" sz="2400" b="1" dirty="0"/>
              <a:t> </a:t>
            </a:r>
            <a:r>
              <a:rPr lang="fr-FR" sz="2400" b="1" dirty="0" smtClean="0"/>
              <a:t>(le plus faible taux)</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91" y="1484784"/>
            <a:ext cx="4484830" cy="443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038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2060"/>
                </a:solidFill>
              </a:rPr>
              <a:t>6. </a:t>
            </a:r>
            <a:r>
              <a:rPr lang="fr-FR" dirty="0" err="1" smtClean="0">
                <a:solidFill>
                  <a:srgbClr val="002060"/>
                </a:solidFill>
              </a:rPr>
              <a:t>OfFRE</a:t>
            </a:r>
            <a:r>
              <a:rPr lang="fr-FR" dirty="0" smtClean="0">
                <a:solidFill>
                  <a:srgbClr val="002060"/>
                </a:solidFill>
              </a:rPr>
              <a:t> de SANTE</a:t>
            </a:r>
            <a:br>
              <a:rPr lang="fr-FR" dirty="0" smtClean="0">
                <a:solidFill>
                  <a:srgbClr val="002060"/>
                </a:solidFill>
              </a:rPr>
            </a:br>
            <a:r>
              <a:rPr lang="fr-FR" dirty="0">
                <a:solidFill>
                  <a:srgbClr val="002060"/>
                </a:solidFill>
              </a:rPr>
              <a:t>	</a:t>
            </a:r>
            <a:r>
              <a:rPr lang="fr-FR" dirty="0" smtClean="0">
                <a:solidFill>
                  <a:srgbClr val="92D050"/>
                </a:solidFill>
              </a:rPr>
              <a:t>6.1  - le 1</a:t>
            </a:r>
            <a:r>
              <a:rPr lang="fr-FR" baseline="30000" dirty="0" smtClean="0">
                <a:solidFill>
                  <a:srgbClr val="92D050"/>
                </a:solidFill>
              </a:rPr>
              <a:t>er</a:t>
            </a:r>
            <a:r>
              <a:rPr lang="fr-FR" dirty="0" smtClean="0">
                <a:solidFill>
                  <a:srgbClr val="92D050"/>
                </a:solidFill>
              </a:rPr>
              <a:t> recours</a:t>
            </a:r>
            <a:endParaRPr lang="fr-FR" dirty="0">
              <a:solidFill>
                <a:srgbClr val="92D05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2715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1143000"/>
          </a:xfrm>
        </p:spPr>
        <p:txBody>
          <a:bodyPr>
            <a:normAutofit fontScale="90000"/>
          </a:bodyPr>
          <a:lstStyle/>
          <a:p>
            <a:r>
              <a:rPr lang="fr-FR" dirty="0"/>
              <a:t>Densité des médecins généralistes</a:t>
            </a:r>
            <a:br>
              <a:rPr lang="fr-FR" dirty="0"/>
            </a:br>
            <a:r>
              <a:rPr lang="fr-FR" dirty="0"/>
              <a:t>(pour 100 000 </a:t>
            </a:r>
            <a:r>
              <a:rPr lang="fr-FR" dirty="0" err="1"/>
              <a:t>hab</a:t>
            </a:r>
            <a:r>
              <a:rPr lang="fr-FR" dirty="0"/>
              <a:t>)</a:t>
            </a:r>
          </a:p>
        </p:txBody>
      </p:sp>
      <p:graphicFrame>
        <p:nvGraphicFramePr>
          <p:cNvPr id="4" name="Graphique 3"/>
          <p:cNvGraphicFramePr>
            <a:graphicFrameLocks/>
          </p:cNvGraphicFramePr>
          <p:nvPr>
            <p:extLst>
              <p:ext uri="{D42A27DB-BD31-4B8C-83A1-F6EECF244321}">
                <p14:modId xmlns:p14="http://schemas.microsoft.com/office/powerpoint/2010/main" val="871931908"/>
              </p:ext>
            </p:extLst>
          </p:nvPr>
        </p:nvGraphicFramePr>
        <p:xfrm>
          <a:off x="332833" y="1196752"/>
          <a:ext cx="8784976" cy="518231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eur droit 4"/>
          <p:cNvCxnSpPr/>
          <p:nvPr/>
        </p:nvCxnSpPr>
        <p:spPr>
          <a:xfrm>
            <a:off x="1013556" y="1916832"/>
            <a:ext cx="7596000" cy="0"/>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sp>
        <p:nvSpPr>
          <p:cNvPr id="2" name="ZoneTexte 1"/>
          <p:cNvSpPr txBox="1"/>
          <p:nvPr/>
        </p:nvSpPr>
        <p:spPr>
          <a:xfrm>
            <a:off x="6012160" y="1628800"/>
            <a:ext cx="576064" cy="369332"/>
          </a:xfrm>
          <a:prstGeom prst="rect">
            <a:avLst/>
          </a:prstGeom>
          <a:noFill/>
        </p:spPr>
        <p:txBody>
          <a:bodyPr wrap="square" rtlCol="0">
            <a:spAutoFit/>
          </a:bodyPr>
          <a:lstStyle/>
          <a:p>
            <a:r>
              <a:rPr lang="fr-FR" b="1" dirty="0" smtClean="0"/>
              <a:t>102</a:t>
            </a:r>
            <a:endParaRPr lang="fr-FR" b="1" dirty="0"/>
          </a:p>
        </p:txBody>
      </p:sp>
      <p:sp>
        <p:nvSpPr>
          <p:cNvPr id="6" name="ZoneTexte 5"/>
          <p:cNvSpPr txBox="1"/>
          <p:nvPr/>
        </p:nvSpPr>
        <p:spPr>
          <a:xfrm>
            <a:off x="3779912" y="6093296"/>
            <a:ext cx="5112568" cy="646331"/>
          </a:xfrm>
          <a:prstGeom prst="rect">
            <a:avLst/>
          </a:prstGeom>
          <a:solidFill>
            <a:schemeClr val="accent5">
              <a:lumMod val="40000"/>
              <a:lumOff val="60000"/>
            </a:schemeClr>
          </a:solidFill>
        </p:spPr>
        <p:txBody>
          <a:bodyPr wrap="square" rtlCol="0">
            <a:spAutoFit/>
          </a:bodyPr>
          <a:lstStyle/>
          <a:p>
            <a:r>
              <a:rPr lang="fr-FR" i="1" dirty="0" smtClean="0"/>
              <a:t>Densité constante depuis 2014</a:t>
            </a:r>
          </a:p>
          <a:p>
            <a:r>
              <a:rPr lang="fr-FR" i="1" dirty="0" smtClean="0"/>
              <a:t>Médecins + jeunes qu’au niveau </a:t>
            </a:r>
            <a:r>
              <a:rPr lang="fr-FR" i="1" dirty="0" err="1" smtClean="0"/>
              <a:t>dépt</a:t>
            </a:r>
            <a:r>
              <a:rPr lang="fr-FR" i="1" dirty="0" smtClean="0"/>
              <a:t> et national</a:t>
            </a:r>
            <a:endParaRPr lang="fr-FR" i="1" dirty="0"/>
          </a:p>
        </p:txBody>
      </p:sp>
    </p:spTree>
    <p:extLst>
      <p:ext uri="{BB962C8B-B14F-4D97-AF65-F5344CB8AC3E}">
        <p14:creationId xmlns:p14="http://schemas.microsoft.com/office/powerpoint/2010/main" val="2445006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1143000"/>
          </a:xfrm>
        </p:spPr>
        <p:txBody>
          <a:bodyPr>
            <a:normAutofit fontScale="90000"/>
          </a:bodyPr>
          <a:lstStyle/>
          <a:p>
            <a:r>
              <a:rPr lang="fr-FR" dirty="0"/>
              <a:t>Densité des </a:t>
            </a:r>
            <a:r>
              <a:rPr lang="fr-FR" dirty="0" smtClean="0"/>
              <a:t>infirmiers</a:t>
            </a:r>
            <a:br>
              <a:rPr lang="fr-FR" dirty="0" smtClean="0"/>
            </a:br>
            <a:r>
              <a:rPr lang="fr-FR" dirty="0" smtClean="0"/>
              <a:t>(pour </a:t>
            </a:r>
            <a:r>
              <a:rPr lang="fr-FR" dirty="0"/>
              <a:t>100 000 </a:t>
            </a:r>
            <a:r>
              <a:rPr lang="fr-FR" dirty="0" err="1"/>
              <a:t>hab</a:t>
            </a:r>
            <a:r>
              <a:rPr lang="fr-FR" dirty="0"/>
              <a:t>)</a:t>
            </a:r>
          </a:p>
        </p:txBody>
      </p:sp>
      <p:graphicFrame>
        <p:nvGraphicFramePr>
          <p:cNvPr id="4" name="Graphique 3"/>
          <p:cNvGraphicFramePr>
            <a:graphicFrameLocks/>
          </p:cNvGraphicFramePr>
          <p:nvPr>
            <p:extLst>
              <p:ext uri="{D42A27DB-BD31-4B8C-83A1-F6EECF244321}">
                <p14:modId xmlns:p14="http://schemas.microsoft.com/office/powerpoint/2010/main" val="4126693771"/>
              </p:ext>
            </p:extLst>
          </p:nvPr>
        </p:nvGraphicFramePr>
        <p:xfrm>
          <a:off x="323528" y="1124744"/>
          <a:ext cx="8640960" cy="532859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eur droit 4"/>
          <p:cNvCxnSpPr/>
          <p:nvPr/>
        </p:nvCxnSpPr>
        <p:spPr>
          <a:xfrm>
            <a:off x="899592" y="2437243"/>
            <a:ext cx="7596000" cy="0"/>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ZoneTexte 5"/>
          <p:cNvSpPr txBox="1"/>
          <p:nvPr/>
        </p:nvSpPr>
        <p:spPr>
          <a:xfrm>
            <a:off x="5868144" y="2123564"/>
            <a:ext cx="576064" cy="369332"/>
          </a:xfrm>
          <a:prstGeom prst="rect">
            <a:avLst/>
          </a:prstGeom>
          <a:noFill/>
        </p:spPr>
        <p:txBody>
          <a:bodyPr wrap="square" rtlCol="0">
            <a:spAutoFit/>
          </a:bodyPr>
          <a:lstStyle/>
          <a:p>
            <a:r>
              <a:rPr lang="fr-FR" b="1" dirty="0" smtClean="0"/>
              <a:t>99</a:t>
            </a:r>
            <a:endParaRPr lang="fr-FR" b="1" dirty="0"/>
          </a:p>
        </p:txBody>
      </p:sp>
      <p:sp>
        <p:nvSpPr>
          <p:cNvPr id="7" name="ZoneTexte 6"/>
          <p:cNvSpPr txBox="1"/>
          <p:nvPr/>
        </p:nvSpPr>
        <p:spPr>
          <a:xfrm>
            <a:off x="1259632" y="6239053"/>
            <a:ext cx="7884368" cy="646331"/>
          </a:xfrm>
          <a:prstGeom prst="rect">
            <a:avLst/>
          </a:prstGeom>
          <a:solidFill>
            <a:schemeClr val="accent5">
              <a:lumMod val="40000"/>
              <a:lumOff val="60000"/>
            </a:schemeClr>
          </a:solidFill>
        </p:spPr>
        <p:txBody>
          <a:bodyPr wrap="square" rtlCol="0">
            <a:spAutoFit/>
          </a:bodyPr>
          <a:lstStyle/>
          <a:p>
            <a:r>
              <a:rPr lang="fr-FR" i="1" dirty="0" smtClean="0"/>
              <a:t>Densité en hausse depuis 2014 (= tendance </a:t>
            </a:r>
            <a:r>
              <a:rPr lang="fr-FR" i="1" dirty="0" err="1" smtClean="0"/>
              <a:t>dépt</a:t>
            </a:r>
            <a:r>
              <a:rPr lang="fr-FR" i="1" dirty="0" smtClean="0"/>
              <a:t> / régionale et nationale)</a:t>
            </a:r>
          </a:p>
          <a:p>
            <a:r>
              <a:rPr lang="fr-FR" i="1" dirty="0" smtClean="0"/>
              <a:t>Part des + 55 ans  comparable au niveau </a:t>
            </a:r>
            <a:r>
              <a:rPr lang="fr-FR" i="1" dirty="0" err="1" smtClean="0"/>
              <a:t>dépt</a:t>
            </a:r>
            <a:r>
              <a:rPr lang="fr-FR" i="1" dirty="0" smtClean="0"/>
              <a:t> et régional, inférieur au national</a:t>
            </a:r>
            <a:endParaRPr lang="fr-FR" i="1" dirty="0"/>
          </a:p>
        </p:txBody>
      </p:sp>
    </p:spTree>
    <p:extLst>
      <p:ext uri="{BB962C8B-B14F-4D97-AF65-F5344CB8AC3E}">
        <p14:creationId xmlns:p14="http://schemas.microsoft.com/office/powerpoint/2010/main" val="136576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579296" cy="1143000"/>
          </a:xfrm>
        </p:spPr>
        <p:txBody>
          <a:bodyPr>
            <a:normAutofit fontScale="90000"/>
          </a:bodyPr>
          <a:lstStyle/>
          <a:p>
            <a:r>
              <a:rPr lang="fr-FR" dirty="0"/>
              <a:t>Densité des masseurs kinésithérapeutes </a:t>
            </a:r>
            <a:br>
              <a:rPr lang="fr-FR" dirty="0"/>
            </a:br>
            <a:r>
              <a:rPr lang="fr-FR" dirty="0"/>
              <a:t>(pour 100 000 </a:t>
            </a:r>
            <a:r>
              <a:rPr lang="fr-FR" dirty="0" err="1"/>
              <a:t>hab</a:t>
            </a:r>
            <a:r>
              <a:rPr lang="fr-FR" dirty="0"/>
              <a:t>)</a:t>
            </a:r>
          </a:p>
        </p:txBody>
      </p:sp>
      <p:graphicFrame>
        <p:nvGraphicFramePr>
          <p:cNvPr id="4" name="Graphique 3"/>
          <p:cNvGraphicFramePr>
            <a:graphicFrameLocks/>
          </p:cNvGraphicFramePr>
          <p:nvPr>
            <p:extLst>
              <p:ext uri="{D42A27DB-BD31-4B8C-83A1-F6EECF244321}">
                <p14:modId xmlns:p14="http://schemas.microsoft.com/office/powerpoint/2010/main" val="862380087"/>
              </p:ext>
            </p:extLst>
          </p:nvPr>
        </p:nvGraphicFramePr>
        <p:xfrm>
          <a:off x="683568" y="1412776"/>
          <a:ext cx="8219628"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eur droit 4"/>
          <p:cNvCxnSpPr/>
          <p:nvPr/>
        </p:nvCxnSpPr>
        <p:spPr>
          <a:xfrm>
            <a:off x="1259632" y="2708920"/>
            <a:ext cx="7344000" cy="0"/>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sp>
        <p:nvSpPr>
          <p:cNvPr id="6" name="ZoneTexte 5"/>
          <p:cNvSpPr txBox="1"/>
          <p:nvPr/>
        </p:nvSpPr>
        <p:spPr>
          <a:xfrm>
            <a:off x="6084168" y="2411596"/>
            <a:ext cx="576064" cy="369332"/>
          </a:xfrm>
          <a:prstGeom prst="rect">
            <a:avLst/>
          </a:prstGeom>
          <a:noFill/>
        </p:spPr>
        <p:txBody>
          <a:bodyPr wrap="square" rtlCol="0">
            <a:spAutoFit/>
          </a:bodyPr>
          <a:lstStyle/>
          <a:p>
            <a:r>
              <a:rPr lang="fr-FR" b="1" dirty="0" smtClean="0"/>
              <a:t>77</a:t>
            </a:r>
            <a:endParaRPr lang="fr-FR" b="1" dirty="0"/>
          </a:p>
        </p:txBody>
      </p:sp>
    </p:spTree>
    <p:extLst>
      <p:ext uri="{BB962C8B-B14F-4D97-AF65-F5344CB8AC3E}">
        <p14:creationId xmlns:p14="http://schemas.microsoft.com/office/powerpoint/2010/main" val="573197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457200" y="274638"/>
            <a:ext cx="8229600" cy="1143000"/>
          </a:xfrm>
        </p:spPr>
        <p:txBody>
          <a:bodyPr>
            <a:normAutofit fontScale="90000"/>
          </a:bodyPr>
          <a:lstStyle/>
          <a:p>
            <a:r>
              <a:rPr lang="fr-FR" dirty="0"/>
              <a:t>Densité des </a:t>
            </a:r>
            <a:r>
              <a:rPr lang="fr-FR" dirty="0" smtClean="0"/>
              <a:t>dentistes</a:t>
            </a:r>
            <a:r>
              <a:rPr lang="fr-FR" dirty="0"/>
              <a:t/>
            </a:r>
            <a:br>
              <a:rPr lang="fr-FR" dirty="0"/>
            </a:br>
            <a:r>
              <a:rPr lang="fr-FR" dirty="0"/>
              <a:t>(pour 100 000 </a:t>
            </a:r>
            <a:r>
              <a:rPr lang="fr-FR" dirty="0" err="1"/>
              <a:t>hab</a:t>
            </a:r>
            <a:r>
              <a:rPr lang="fr-FR" dirty="0"/>
              <a:t>)</a:t>
            </a:r>
          </a:p>
        </p:txBody>
      </p:sp>
      <p:graphicFrame>
        <p:nvGraphicFramePr>
          <p:cNvPr id="5" name="Graphique 4"/>
          <p:cNvGraphicFramePr>
            <a:graphicFrameLocks/>
          </p:cNvGraphicFramePr>
          <p:nvPr>
            <p:extLst>
              <p:ext uri="{D42A27DB-BD31-4B8C-83A1-F6EECF244321}">
                <p14:modId xmlns:p14="http://schemas.microsoft.com/office/powerpoint/2010/main" val="2834097472"/>
              </p:ext>
            </p:extLst>
          </p:nvPr>
        </p:nvGraphicFramePr>
        <p:xfrm>
          <a:off x="539552" y="1268760"/>
          <a:ext cx="8424936" cy="545321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necteur droit 3"/>
          <p:cNvCxnSpPr/>
          <p:nvPr/>
        </p:nvCxnSpPr>
        <p:spPr>
          <a:xfrm>
            <a:off x="1403648" y="2060848"/>
            <a:ext cx="7380000" cy="0"/>
          </a:xfrm>
          <a:prstGeom prst="line">
            <a:avLst/>
          </a:prstGeom>
          <a:ln w="19050">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77098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8928992" cy="1143000"/>
          </a:xfrm>
        </p:spPr>
        <p:txBody>
          <a:bodyPr>
            <a:noAutofit/>
          </a:bodyPr>
          <a:lstStyle/>
          <a:p>
            <a:r>
              <a:rPr lang="fr-FR" sz="3600" dirty="0" smtClean="0"/>
              <a:t>Les maisons de santé pluri-professionnelles (MSP)</a:t>
            </a:r>
            <a:endParaRPr lang="fr-FR" sz="3600" dirty="0"/>
          </a:p>
        </p:txBody>
      </p:sp>
      <p:sp>
        <p:nvSpPr>
          <p:cNvPr id="3" name="Rectangle 2"/>
          <p:cNvSpPr/>
          <p:nvPr/>
        </p:nvSpPr>
        <p:spPr>
          <a:xfrm>
            <a:off x="6228184" y="2186310"/>
            <a:ext cx="1872208" cy="646331"/>
          </a:xfrm>
          <a:prstGeom prst="rect">
            <a:avLst/>
          </a:prstGeom>
        </p:spPr>
        <p:txBody>
          <a:bodyPr wrap="square">
            <a:spAutoFit/>
          </a:bodyPr>
          <a:lstStyle/>
          <a:p>
            <a:r>
              <a:rPr lang="fr-FR" b="1" dirty="0" smtClean="0"/>
              <a:t>3 MSP : </a:t>
            </a:r>
            <a:r>
              <a:rPr lang="fr-FR" dirty="0"/>
              <a:t>Haroue </a:t>
            </a:r>
            <a:r>
              <a:rPr lang="fr-FR" dirty="0" smtClean="0"/>
              <a:t> Flavigny, </a:t>
            </a:r>
            <a:r>
              <a:rPr lang="fr-FR" dirty="0" err="1" smtClean="0"/>
              <a:t>Vicherey</a:t>
            </a:r>
            <a:endParaRPr lang="fr-FR" dirty="0"/>
          </a:p>
        </p:txBody>
      </p:sp>
      <p:sp>
        <p:nvSpPr>
          <p:cNvPr id="4" name="Rectangle 3"/>
          <p:cNvSpPr/>
          <p:nvPr/>
        </p:nvSpPr>
        <p:spPr>
          <a:xfrm>
            <a:off x="6228184" y="3068960"/>
            <a:ext cx="2016224" cy="1200329"/>
          </a:xfrm>
          <a:prstGeom prst="rect">
            <a:avLst/>
          </a:prstGeom>
        </p:spPr>
        <p:txBody>
          <a:bodyPr wrap="square">
            <a:spAutoFit/>
          </a:bodyPr>
          <a:lstStyle/>
          <a:p>
            <a:r>
              <a:rPr lang="fr-FR" b="1" dirty="0" smtClean="0"/>
              <a:t>3 projets de MSP : </a:t>
            </a:r>
          </a:p>
          <a:p>
            <a:pPr marL="285750" indent="-285750">
              <a:buFontTx/>
              <a:buChar char="-"/>
            </a:pPr>
            <a:r>
              <a:rPr lang="fr-FR" dirty="0" err="1" smtClean="0"/>
              <a:t>Colombey</a:t>
            </a:r>
            <a:endParaRPr lang="fr-FR" dirty="0" smtClean="0"/>
          </a:p>
          <a:p>
            <a:pPr marL="285750" indent="-285750">
              <a:buFontTx/>
              <a:buChar char="-"/>
            </a:pPr>
            <a:r>
              <a:rPr lang="fr-FR" dirty="0" err="1" smtClean="0"/>
              <a:t>Domgermain</a:t>
            </a:r>
            <a:endParaRPr lang="fr-FR" dirty="0"/>
          </a:p>
          <a:p>
            <a:pPr marL="285750" indent="-285750">
              <a:buFontTx/>
              <a:buChar char="-"/>
            </a:pPr>
            <a:r>
              <a:rPr lang="fr-FR" dirty="0" smtClean="0"/>
              <a:t> </a:t>
            </a:r>
            <a:r>
              <a:rPr lang="fr-FR" dirty="0" err="1" smtClean="0"/>
              <a:t>Allamps</a:t>
            </a:r>
            <a:r>
              <a:rPr lang="fr-FR" dirty="0"/>
              <a:t> </a:t>
            </a:r>
          </a:p>
        </p:txBody>
      </p:sp>
      <p:pic>
        <p:nvPicPr>
          <p:cNvPr id="8" name="Espace réservé du contenu 7"/>
          <p:cNvPicPr>
            <a:picLocks noGrp="1" noChangeAspect="1"/>
          </p:cNvPicPr>
          <p:nvPr>
            <p:ph idx="1"/>
          </p:nvPr>
        </p:nvPicPr>
        <p:blipFill rotWithShape="1">
          <a:blip r:embed="rId2">
            <a:extLst>
              <a:ext uri="{28A0092B-C50C-407E-A947-70E740481C1C}">
                <a14:useLocalDpi xmlns:a14="http://schemas.microsoft.com/office/drawing/2010/main" val="0"/>
              </a:ext>
            </a:extLst>
          </a:blip>
          <a:srcRect l="1770" t="51299" r="62062" b="522"/>
          <a:stretch/>
        </p:blipFill>
        <p:spPr>
          <a:xfrm>
            <a:off x="94041" y="1790639"/>
            <a:ext cx="5558079" cy="4878721"/>
          </a:xfrm>
          <a:prstGeom prst="rect">
            <a:avLst/>
          </a:prstGeom>
        </p:spPr>
      </p:pic>
      <p:sp>
        <p:nvSpPr>
          <p:cNvPr id="9" name="ZoneTexte 8"/>
          <p:cNvSpPr txBox="1"/>
          <p:nvPr/>
        </p:nvSpPr>
        <p:spPr>
          <a:xfrm>
            <a:off x="5990933" y="6382489"/>
            <a:ext cx="3117571" cy="430887"/>
          </a:xfrm>
          <a:prstGeom prst="rect">
            <a:avLst/>
          </a:prstGeom>
          <a:noFill/>
        </p:spPr>
        <p:txBody>
          <a:bodyPr wrap="square" rtlCol="0">
            <a:spAutoFit/>
          </a:bodyPr>
          <a:lstStyle/>
          <a:p>
            <a:r>
              <a:rPr lang="fr-FR" sz="1100" dirty="0" smtClean="0"/>
              <a:t>Sources : </a:t>
            </a:r>
            <a:r>
              <a:rPr lang="fr-FR" sz="1100" dirty="0" err="1" smtClean="0"/>
              <a:t>Finess</a:t>
            </a:r>
            <a:r>
              <a:rPr lang="fr-FR" sz="1100" dirty="0" smtClean="0"/>
              <a:t>, ARS Grand Est (tableau suivi DSP)</a:t>
            </a:r>
          </a:p>
          <a:p>
            <a:r>
              <a:rPr lang="fr-FR" sz="1100" dirty="0" smtClean="0"/>
              <a:t>Exploitation : ARS Grand Est / DQP / DADS</a:t>
            </a:r>
            <a:endParaRPr lang="fr-FR" sz="1100" dirty="0"/>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1222" r="81771" b="83117"/>
          <a:stretch/>
        </p:blipFill>
        <p:spPr>
          <a:xfrm>
            <a:off x="6017414" y="4797152"/>
            <a:ext cx="2659042" cy="1458676"/>
          </a:xfrm>
          <a:prstGeom prst="rect">
            <a:avLst/>
          </a:prstGeom>
        </p:spPr>
      </p:pic>
    </p:spTree>
    <p:extLst>
      <p:ext uri="{BB962C8B-B14F-4D97-AF65-F5344CB8AC3E}">
        <p14:creationId xmlns:p14="http://schemas.microsoft.com/office/powerpoint/2010/main" val="2624404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4016" y="4406900"/>
            <a:ext cx="8964488" cy="1362075"/>
          </a:xfrm>
        </p:spPr>
        <p:txBody>
          <a:bodyPr>
            <a:normAutofit fontScale="90000"/>
          </a:bodyPr>
          <a:lstStyle/>
          <a:p>
            <a:r>
              <a:rPr lang="fr-FR" dirty="0">
                <a:solidFill>
                  <a:srgbClr val="002060"/>
                </a:solidFill>
              </a:rPr>
              <a:t>6) </a:t>
            </a:r>
            <a:r>
              <a:rPr lang="fr-FR" dirty="0" err="1">
                <a:solidFill>
                  <a:srgbClr val="002060"/>
                </a:solidFill>
              </a:rPr>
              <a:t>OfFRE</a:t>
            </a:r>
            <a:r>
              <a:rPr lang="fr-FR" dirty="0">
                <a:solidFill>
                  <a:srgbClr val="002060"/>
                </a:solidFill>
              </a:rPr>
              <a:t> de SANTE </a:t>
            </a:r>
            <a:r>
              <a:rPr lang="fr-FR" dirty="0" smtClean="0">
                <a:solidFill>
                  <a:srgbClr val="002060"/>
                </a:solidFill>
              </a:rPr>
              <a:t/>
            </a:r>
            <a:br>
              <a:rPr lang="fr-FR" dirty="0" smtClean="0">
                <a:solidFill>
                  <a:srgbClr val="002060"/>
                </a:solidFill>
              </a:rPr>
            </a:br>
            <a:r>
              <a:rPr lang="fr-FR" dirty="0">
                <a:solidFill>
                  <a:srgbClr val="002060"/>
                </a:solidFill>
              </a:rPr>
              <a:t>	 </a:t>
            </a:r>
            <a:r>
              <a:rPr lang="fr-FR" dirty="0" smtClean="0">
                <a:solidFill>
                  <a:srgbClr val="92D050"/>
                </a:solidFill>
              </a:rPr>
              <a:t>6.2 - l’offre et l’activité hospitalière</a:t>
            </a:r>
            <a:endParaRPr lang="fr-FR" dirty="0">
              <a:solidFill>
                <a:srgbClr val="92D05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3926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9644" y="188640"/>
            <a:ext cx="8566852" cy="1152128"/>
          </a:xfrm>
        </p:spPr>
        <p:txBody>
          <a:bodyPr>
            <a:normAutofit/>
          </a:bodyPr>
          <a:lstStyle/>
          <a:p>
            <a:r>
              <a:rPr lang="fr-FR" sz="3400" dirty="0" smtClean="0">
                <a:solidFill>
                  <a:srgbClr val="002060"/>
                </a:solidFill>
              </a:rPr>
              <a:t>2. Le périmètre </a:t>
            </a:r>
            <a:r>
              <a:rPr lang="fr-FR" sz="3400" dirty="0">
                <a:solidFill>
                  <a:srgbClr val="002060"/>
                </a:solidFill>
              </a:rPr>
              <a:t>: </a:t>
            </a:r>
            <a:r>
              <a:rPr lang="fr-FR" sz="3400" dirty="0" smtClean="0">
                <a:solidFill>
                  <a:srgbClr val="002060"/>
                </a:solidFill>
              </a:rPr>
              <a:t/>
            </a:r>
            <a:br>
              <a:rPr lang="fr-FR" sz="3400" dirty="0" smtClean="0">
                <a:solidFill>
                  <a:srgbClr val="002060"/>
                </a:solidFill>
              </a:rPr>
            </a:br>
            <a:r>
              <a:rPr lang="fr-FR" sz="3400" dirty="0" smtClean="0">
                <a:solidFill>
                  <a:srgbClr val="002060"/>
                </a:solidFill>
              </a:rPr>
              <a:t>Le </a:t>
            </a:r>
            <a:r>
              <a:rPr lang="fr-FR" sz="3400" dirty="0">
                <a:solidFill>
                  <a:srgbClr val="002060"/>
                </a:solidFill>
              </a:rPr>
              <a:t>territoire </a:t>
            </a:r>
            <a:r>
              <a:rPr lang="fr-FR" sz="3400" dirty="0" smtClean="0">
                <a:solidFill>
                  <a:srgbClr val="002060"/>
                </a:solidFill>
              </a:rPr>
              <a:t>Terres </a:t>
            </a:r>
            <a:r>
              <a:rPr lang="fr-FR" sz="3400" dirty="0">
                <a:solidFill>
                  <a:srgbClr val="002060"/>
                </a:solidFill>
              </a:rPr>
              <a:t>de Lorraine </a:t>
            </a:r>
            <a:endParaRPr lang="fr-FR" sz="3200" dirty="0">
              <a:solidFill>
                <a:srgbClr val="002060"/>
              </a:solidFill>
            </a:endParaRPr>
          </a:p>
        </p:txBody>
      </p:sp>
      <p:sp>
        <p:nvSpPr>
          <p:cNvPr id="4" name="Espace réservé du contenu 3"/>
          <p:cNvSpPr>
            <a:spLocks noGrp="1"/>
          </p:cNvSpPr>
          <p:nvPr>
            <p:ph sz="half" idx="2"/>
          </p:nvPr>
        </p:nvSpPr>
        <p:spPr>
          <a:xfrm>
            <a:off x="231641" y="1340768"/>
            <a:ext cx="8660839" cy="720080"/>
          </a:xfrm>
        </p:spPr>
        <p:txBody>
          <a:bodyPr>
            <a:normAutofit fontScale="92500" lnSpcReduction="10000"/>
          </a:bodyPr>
          <a:lstStyle/>
          <a:p>
            <a:pPr marL="0" indent="0" algn="ctr">
              <a:buNone/>
            </a:pPr>
            <a:r>
              <a:rPr lang="fr-FR" sz="2000" dirty="0" smtClean="0"/>
              <a:t>4 communautés de communes à l’issue de l’application de la loi </a:t>
            </a:r>
            <a:r>
              <a:rPr lang="fr-FR" sz="2000" dirty="0" err="1" smtClean="0"/>
              <a:t>NOTRe</a:t>
            </a:r>
            <a:endParaRPr lang="fr-FR" sz="2000" dirty="0" smtClean="0"/>
          </a:p>
          <a:p>
            <a:pPr marL="0" indent="0" algn="ctr">
              <a:buNone/>
            </a:pPr>
            <a:r>
              <a:rPr lang="fr-FR" sz="2000" dirty="0"/>
              <a:t>156 communes / 99 860 habitants</a:t>
            </a:r>
          </a:p>
        </p:txBody>
      </p:sp>
      <p:pic>
        <p:nvPicPr>
          <p:cNvPr id="5" name="Espace réservé du contenu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23376" y="2125791"/>
            <a:ext cx="4352880" cy="4615577"/>
          </a:xfrm>
          <a:prstGeom prst="rect">
            <a:avLst/>
          </a:prstGeom>
        </p:spPr>
      </p:pic>
      <p:sp>
        <p:nvSpPr>
          <p:cNvPr id="20" name="Légende sans bordure 1 19"/>
          <p:cNvSpPr/>
          <p:nvPr/>
        </p:nvSpPr>
        <p:spPr>
          <a:xfrm>
            <a:off x="7020272" y="3140968"/>
            <a:ext cx="1584176" cy="504056"/>
          </a:xfrm>
          <a:prstGeom prst="callout1">
            <a:avLst>
              <a:gd name="adj1" fmla="val 18750"/>
              <a:gd name="adj2" fmla="val -8333"/>
              <a:gd name="adj3" fmla="val 211042"/>
              <a:gd name="adj4" fmla="val -107456"/>
            </a:avLst>
          </a:prstGeom>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fr-FR" i="1" dirty="0"/>
              <a:t>CC de Moselle et </a:t>
            </a:r>
            <a:r>
              <a:rPr lang="fr-FR" i="1" dirty="0" err="1"/>
              <a:t>Madon</a:t>
            </a:r>
            <a:r>
              <a:rPr lang="fr-FR" i="1" dirty="0"/>
              <a:t> </a:t>
            </a:r>
          </a:p>
        </p:txBody>
      </p:sp>
      <p:sp>
        <p:nvSpPr>
          <p:cNvPr id="21" name="Légende sans bordure 1 20"/>
          <p:cNvSpPr/>
          <p:nvPr/>
        </p:nvSpPr>
        <p:spPr>
          <a:xfrm>
            <a:off x="7164288" y="4653136"/>
            <a:ext cx="1584176" cy="504056"/>
          </a:xfrm>
          <a:prstGeom prst="callout1">
            <a:avLst>
              <a:gd name="adj1" fmla="val 18750"/>
              <a:gd name="adj2" fmla="val -8333"/>
              <a:gd name="adj3" fmla="val 103541"/>
              <a:gd name="adj4" fmla="val -101042"/>
            </a:avLst>
          </a:prstGeom>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r>
              <a:rPr lang="fr-FR" i="1" dirty="0"/>
              <a:t>CC du Saintois </a:t>
            </a:r>
          </a:p>
        </p:txBody>
      </p:sp>
      <p:sp>
        <p:nvSpPr>
          <p:cNvPr id="22" name="Légende sans bordure 1 21"/>
          <p:cNvSpPr/>
          <p:nvPr/>
        </p:nvSpPr>
        <p:spPr>
          <a:xfrm>
            <a:off x="287524" y="2348881"/>
            <a:ext cx="1872208" cy="1584175"/>
          </a:xfrm>
          <a:prstGeom prst="callout1">
            <a:avLst>
              <a:gd name="adj1" fmla="val 50105"/>
              <a:gd name="adj2" fmla="val 100202"/>
              <a:gd name="adj3" fmla="val 70456"/>
              <a:gd name="adj4" fmla="val 165472"/>
            </a:avLst>
          </a:prstGeom>
          <a:ln w="3175">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fr-FR" i="1" dirty="0">
                <a:solidFill>
                  <a:schemeClr val="tx1"/>
                </a:solidFill>
              </a:rPr>
              <a:t>CC du Toulois  </a:t>
            </a:r>
          </a:p>
          <a:p>
            <a:pPr algn="ctr"/>
            <a:r>
              <a:rPr lang="fr-FR" i="1" dirty="0" smtClean="0">
                <a:solidFill>
                  <a:schemeClr val="tx1"/>
                </a:solidFill>
              </a:rPr>
              <a:t>(fusion </a:t>
            </a:r>
            <a:r>
              <a:rPr lang="fr-FR" i="1" dirty="0">
                <a:solidFill>
                  <a:schemeClr val="tx1"/>
                </a:solidFill>
              </a:rPr>
              <a:t>en cours des CC du Toulois et de </a:t>
            </a:r>
            <a:r>
              <a:rPr lang="fr-FR" i="1" dirty="0" err="1">
                <a:solidFill>
                  <a:schemeClr val="tx1"/>
                </a:solidFill>
              </a:rPr>
              <a:t>Hazelle</a:t>
            </a:r>
            <a:r>
              <a:rPr lang="fr-FR" i="1" dirty="0">
                <a:solidFill>
                  <a:schemeClr val="tx1"/>
                </a:solidFill>
              </a:rPr>
              <a:t> en </a:t>
            </a:r>
            <a:r>
              <a:rPr lang="fr-FR" i="1" dirty="0" smtClean="0">
                <a:solidFill>
                  <a:schemeClr val="tx1"/>
                </a:solidFill>
              </a:rPr>
              <a:t>Haye)</a:t>
            </a:r>
            <a:endParaRPr lang="fr-FR" dirty="0">
              <a:solidFill>
                <a:schemeClr val="tx1"/>
              </a:solidFill>
            </a:endParaRPr>
          </a:p>
        </p:txBody>
      </p:sp>
      <p:sp>
        <p:nvSpPr>
          <p:cNvPr id="23" name="Légende sans bordure 1 22"/>
          <p:cNvSpPr/>
          <p:nvPr/>
        </p:nvSpPr>
        <p:spPr>
          <a:xfrm>
            <a:off x="323528" y="4680756"/>
            <a:ext cx="1800200" cy="980492"/>
          </a:xfrm>
          <a:prstGeom prst="callout1">
            <a:avLst>
              <a:gd name="adj1" fmla="val 19902"/>
              <a:gd name="adj2" fmla="val 102035"/>
              <a:gd name="adj3" fmla="val 819"/>
              <a:gd name="adj4" fmla="val 171742"/>
            </a:avLst>
          </a:prstGeom>
          <a:ln w="9525">
            <a:solidFill>
              <a:schemeClr val="tx1"/>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r>
              <a:rPr lang="fr-FR" i="1" dirty="0"/>
              <a:t>CC du Pays de </a:t>
            </a:r>
            <a:r>
              <a:rPr lang="fr-FR" i="1" dirty="0" err="1"/>
              <a:t>Colombey</a:t>
            </a:r>
            <a:r>
              <a:rPr lang="fr-FR" i="1" dirty="0"/>
              <a:t> et du sud </a:t>
            </a:r>
            <a:r>
              <a:rPr lang="fr-FR" i="1" dirty="0" smtClean="0"/>
              <a:t>Toulois</a:t>
            </a:r>
            <a:endParaRPr lang="fr-FR" i="1" dirty="0"/>
          </a:p>
        </p:txBody>
      </p:sp>
    </p:spTree>
    <p:extLst>
      <p:ext uri="{BB962C8B-B14F-4D97-AF65-F5344CB8AC3E}">
        <p14:creationId xmlns:p14="http://schemas.microsoft.com/office/powerpoint/2010/main" val="159964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établissements de santé </a:t>
            </a:r>
            <a:r>
              <a:rPr lang="fr-FR" dirty="0" smtClean="0"/>
              <a:t/>
            </a:r>
            <a:br>
              <a:rPr lang="fr-FR" dirty="0" smtClean="0"/>
            </a:br>
            <a:r>
              <a:rPr lang="fr-FR" dirty="0" smtClean="0"/>
              <a:t>(</a:t>
            </a:r>
            <a:r>
              <a:rPr lang="fr-FR" dirty="0"/>
              <a:t>hors psychiatrie</a:t>
            </a:r>
            <a:r>
              <a:rPr lang="fr-FR" dirty="0" smtClean="0"/>
              <a:t>)</a:t>
            </a:r>
            <a:endParaRPr lang="fr-FR" dirty="0"/>
          </a:p>
        </p:txBody>
      </p:sp>
      <p:sp>
        <p:nvSpPr>
          <p:cNvPr id="3" name="Espace réservé du contenu 2"/>
          <p:cNvSpPr>
            <a:spLocks noGrp="1"/>
          </p:cNvSpPr>
          <p:nvPr>
            <p:ph idx="1"/>
          </p:nvPr>
        </p:nvSpPr>
        <p:spPr>
          <a:xfrm>
            <a:off x="457200" y="1600200"/>
            <a:ext cx="8291264" cy="4709120"/>
          </a:xfrm>
        </p:spPr>
        <p:txBody>
          <a:bodyPr>
            <a:normAutofit/>
          </a:bodyPr>
          <a:lstStyle/>
          <a:p>
            <a:pPr fontAlgn="t"/>
            <a:r>
              <a:rPr lang="fr-FR" dirty="0" smtClean="0"/>
              <a:t>Centre hospitalier de Toul : hôpital de proximité de référence (activités MCO, SRR, …)</a:t>
            </a:r>
          </a:p>
          <a:p>
            <a:pPr fontAlgn="t"/>
            <a:r>
              <a:rPr lang="fr-FR" dirty="0" smtClean="0"/>
              <a:t>Des activités d’aval : SRR polyvalents et SRR spécialisés : </a:t>
            </a:r>
          </a:p>
          <a:p>
            <a:pPr lvl="1" fontAlgn="t"/>
            <a:r>
              <a:rPr lang="fr-FR" dirty="0" smtClean="0"/>
              <a:t>Centre </a:t>
            </a:r>
            <a:r>
              <a:rPr lang="fr-FR" dirty="0"/>
              <a:t>Jacques </a:t>
            </a:r>
            <a:r>
              <a:rPr lang="fr-FR" dirty="0" err="1"/>
              <a:t>Parisot</a:t>
            </a:r>
            <a:r>
              <a:rPr lang="fr-FR" dirty="0"/>
              <a:t> </a:t>
            </a:r>
            <a:r>
              <a:rPr lang="fr-FR" dirty="0" smtClean="0"/>
              <a:t>à Bainville </a:t>
            </a:r>
            <a:r>
              <a:rPr lang="fr-FR" dirty="0"/>
              <a:t>sur </a:t>
            </a:r>
            <a:r>
              <a:rPr lang="fr-FR" dirty="0" err="1" smtClean="0"/>
              <a:t>Madon</a:t>
            </a:r>
            <a:r>
              <a:rPr lang="fr-FR" dirty="0" smtClean="0"/>
              <a:t>, COCEE et SRR à Flavigny gérés par l’OHS, </a:t>
            </a:r>
          </a:p>
          <a:p>
            <a:pPr lvl="1" fontAlgn="t"/>
            <a:r>
              <a:rPr lang="fr-FR" dirty="0" smtClean="0"/>
              <a:t>Clinique </a:t>
            </a:r>
            <a:r>
              <a:rPr lang="fr-FR" dirty="0"/>
              <a:t>Saint Eloi </a:t>
            </a:r>
            <a:r>
              <a:rPr lang="fr-FR" dirty="0" smtClean="0"/>
              <a:t> à Neuves Maisons, </a:t>
            </a:r>
          </a:p>
          <a:p>
            <a:pPr lvl="1" fontAlgn="t"/>
            <a:r>
              <a:rPr lang="fr-FR" dirty="0" smtClean="0"/>
              <a:t>IRR à Flavigny</a:t>
            </a:r>
            <a:endParaRPr lang="fr-FR" dirty="0"/>
          </a:p>
        </p:txBody>
      </p:sp>
    </p:spTree>
    <p:extLst>
      <p:ext uri="{BB962C8B-B14F-4D97-AF65-F5344CB8AC3E}">
        <p14:creationId xmlns:p14="http://schemas.microsoft.com/office/powerpoint/2010/main" val="3348587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1877777"/>
          </a:xfrm>
        </p:spPr>
        <p:txBody>
          <a:bodyPr>
            <a:normAutofit fontScale="90000"/>
          </a:bodyPr>
          <a:lstStyle/>
          <a:p>
            <a:pPr algn="l"/>
            <a:r>
              <a:rPr lang="fr-FR" dirty="0" smtClean="0"/>
              <a:t>Groupement </a:t>
            </a:r>
            <a:br>
              <a:rPr lang="fr-FR" dirty="0" smtClean="0"/>
            </a:br>
            <a:r>
              <a:rPr lang="fr-FR" dirty="0" smtClean="0"/>
              <a:t>Hospitalier </a:t>
            </a:r>
            <a:r>
              <a:rPr lang="fr-FR" dirty="0"/>
              <a:t>de </a:t>
            </a:r>
            <a:r>
              <a:rPr lang="fr-FR" dirty="0" smtClean="0"/>
              <a:t/>
            </a:r>
            <a:br>
              <a:rPr lang="fr-FR" dirty="0" smtClean="0"/>
            </a:br>
            <a:r>
              <a:rPr lang="fr-FR" dirty="0" smtClean="0"/>
              <a:t>Territoires : GHT 7</a:t>
            </a:r>
            <a:endParaRPr lang="fr-FR" dirty="0"/>
          </a:p>
        </p:txBody>
      </p:sp>
      <p:pic>
        <p:nvPicPr>
          <p:cNvPr id="1026" name="Picture 2" descr="D:\Utilisateurs\vdurang\AppData\Local\Microsoft\Windows\Temporary Internet Files\Content.Outlook\YSZXVS4P\CarteGHTv2.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5496" y="2152415"/>
            <a:ext cx="7182558" cy="47329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DELEGUE\CONTACTS\cartes\carte_GHT__ACAL_010720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776"/>
          <a:stretch/>
        </p:blipFill>
        <p:spPr bwMode="auto">
          <a:xfrm>
            <a:off x="5400504" y="224821"/>
            <a:ext cx="3708000" cy="3458249"/>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6876256" y="1268759"/>
            <a:ext cx="1133886" cy="8836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cxnSp>
        <p:nvCxnSpPr>
          <p:cNvPr id="8" name="Connecteur droit avec flèche 7"/>
          <p:cNvCxnSpPr>
            <a:stCxn id="4" idx="3"/>
          </p:cNvCxnSpPr>
          <p:nvPr/>
        </p:nvCxnSpPr>
        <p:spPr>
          <a:xfrm flipH="1">
            <a:off x="3851920" y="2023006"/>
            <a:ext cx="3190390" cy="19100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674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Focus sur le </a:t>
            </a:r>
            <a:r>
              <a:rPr lang="fr-FR" dirty="0" smtClean="0"/>
              <a:t>centre hospitalier </a:t>
            </a:r>
            <a:r>
              <a:rPr lang="fr-FR" dirty="0"/>
              <a:t>de </a:t>
            </a:r>
            <a:r>
              <a:rPr lang="fr-FR" dirty="0" smtClean="0"/>
              <a:t>TOUL</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80 % patients du CH de Toul sont originaires de 9 communes pour la médecine et chirurgie et 8 communes pour l’obstétrique (soit une population de 33 705 </a:t>
            </a:r>
            <a:r>
              <a:rPr lang="fr-FR" dirty="0" smtClean="0"/>
              <a:t>habitants)</a:t>
            </a:r>
            <a:r>
              <a:rPr lang="fr-FR" dirty="0"/>
              <a:t> : </a:t>
            </a:r>
          </a:p>
          <a:p>
            <a:pPr lvl="1">
              <a:buFont typeface="Calibri" panose="020F0502020204030204" pitchFamily="34" charset="0"/>
              <a:buChar char="‐"/>
            </a:pPr>
            <a:r>
              <a:rPr lang="fr-FR" dirty="0" smtClean="0"/>
              <a:t>CC Toulois</a:t>
            </a:r>
            <a:r>
              <a:rPr lang="fr-FR" dirty="0"/>
              <a:t> : </a:t>
            </a:r>
            <a:r>
              <a:rPr lang="fr-FR" dirty="0" err="1"/>
              <a:t>Foug</a:t>
            </a:r>
            <a:r>
              <a:rPr lang="fr-FR" dirty="0"/>
              <a:t>, Toul, </a:t>
            </a:r>
            <a:r>
              <a:rPr lang="fr-FR" dirty="0" err="1" smtClean="0"/>
              <a:t>Domgermain</a:t>
            </a:r>
            <a:r>
              <a:rPr lang="fr-FR" dirty="0" smtClean="0"/>
              <a:t> (hors obstétrique)  </a:t>
            </a:r>
          </a:p>
          <a:p>
            <a:pPr lvl="1">
              <a:buFont typeface="Calibri" panose="020F0502020204030204" pitchFamily="34" charset="0"/>
              <a:buChar char="‐"/>
            </a:pPr>
            <a:r>
              <a:rPr lang="fr-FR" dirty="0" smtClean="0"/>
              <a:t>CC </a:t>
            </a:r>
            <a:r>
              <a:rPr lang="fr-FR" dirty="0"/>
              <a:t>du Pays de Colombey et du Sud Toulois : </a:t>
            </a:r>
            <a:r>
              <a:rPr lang="fr-FR" dirty="0" err="1"/>
              <a:t>Blénod</a:t>
            </a:r>
            <a:r>
              <a:rPr lang="fr-FR" dirty="0"/>
              <a:t>-les-Toul, Vannes-le-Châtel, Colombey-les-Belles,</a:t>
            </a:r>
          </a:p>
          <a:p>
            <a:pPr lvl="1">
              <a:buFont typeface="Calibri" panose="020F0502020204030204" pitchFamily="34" charset="0"/>
              <a:buChar char="‐"/>
            </a:pPr>
            <a:r>
              <a:rPr lang="fr-FR" dirty="0"/>
              <a:t>CC de </a:t>
            </a:r>
            <a:r>
              <a:rPr lang="fr-FR" dirty="0" err="1"/>
              <a:t>Void</a:t>
            </a:r>
            <a:r>
              <a:rPr lang="fr-FR" dirty="0"/>
              <a:t> (Meuse) : Void-Vacon, </a:t>
            </a:r>
          </a:p>
          <a:p>
            <a:pPr lvl="1">
              <a:buFont typeface="Calibri" panose="020F0502020204030204" pitchFamily="34" charset="0"/>
              <a:buChar char="‐"/>
            </a:pPr>
            <a:r>
              <a:rPr lang="fr-FR" dirty="0"/>
              <a:t>CC du Val des Couleurs (Meuse) : Vaucouleurs,</a:t>
            </a:r>
          </a:p>
          <a:p>
            <a:pPr lvl="1">
              <a:buFont typeface="Calibri" panose="020F0502020204030204" pitchFamily="34" charset="0"/>
              <a:buChar char="‐"/>
            </a:pPr>
            <a:r>
              <a:rPr lang="fr-FR" dirty="0"/>
              <a:t>CC du Pays de Commercy (Meuse) : Commercy</a:t>
            </a:r>
          </a:p>
          <a:p>
            <a:r>
              <a:rPr lang="fr-FR" dirty="0" smtClean="0"/>
              <a:t>Maintien du nombre d’accouchements </a:t>
            </a:r>
            <a:r>
              <a:rPr lang="fr-FR" dirty="0"/>
              <a:t>au CH de Toul </a:t>
            </a:r>
            <a:r>
              <a:rPr lang="fr-FR" dirty="0" smtClean="0"/>
              <a:t>contrairement </a:t>
            </a:r>
            <a:r>
              <a:rPr lang="fr-FR" dirty="0"/>
              <a:t>à la tendance nationale. (607 en 2014 et 611 en 2015). 25% des naissances sont d’origine meusienne</a:t>
            </a:r>
          </a:p>
          <a:p>
            <a:endParaRPr lang="fr-FR" dirty="0"/>
          </a:p>
        </p:txBody>
      </p:sp>
    </p:spTree>
    <p:extLst>
      <p:ext uri="{BB962C8B-B14F-4D97-AF65-F5344CB8AC3E}">
        <p14:creationId xmlns:p14="http://schemas.microsoft.com/office/powerpoint/2010/main" val="3144871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txBox="1">
            <a:spLocks/>
          </p:cNvSpPr>
          <p:nvPr/>
        </p:nvSpPr>
        <p:spPr>
          <a:xfrm>
            <a:off x="457200" y="274638"/>
            <a:ext cx="8229600" cy="77809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Les flux hospitaliers  </a:t>
            </a:r>
          </a:p>
          <a:p>
            <a:r>
              <a:rPr lang="fr-FR" sz="2900" dirty="0" smtClean="0"/>
              <a:t>part des séjours par établissements d’hospitalisation</a:t>
            </a:r>
            <a:endParaRPr lang="fr-FR" sz="2900" dirty="0"/>
          </a:p>
        </p:txBody>
      </p:sp>
      <p:graphicFrame>
        <p:nvGraphicFramePr>
          <p:cNvPr id="12" name="Graphique 11"/>
          <p:cNvGraphicFramePr>
            <a:graphicFrameLocks/>
          </p:cNvGraphicFramePr>
          <p:nvPr>
            <p:extLst>
              <p:ext uri="{D42A27DB-BD31-4B8C-83A1-F6EECF244321}">
                <p14:modId xmlns:p14="http://schemas.microsoft.com/office/powerpoint/2010/main" val="586967359"/>
              </p:ext>
            </p:extLst>
          </p:nvPr>
        </p:nvGraphicFramePr>
        <p:xfrm>
          <a:off x="4211960" y="3689648"/>
          <a:ext cx="4703241"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ext uri="{D42A27DB-BD31-4B8C-83A1-F6EECF244321}">
                <p14:modId xmlns:p14="http://schemas.microsoft.com/office/powerpoint/2010/main" val="1443202748"/>
              </p:ext>
            </p:extLst>
          </p:nvPr>
        </p:nvGraphicFramePr>
        <p:xfrm>
          <a:off x="3779912" y="1196752"/>
          <a:ext cx="3744416" cy="2708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extLst>
              <p:ext uri="{D42A27DB-BD31-4B8C-83A1-F6EECF244321}">
                <p14:modId xmlns:p14="http://schemas.microsoft.com/office/powerpoint/2010/main" val="897197857"/>
              </p:ext>
            </p:extLst>
          </p:nvPr>
        </p:nvGraphicFramePr>
        <p:xfrm>
          <a:off x="323528" y="3717032"/>
          <a:ext cx="3816424" cy="288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p:cNvGraphicFramePr>
            <a:graphicFrameLocks/>
          </p:cNvGraphicFramePr>
          <p:nvPr>
            <p:extLst>
              <p:ext uri="{D42A27DB-BD31-4B8C-83A1-F6EECF244321}">
                <p14:modId xmlns:p14="http://schemas.microsoft.com/office/powerpoint/2010/main" val="4174573262"/>
              </p:ext>
            </p:extLst>
          </p:nvPr>
        </p:nvGraphicFramePr>
        <p:xfrm>
          <a:off x="755576" y="1124744"/>
          <a:ext cx="3227066" cy="28803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43191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8"/>
            <a:ext cx="8640960" cy="6336704"/>
          </a:xfrm>
        </p:spPr>
        <p:txBody>
          <a:bodyPr>
            <a:normAutofit fontScale="62500" lnSpcReduction="20000"/>
          </a:bodyPr>
          <a:lstStyle/>
          <a:p>
            <a:pPr marL="57150" indent="0">
              <a:buNone/>
            </a:pPr>
            <a:r>
              <a:rPr lang="fr-FR" sz="4500" b="1" dirty="0"/>
              <a:t>L’Hospitalisation à Domicile (HAD) </a:t>
            </a:r>
          </a:p>
          <a:p>
            <a:r>
              <a:rPr lang="fr-FR" dirty="0" smtClean="0"/>
              <a:t>2 </a:t>
            </a:r>
            <a:r>
              <a:rPr lang="fr-FR" dirty="0"/>
              <a:t>HAD sont amenées à intervenir sur le territoire : l’HAD de l’OHS et de l’HADAN.</a:t>
            </a:r>
            <a:endParaRPr lang="fr-FR" sz="4000" dirty="0"/>
          </a:p>
          <a:p>
            <a:r>
              <a:rPr lang="fr-FR" dirty="0" smtClean="0"/>
              <a:t>réflexion en cours sur </a:t>
            </a:r>
            <a:r>
              <a:rPr lang="fr-FR" dirty="0"/>
              <a:t>la mise en place d’un guichet </a:t>
            </a:r>
            <a:r>
              <a:rPr lang="fr-FR" dirty="0" smtClean="0"/>
              <a:t>unique</a:t>
            </a:r>
          </a:p>
          <a:p>
            <a:pPr marL="0" indent="0">
              <a:buNone/>
            </a:pPr>
            <a:endParaRPr lang="fr-FR" sz="1300" dirty="0" smtClean="0"/>
          </a:p>
          <a:p>
            <a:pPr marL="57150" indent="0">
              <a:buNone/>
            </a:pPr>
            <a:r>
              <a:rPr lang="fr-FR" sz="4500" b="1" dirty="0"/>
              <a:t>La filière gériatrique</a:t>
            </a:r>
          </a:p>
          <a:p>
            <a:pPr marL="0" indent="0">
              <a:buNone/>
            </a:pPr>
            <a:r>
              <a:rPr lang="fr-FR" dirty="0"/>
              <a:t>Le CH de Toul dispose de l’ensemble des éléments structurant une filière gériatrique :</a:t>
            </a:r>
            <a:endParaRPr lang="fr-FR" sz="4000" dirty="0"/>
          </a:p>
          <a:p>
            <a:pPr lvl="0"/>
            <a:r>
              <a:rPr lang="fr-FR" dirty="0"/>
              <a:t>Une équipe mobile de gériatrie </a:t>
            </a:r>
            <a:endParaRPr lang="fr-FR" dirty="0" smtClean="0"/>
          </a:p>
          <a:p>
            <a:pPr lvl="0"/>
            <a:r>
              <a:rPr lang="fr-FR" dirty="0" smtClean="0"/>
              <a:t>Une </a:t>
            </a:r>
            <a:r>
              <a:rPr lang="fr-FR" dirty="0"/>
              <a:t>unité de court séjour gériatrique </a:t>
            </a:r>
          </a:p>
          <a:p>
            <a:pPr lvl="0"/>
            <a:r>
              <a:rPr lang="fr-FR" dirty="0"/>
              <a:t>Une consultation mémoire qui réalise un bilan sur les troubles </a:t>
            </a:r>
            <a:r>
              <a:rPr lang="fr-FR" dirty="0" smtClean="0"/>
              <a:t>cognitifs</a:t>
            </a:r>
          </a:p>
          <a:p>
            <a:pPr marL="0" lvl="0" indent="0">
              <a:buNone/>
            </a:pPr>
            <a:endParaRPr lang="fr-FR" sz="1300" dirty="0"/>
          </a:p>
          <a:p>
            <a:pPr marL="57150" lvl="0" indent="0">
              <a:buNone/>
            </a:pPr>
            <a:r>
              <a:rPr lang="fr-FR" sz="4500" b="1" dirty="0"/>
              <a:t>Organisation des soins palliatifs</a:t>
            </a:r>
          </a:p>
          <a:p>
            <a:r>
              <a:rPr lang="fr-FR" dirty="0" smtClean="0"/>
              <a:t>Une équipe </a:t>
            </a:r>
            <a:r>
              <a:rPr lang="fr-FR" dirty="0"/>
              <a:t>mobile de soins </a:t>
            </a:r>
            <a:r>
              <a:rPr lang="fr-FR" dirty="0" smtClean="0"/>
              <a:t>palliatifs</a:t>
            </a:r>
            <a:r>
              <a:rPr lang="fr-FR" dirty="0"/>
              <a:t> </a:t>
            </a:r>
            <a:r>
              <a:rPr lang="fr-FR" dirty="0" smtClean="0"/>
              <a:t>au CH de Toul </a:t>
            </a:r>
            <a:r>
              <a:rPr lang="fr-FR" sz="2800" dirty="0"/>
              <a:t>(</a:t>
            </a:r>
            <a:r>
              <a:rPr lang="fr-FR" sz="2800" i="1" dirty="0"/>
              <a:t>intra hospitalière) </a:t>
            </a:r>
            <a:endParaRPr lang="fr-FR" sz="4000" dirty="0"/>
          </a:p>
          <a:p>
            <a:r>
              <a:rPr lang="fr-FR" dirty="0"/>
              <a:t>Le réseau Nancy santé métropole (NSM) prend </a:t>
            </a:r>
            <a:r>
              <a:rPr lang="fr-FR" dirty="0" smtClean="0"/>
              <a:t>le </a:t>
            </a:r>
            <a:r>
              <a:rPr lang="fr-FR" dirty="0"/>
              <a:t>relais, voire </a:t>
            </a:r>
            <a:r>
              <a:rPr lang="fr-FR" dirty="0" smtClean="0"/>
              <a:t>HAD, pour l’accompagnement </a:t>
            </a:r>
            <a:r>
              <a:rPr lang="fr-FR" dirty="0"/>
              <a:t>à </a:t>
            </a:r>
            <a:r>
              <a:rPr lang="fr-FR" dirty="0" smtClean="0"/>
              <a:t>domicile</a:t>
            </a:r>
          </a:p>
          <a:p>
            <a:endParaRPr lang="fr-FR" sz="1300" dirty="0"/>
          </a:p>
          <a:p>
            <a:pPr marL="57150" indent="0">
              <a:buNone/>
            </a:pPr>
            <a:r>
              <a:rPr lang="fr-FR" sz="4500" b="1" dirty="0"/>
              <a:t>Programmes d'éducation thérapeutique du patient (ETP) </a:t>
            </a:r>
          </a:p>
          <a:p>
            <a:r>
              <a:rPr lang="fr-FR" sz="3300" dirty="0"/>
              <a:t>proposé par le réseau Nancy Santé Métropole </a:t>
            </a:r>
          </a:p>
          <a:p>
            <a:r>
              <a:rPr lang="fr-FR" sz="3300" dirty="0" smtClean="0"/>
              <a:t>Diabètes de type 1 ou 2, surpoids, insuffisance rénale chronique modérée  	et addictions (alcool ou tabac dans un premier temps)</a:t>
            </a:r>
            <a:endParaRPr lang="fr-FR" sz="3300" dirty="0"/>
          </a:p>
        </p:txBody>
      </p:sp>
    </p:spTree>
    <p:extLst>
      <p:ext uri="{BB962C8B-B14F-4D97-AF65-F5344CB8AC3E}">
        <p14:creationId xmlns:p14="http://schemas.microsoft.com/office/powerpoint/2010/main" val="339870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nSpc>
                <a:spcPct val="80000"/>
              </a:lnSpc>
            </a:pPr>
            <a:r>
              <a:rPr lang="fr-FR" sz="4100" dirty="0" smtClean="0"/>
              <a:t>organisation et accessibilité des soins d’urgence</a:t>
            </a:r>
            <a:endParaRPr lang="fr-FR" sz="4100" dirty="0"/>
          </a:p>
        </p:txBody>
      </p:sp>
      <p:sp>
        <p:nvSpPr>
          <p:cNvPr id="5" name="Rectangle 4"/>
          <p:cNvSpPr/>
          <p:nvPr/>
        </p:nvSpPr>
        <p:spPr>
          <a:xfrm>
            <a:off x="4932040" y="1340768"/>
            <a:ext cx="4187902" cy="5632311"/>
          </a:xfrm>
          <a:prstGeom prst="rect">
            <a:avLst/>
          </a:prstGeom>
        </p:spPr>
        <p:txBody>
          <a:bodyPr wrap="square">
            <a:spAutoFit/>
          </a:bodyPr>
          <a:lstStyle/>
          <a:p>
            <a:pPr marL="285750" indent="-285750">
              <a:buFont typeface="Wingdings" panose="05000000000000000000" pitchFamily="2" charset="2"/>
              <a:buChar char="Ø"/>
            </a:pPr>
            <a:r>
              <a:rPr lang="fr-FR" dirty="0" smtClean="0"/>
              <a:t>service des urgences implanté au CH de Toul. </a:t>
            </a:r>
          </a:p>
          <a:p>
            <a:pPr marL="285750" lvl="1" indent="-285750">
              <a:buFont typeface="Wingdings" panose="05000000000000000000" pitchFamily="2" charset="2"/>
              <a:buChar char="Ø"/>
            </a:pPr>
            <a:r>
              <a:rPr lang="fr-FR" dirty="0" smtClean="0"/>
              <a:t>population </a:t>
            </a:r>
            <a:r>
              <a:rPr lang="fr-FR" dirty="0"/>
              <a:t>à plus de 30mn sur le secteur de </a:t>
            </a:r>
            <a:r>
              <a:rPr lang="fr-FR" dirty="0" smtClean="0"/>
              <a:t>VEZELISE (7 </a:t>
            </a:r>
            <a:r>
              <a:rPr lang="fr-FR" dirty="0"/>
              <a:t>% de la population du territoire)</a:t>
            </a:r>
          </a:p>
          <a:p>
            <a:pPr marL="285750" lvl="1" indent="-285750">
              <a:buFont typeface="Wingdings" panose="05000000000000000000" pitchFamily="2" charset="2"/>
              <a:buChar char="Ø"/>
            </a:pPr>
            <a:r>
              <a:rPr lang="fr-FR" dirty="0"/>
              <a:t>réflexion sur les dispositifs pouvant être déployés sur les territoires éloignés (réactualisation du plan régional 30 mn</a:t>
            </a:r>
            <a:r>
              <a:rPr lang="fr-FR" dirty="0" smtClean="0"/>
              <a:t>) </a:t>
            </a:r>
            <a:r>
              <a:rPr lang="fr-FR" dirty="0"/>
              <a:t>: </a:t>
            </a:r>
            <a:r>
              <a:rPr lang="fr-FR" sz="1600" i="1" dirty="0"/>
              <a:t>médecin correspondant du SAMU, </a:t>
            </a:r>
            <a:r>
              <a:rPr lang="fr-FR" sz="1600" i="1" dirty="0" smtClean="0"/>
              <a:t>infirmiers </a:t>
            </a:r>
            <a:r>
              <a:rPr lang="fr-FR" sz="1600" i="1" dirty="0" err="1" smtClean="0"/>
              <a:t>protocolés</a:t>
            </a:r>
            <a:endParaRPr lang="fr-FR" sz="1600" i="1" dirty="0"/>
          </a:p>
          <a:p>
            <a:pPr marL="285750" lvl="1" indent="-285750">
              <a:buFont typeface="Wingdings" panose="05000000000000000000" pitchFamily="2" charset="2"/>
              <a:buChar char="Ø"/>
            </a:pPr>
            <a:r>
              <a:rPr lang="fr-FR" dirty="0" smtClean="0"/>
              <a:t>PDSA : </a:t>
            </a:r>
          </a:p>
          <a:p>
            <a:pPr marL="633413" lvl="2" indent="-285750">
              <a:buFontTx/>
              <a:buChar char="-"/>
            </a:pPr>
            <a:r>
              <a:rPr lang="fr-FR" dirty="0" smtClean="0"/>
              <a:t>secteur </a:t>
            </a:r>
            <a:r>
              <a:rPr lang="fr-FR" dirty="0"/>
              <a:t>de </a:t>
            </a:r>
            <a:r>
              <a:rPr lang="fr-FR" dirty="0" err="1"/>
              <a:t>Vezelise</a:t>
            </a:r>
            <a:r>
              <a:rPr lang="fr-FR" dirty="0"/>
              <a:t>/ </a:t>
            </a:r>
            <a:r>
              <a:rPr lang="fr-FR" dirty="0" err="1"/>
              <a:t>Diarville</a:t>
            </a:r>
            <a:r>
              <a:rPr lang="fr-FR" dirty="0"/>
              <a:t> / </a:t>
            </a:r>
            <a:r>
              <a:rPr lang="fr-FR" dirty="0" err="1"/>
              <a:t>Haroué</a:t>
            </a:r>
            <a:r>
              <a:rPr lang="fr-FR" dirty="0"/>
              <a:t> : une dizaine de médecins généralistes bien engagés dans la permanence des soins </a:t>
            </a:r>
            <a:endParaRPr lang="fr-FR" dirty="0" smtClean="0"/>
          </a:p>
          <a:p>
            <a:pPr marL="633413" lvl="2" indent="-285750">
              <a:buFontTx/>
              <a:buChar char="-"/>
            </a:pPr>
            <a:r>
              <a:rPr lang="fr-FR" dirty="0" smtClean="0"/>
              <a:t>secteur </a:t>
            </a:r>
            <a:r>
              <a:rPr lang="fr-FR" dirty="0"/>
              <a:t>de Toul : SOS </a:t>
            </a:r>
            <a:r>
              <a:rPr lang="fr-FR" dirty="0" smtClean="0"/>
              <a:t>médecins en semaine  </a:t>
            </a:r>
            <a:r>
              <a:rPr lang="fr-FR" dirty="0"/>
              <a:t>et permanences </a:t>
            </a:r>
            <a:r>
              <a:rPr lang="fr-FR" dirty="0" smtClean="0"/>
              <a:t>du week-end assurées par la maison </a:t>
            </a:r>
            <a:r>
              <a:rPr lang="fr-FR" dirty="0"/>
              <a:t>médicale de garde implantée dans l’hôpital de </a:t>
            </a:r>
            <a:r>
              <a:rPr lang="fr-FR" dirty="0" smtClean="0"/>
              <a:t>Toul</a:t>
            </a:r>
            <a:endParaRPr lang="fr-FR"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2723" b="8862"/>
          <a:stretch/>
        </p:blipFill>
        <p:spPr bwMode="auto">
          <a:xfrm>
            <a:off x="35496" y="1844824"/>
            <a:ext cx="494768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27982" y="1268760"/>
            <a:ext cx="3528392" cy="584775"/>
          </a:xfrm>
          <a:prstGeom prst="rect">
            <a:avLst/>
          </a:prstGeom>
          <a:noFill/>
        </p:spPr>
        <p:txBody>
          <a:bodyPr wrap="square" rtlCol="0">
            <a:spAutoFit/>
          </a:bodyPr>
          <a:lstStyle/>
          <a:p>
            <a:pPr algn="ctr"/>
            <a:r>
              <a:rPr lang="fr-FR" sz="1600" i="1" dirty="0" smtClean="0"/>
              <a:t>Temps d’accès à une structure d’urgence en 2016 (SU – SMUR)</a:t>
            </a:r>
            <a:endParaRPr lang="fr-FR" sz="1600" i="1" dirty="0"/>
          </a:p>
        </p:txBody>
      </p:sp>
    </p:spTree>
    <p:extLst>
      <p:ext uri="{BB962C8B-B14F-4D97-AF65-F5344CB8AC3E}">
        <p14:creationId xmlns:p14="http://schemas.microsoft.com/office/powerpoint/2010/main" val="1333942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2060"/>
                </a:solidFill>
              </a:rPr>
              <a:t>6) </a:t>
            </a:r>
            <a:r>
              <a:rPr lang="fr-FR" dirty="0" err="1">
                <a:solidFill>
                  <a:srgbClr val="002060"/>
                </a:solidFill>
              </a:rPr>
              <a:t>OfFRE</a:t>
            </a:r>
            <a:r>
              <a:rPr lang="fr-FR" dirty="0">
                <a:solidFill>
                  <a:srgbClr val="002060"/>
                </a:solidFill>
              </a:rPr>
              <a:t> de SANTE </a:t>
            </a:r>
            <a:r>
              <a:rPr lang="fr-FR" dirty="0" smtClean="0">
                <a:solidFill>
                  <a:srgbClr val="002060"/>
                </a:solidFill>
              </a:rPr>
              <a:t/>
            </a:r>
            <a:br>
              <a:rPr lang="fr-FR" dirty="0" smtClean="0">
                <a:solidFill>
                  <a:srgbClr val="002060"/>
                </a:solidFill>
              </a:rPr>
            </a:br>
            <a:r>
              <a:rPr lang="fr-FR" dirty="0">
                <a:solidFill>
                  <a:srgbClr val="002060"/>
                </a:solidFill>
              </a:rPr>
              <a:t>	</a:t>
            </a:r>
            <a:r>
              <a:rPr lang="fr-FR" dirty="0" smtClean="0">
                <a:solidFill>
                  <a:srgbClr val="92D050"/>
                </a:solidFill>
              </a:rPr>
              <a:t>6.3 - l’offre médico-sociale</a:t>
            </a:r>
            <a:endParaRPr lang="fr-FR" dirty="0">
              <a:solidFill>
                <a:srgbClr val="92D05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2168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Etablissements et services pour personnes </a:t>
            </a:r>
            <a:r>
              <a:rPr lang="fr-FR" dirty="0" smtClean="0"/>
              <a:t>âgées</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60486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45207" y="1763524"/>
            <a:ext cx="2483768" cy="369332"/>
          </a:xfrm>
          <a:prstGeom prst="rect">
            <a:avLst/>
          </a:prstGeom>
        </p:spPr>
        <p:txBody>
          <a:bodyPr wrap="square">
            <a:spAutoFit/>
          </a:bodyPr>
          <a:lstStyle/>
          <a:p>
            <a:pPr marL="285750" indent="-285750">
              <a:buFont typeface="Arial" panose="020B0604020202020204" pitchFamily="34" charset="0"/>
              <a:buChar char="•"/>
            </a:pPr>
            <a:r>
              <a:rPr lang="fr-FR" dirty="0"/>
              <a:t>9 </a:t>
            </a:r>
            <a:r>
              <a:rPr lang="fr-FR" dirty="0" smtClean="0"/>
              <a:t>EHPAD en </a:t>
            </a:r>
            <a:r>
              <a:rPr lang="fr-FR" dirty="0"/>
              <a:t>2016</a:t>
            </a:r>
          </a:p>
        </p:txBody>
      </p:sp>
      <p:sp>
        <p:nvSpPr>
          <p:cNvPr id="5" name="Rectangle 4"/>
          <p:cNvSpPr/>
          <p:nvPr/>
        </p:nvSpPr>
        <p:spPr>
          <a:xfrm>
            <a:off x="4572000" y="4149080"/>
            <a:ext cx="4355976" cy="1754326"/>
          </a:xfrm>
          <a:prstGeom prst="rect">
            <a:avLst/>
          </a:prstGeom>
        </p:spPr>
        <p:txBody>
          <a:bodyPr wrap="square">
            <a:spAutoFit/>
          </a:bodyPr>
          <a:lstStyle/>
          <a:p>
            <a:pPr marL="285750" indent="-285750">
              <a:buFont typeface="Arial" panose="020B0604020202020204" pitchFamily="34" charset="0"/>
              <a:buChar char="•"/>
            </a:pPr>
            <a:r>
              <a:rPr lang="fr-FR" b="1" dirty="0" smtClean="0"/>
              <a:t>Taux </a:t>
            </a:r>
            <a:r>
              <a:rPr lang="fr-FR" b="1" dirty="0"/>
              <a:t>d’équipement en EHPAD de 93,9 </a:t>
            </a:r>
            <a:r>
              <a:rPr lang="fr-FR" dirty="0"/>
              <a:t>places pour 1 000 habitants de 75 ans et plus au 1er janvier </a:t>
            </a:r>
            <a:r>
              <a:rPr lang="fr-FR" dirty="0" smtClean="0"/>
              <a:t>2015 proche du niveau départemental </a:t>
            </a:r>
            <a:r>
              <a:rPr lang="fr-FR" dirty="0"/>
              <a:t>(92,7) et </a:t>
            </a:r>
            <a:r>
              <a:rPr lang="fr-FR" dirty="0" smtClean="0"/>
              <a:t>Grand-Est </a:t>
            </a:r>
            <a:r>
              <a:rPr lang="fr-FR" dirty="0"/>
              <a:t>(95,4) </a:t>
            </a:r>
            <a:endParaRPr lang="fr-FR" dirty="0" smtClean="0"/>
          </a:p>
          <a:p>
            <a:pPr marL="285750" indent="-285750">
              <a:buFont typeface="Arial" panose="020B0604020202020204" pitchFamily="34" charset="0"/>
              <a:buChar char="•"/>
            </a:pPr>
            <a:r>
              <a:rPr lang="fr-FR" b="1" dirty="0" smtClean="0"/>
              <a:t>structures bien </a:t>
            </a:r>
            <a:r>
              <a:rPr lang="fr-FR" b="1" dirty="0"/>
              <a:t>réparties </a:t>
            </a:r>
            <a:r>
              <a:rPr lang="fr-FR" dirty="0"/>
              <a:t>sur le territoire.</a:t>
            </a:r>
          </a:p>
        </p:txBody>
      </p:sp>
      <p:sp>
        <p:nvSpPr>
          <p:cNvPr id="6" name="Rectangle 5"/>
          <p:cNvSpPr/>
          <p:nvPr/>
        </p:nvSpPr>
        <p:spPr>
          <a:xfrm>
            <a:off x="4985434" y="2394754"/>
            <a:ext cx="4051062" cy="1754326"/>
          </a:xfrm>
          <a:prstGeom prst="rect">
            <a:avLst/>
          </a:prstGeom>
        </p:spPr>
        <p:txBody>
          <a:bodyPr wrap="square">
            <a:spAutoFit/>
          </a:bodyPr>
          <a:lstStyle/>
          <a:p>
            <a:pPr marL="285750" indent="-285750">
              <a:buFont typeface="Arial" panose="020B0604020202020204" pitchFamily="34" charset="0"/>
              <a:buChar char="•"/>
            </a:pPr>
            <a:r>
              <a:rPr lang="fr-FR" dirty="0"/>
              <a:t>Pôle d’activités et de soins adaptés </a:t>
            </a:r>
            <a:r>
              <a:rPr lang="fr-FR" dirty="0" smtClean="0"/>
              <a:t>(PASA ) à l’EHPAD de FOUG permettant </a:t>
            </a:r>
            <a:r>
              <a:rPr lang="fr-FR" dirty="0"/>
              <a:t>l’accueil, dans la journée, de 14 résidents de l’établissement ayant des troubles du comportement modérés. </a:t>
            </a:r>
          </a:p>
        </p:txBody>
      </p:sp>
    </p:spTree>
    <p:extLst>
      <p:ext uri="{BB962C8B-B14F-4D97-AF65-F5344CB8AC3E}">
        <p14:creationId xmlns:p14="http://schemas.microsoft.com/office/powerpoint/2010/main" val="2716023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3"/>
          <a:stretch>
            <a:fillRect/>
          </a:stretch>
        </p:blipFill>
        <p:spPr>
          <a:xfrm>
            <a:off x="323528" y="1916832"/>
            <a:ext cx="3752850" cy="3619500"/>
          </a:xfrm>
          <a:prstGeom prst="rect">
            <a:avLst/>
          </a:prstGeom>
        </p:spPr>
      </p:pic>
      <p:sp>
        <p:nvSpPr>
          <p:cNvPr id="5" name="Titre 1"/>
          <p:cNvSpPr>
            <a:spLocks noGrp="1"/>
          </p:cNvSpPr>
          <p:nvPr>
            <p:ph type="title"/>
          </p:nvPr>
        </p:nvSpPr>
        <p:spPr/>
        <p:txBody>
          <a:bodyPr>
            <a:normAutofit fontScale="90000"/>
          </a:bodyPr>
          <a:lstStyle/>
          <a:p>
            <a:r>
              <a:rPr lang="fr-FR" dirty="0"/>
              <a:t>Etablissements et services pour personnes </a:t>
            </a:r>
            <a:r>
              <a:rPr lang="fr-FR" dirty="0" smtClean="0"/>
              <a:t>âgées</a:t>
            </a:r>
            <a:endParaRPr lang="fr-FR" dirty="0"/>
          </a:p>
        </p:txBody>
      </p:sp>
      <p:sp>
        <p:nvSpPr>
          <p:cNvPr id="6" name="Rectangle 5"/>
          <p:cNvSpPr/>
          <p:nvPr/>
        </p:nvSpPr>
        <p:spPr>
          <a:xfrm>
            <a:off x="4283968" y="3126382"/>
            <a:ext cx="4572000" cy="923330"/>
          </a:xfrm>
          <a:prstGeom prst="rect">
            <a:avLst/>
          </a:prstGeom>
        </p:spPr>
        <p:txBody>
          <a:bodyPr>
            <a:spAutoFit/>
          </a:bodyPr>
          <a:lstStyle/>
          <a:p>
            <a:pPr marL="285750" indent="-285750">
              <a:buFont typeface="Arial" panose="020B0604020202020204" pitchFamily="34" charset="0"/>
              <a:buChar char="•"/>
            </a:pPr>
            <a:r>
              <a:rPr lang="fr-FR" dirty="0" smtClean="0"/>
              <a:t>L’équipe </a:t>
            </a:r>
            <a:r>
              <a:rPr lang="fr-FR" dirty="0"/>
              <a:t>spécialisé Alzheimer du SSIAD de l’OHS (</a:t>
            </a:r>
            <a:r>
              <a:rPr lang="fr-FR" dirty="0" smtClean="0"/>
              <a:t>Nancy) intervient </a:t>
            </a:r>
            <a:r>
              <a:rPr lang="fr-FR" dirty="0"/>
              <a:t>sur le territoire Terres de </a:t>
            </a:r>
            <a:r>
              <a:rPr lang="fr-FR" dirty="0" smtClean="0"/>
              <a:t>Lorraine</a:t>
            </a:r>
            <a:endParaRPr lang="fr-FR" dirty="0"/>
          </a:p>
        </p:txBody>
      </p:sp>
      <p:sp>
        <p:nvSpPr>
          <p:cNvPr id="7" name="Rectangle 6"/>
          <p:cNvSpPr/>
          <p:nvPr/>
        </p:nvSpPr>
        <p:spPr>
          <a:xfrm>
            <a:off x="3923928" y="1916832"/>
            <a:ext cx="4572000" cy="1200329"/>
          </a:xfrm>
          <a:prstGeom prst="rect">
            <a:avLst/>
          </a:prstGeom>
        </p:spPr>
        <p:txBody>
          <a:bodyPr>
            <a:spAutoFit/>
          </a:bodyPr>
          <a:lstStyle/>
          <a:p>
            <a:pPr marL="285750" indent="-285750">
              <a:buFont typeface="Arial" panose="020B0604020202020204" pitchFamily="34" charset="0"/>
              <a:buChar char="•"/>
            </a:pPr>
            <a:r>
              <a:rPr lang="fr-FR" dirty="0"/>
              <a:t>6 SSIAD </a:t>
            </a:r>
            <a:r>
              <a:rPr lang="fr-FR" dirty="0" smtClean="0"/>
              <a:t>bien </a:t>
            </a:r>
            <a:r>
              <a:rPr lang="fr-FR" dirty="0"/>
              <a:t>répartis sur le territoire</a:t>
            </a:r>
            <a:endParaRPr lang="fr-FR" dirty="0" smtClean="0"/>
          </a:p>
          <a:p>
            <a:pPr marL="285750" indent="-285750">
              <a:buFont typeface="Arial" panose="020B0604020202020204" pitchFamily="34" charset="0"/>
              <a:buChar char="•"/>
            </a:pPr>
            <a:r>
              <a:rPr lang="fr-FR" dirty="0" smtClean="0"/>
              <a:t>Capacité de 233 places</a:t>
            </a:r>
          </a:p>
          <a:p>
            <a:pPr marL="285750" indent="-285750">
              <a:buFont typeface="Arial" panose="020B0604020202020204" pitchFamily="34" charset="0"/>
              <a:buChar char="•"/>
            </a:pPr>
            <a:r>
              <a:rPr lang="fr-FR" b="1" dirty="0" smtClean="0"/>
              <a:t>taux </a:t>
            </a:r>
            <a:r>
              <a:rPr lang="fr-FR" b="1" dirty="0"/>
              <a:t>d’équipement de 31,4 </a:t>
            </a:r>
            <a:r>
              <a:rPr lang="fr-FR" b="1" dirty="0" smtClean="0"/>
              <a:t>&gt; </a:t>
            </a:r>
            <a:r>
              <a:rPr lang="fr-FR" dirty="0" smtClean="0"/>
              <a:t>au niveau </a:t>
            </a:r>
            <a:r>
              <a:rPr lang="fr-FR" dirty="0"/>
              <a:t>départemental (18,1) et régional (19,2</a:t>
            </a:r>
            <a:r>
              <a:rPr lang="fr-FR" dirty="0" smtClean="0"/>
              <a:t>)</a:t>
            </a:r>
          </a:p>
        </p:txBody>
      </p:sp>
      <p:sp>
        <p:nvSpPr>
          <p:cNvPr id="8" name="Rectangle 7"/>
          <p:cNvSpPr/>
          <p:nvPr/>
        </p:nvSpPr>
        <p:spPr>
          <a:xfrm>
            <a:off x="4139952" y="4057170"/>
            <a:ext cx="4572000" cy="1754326"/>
          </a:xfrm>
          <a:prstGeom prst="rect">
            <a:avLst/>
          </a:prstGeom>
        </p:spPr>
        <p:txBody>
          <a:bodyPr>
            <a:spAutoFit/>
          </a:bodyPr>
          <a:lstStyle/>
          <a:p>
            <a:pPr marL="285750" indent="-285750">
              <a:buFont typeface="Arial" panose="020B0604020202020204" pitchFamily="34" charset="0"/>
              <a:buChar char="•"/>
            </a:pPr>
            <a:r>
              <a:rPr lang="fr-FR" dirty="0"/>
              <a:t>Plateforme d’accompagnement et de répit </a:t>
            </a:r>
            <a:r>
              <a:rPr lang="fr-FR" dirty="0" smtClean="0"/>
              <a:t>: accompagnement </a:t>
            </a:r>
            <a:r>
              <a:rPr lang="fr-FR" dirty="0"/>
              <a:t>pour les aidants de personnes atteintes de la maladie d’Alzheimer ou de maladie apparentée</a:t>
            </a:r>
            <a:r>
              <a:rPr lang="fr-FR" dirty="0" smtClean="0"/>
              <a:t>. (l’OHS </a:t>
            </a:r>
            <a:r>
              <a:rPr lang="fr-FR" dirty="0"/>
              <a:t>à partir de son accueil de jour Germaine Marchal de </a:t>
            </a:r>
            <a:r>
              <a:rPr lang="fr-FR" dirty="0" smtClean="0"/>
              <a:t>Nancy)</a:t>
            </a:r>
            <a:endParaRPr lang="fr-FR" dirty="0"/>
          </a:p>
        </p:txBody>
      </p:sp>
      <p:sp>
        <p:nvSpPr>
          <p:cNvPr id="9" name="Rectangle 8"/>
          <p:cNvSpPr/>
          <p:nvPr/>
        </p:nvSpPr>
        <p:spPr>
          <a:xfrm>
            <a:off x="1602804" y="5850707"/>
            <a:ext cx="6137547" cy="646331"/>
          </a:xfrm>
          <a:prstGeom prst="rect">
            <a:avLst/>
          </a:prstGeom>
        </p:spPr>
        <p:txBody>
          <a:bodyPr wrap="square">
            <a:spAutoFit/>
          </a:bodyPr>
          <a:lstStyle/>
          <a:p>
            <a:pPr marL="285750" lvl="0" indent="-285750">
              <a:buFont typeface="Wingdings" panose="05000000000000000000" pitchFamily="2" charset="2"/>
              <a:buChar char="Ø"/>
            </a:pPr>
            <a:r>
              <a:rPr lang="fr-FR" dirty="0" smtClean="0"/>
              <a:t>Projet de création </a:t>
            </a:r>
            <a:r>
              <a:rPr lang="fr-FR" dirty="0"/>
              <a:t>de 17 places supplémentaires de SSIAD pour le territoire Terres de </a:t>
            </a:r>
            <a:r>
              <a:rPr lang="fr-FR" dirty="0" smtClean="0"/>
              <a:t>Lorraine en 2017</a:t>
            </a:r>
            <a:endParaRPr lang="fr-FR" dirty="0"/>
          </a:p>
        </p:txBody>
      </p:sp>
    </p:spTree>
    <p:extLst>
      <p:ext uri="{BB962C8B-B14F-4D97-AF65-F5344CB8AC3E}">
        <p14:creationId xmlns:p14="http://schemas.microsoft.com/office/powerpoint/2010/main" val="4004961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coordination autour des personnes âgées</a:t>
            </a:r>
            <a:endParaRPr lang="fr-FR" dirty="0"/>
          </a:p>
        </p:txBody>
      </p:sp>
      <p:sp>
        <p:nvSpPr>
          <p:cNvPr id="4" name="Espace réservé du contenu 3"/>
          <p:cNvSpPr>
            <a:spLocks noGrp="1"/>
          </p:cNvSpPr>
          <p:nvPr>
            <p:ph idx="1"/>
          </p:nvPr>
        </p:nvSpPr>
        <p:spPr>
          <a:xfrm>
            <a:off x="457200" y="1556792"/>
            <a:ext cx="8229600" cy="4781128"/>
          </a:xfrm>
        </p:spPr>
        <p:txBody>
          <a:bodyPr>
            <a:normAutofit fontScale="92500" lnSpcReduction="10000"/>
          </a:bodyPr>
          <a:lstStyle/>
          <a:p>
            <a:r>
              <a:rPr lang="fr-FR" dirty="0" smtClean="0"/>
              <a:t>2 réseaux </a:t>
            </a:r>
            <a:r>
              <a:rPr lang="fr-FR" dirty="0"/>
              <a:t>territoriaux de santé </a:t>
            </a:r>
            <a:r>
              <a:rPr lang="fr-FR" dirty="0" smtClean="0"/>
              <a:t>:</a:t>
            </a:r>
          </a:p>
          <a:p>
            <a:pPr lvl="1">
              <a:buFont typeface="Calibri" panose="020F0502020204030204" pitchFamily="34" charset="0"/>
              <a:buChar char="‐"/>
            </a:pPr>
            <a:r>
              <a:rPr lang="fr-FR" sz="3200" dirty="0"/>
              <a:t>RESAPEG </a:t>
            </a:r>
            <a:r>
              <a:rPr lang="fr-FR" sz="3200" dirty="0" smtClean="0"/>
              <a:t>sur la </a:t>
            </a:r>
            <a:r>
              <a:rPr lang="fr-FR" sz="3200" dirty="0"/>
              <a:t>quasi-totalité du territoire</a:t>
            </a:r>
          </a:p>
          <a:p>
            <a:pPr lvl="2">
              <a:buFont typeface="Calibri" panose="020F0502020204030204" pitchFamily="34" charset="0"/>
              <a:buChar char="‐"/>
            </a:pPr>
            <a:r>
              <a:rPr lang="fr-FR" dirty="0" smtClean="0"/>
              <a:t>expérimentation </a:t>
            </a:r>
            <a:r>
              <a:rPr lang="fr-FR" dirty="0"/>
              <a:t>« Art. 70 » </a:t>
            </a:r>
            <a:r>
              <a:rPr lang="fr-FR" dirty="0" smtClean="0"/>
              <a:t>(repérage de la fragilité et sortie d’hospitalisation)</a:t>
            </a:r>
          </a:p>
          <a:p>
            <a:pPr lvl="2">
              <a:buFont typeface="Calibri" panose="020F0502020204030204" pitchFamily="34" charset="0"/>
              <a:buChar char="‐"/>
            </a:pPr>
            <a:r>
              <a:rPr lang="fr-FR" dirty="0" smtClean="0"/>
              <a:t>extension </a:t>
            </a:r>
            <a:r>
              <a:rPr lang="fr-FR" dirty="0"/>
              <a:t>de son périmètre d’intervention en 2016 pour </a:t>
            </a:r>
            <a:r>
              <a:rPr lang="fr-FR" dirty="0" smtClean="0"/>
              <a:t>couvrir les zones blanches encore existantes</a:t>
            </a:r>
          </a:p>
          <a:p>
            <a:pPr lvl="1">
              <a:buFont typeface="Calibri" panose="020F0502020204030204" pitchFamily="34" charset="0"/>
              <a:buChar char="‐"/>
            </a:pPr>
            <a:r>
              <a:rPr lang="fr-FR" sz="3200" dirty="0" smtClean="0"/>
              <a:t>RESAVAL sur </a:t>
            </a:r>
            <a:r>
              <a:rPr lang="fr-FR" sz="3200" dirty="0"/>
              <a:t>une partie des communes Nord-Toulois </a:t>
            </a:r>
          </a:p>
          <a:p>
            <a:r>
              <a:rPr lang="fr-FR" dirty="0" smtClean="0"/>
              <a:t>Territoire couvert </a:t>
            </a:r>
            <a:r>
              <a:rPr lang="fr-FR" dirty="0"/>
              <a:t>par un dispositif </a:t>
            </a:r>
            <a:r>
              <a:rPr lang="fr-FR" dirty="0" smtClean="0"/>
              <a:t>MAIA (Val de Lorraine et Terres de Lorraine)</a:t>
            </a:r>
          </a:p>
          <a:p>
            <a:pPr marL="342900" lvl="1" indent="-342900">
              <a:buFont typeface="Arial" panose="020B0604020202020204" pitchFamily="34" charset="0"/>
              <a:buChar char="•"/>
            </a:pPr>
            <a:r>
              <a:rPr lang="fr-FR" sz="3200" dirty="0" smtClean="0"/>
              <a:t>Démarche </a:t>
            </a:r>
            <a:r>
              <a:rPr lang="fr-FR" sz="3200" dirty="0"/>
              <a:t>parcours </a:t>
            </a:r>
            <a:r>
              <a:rPr lang="fr-FR" sz="3200" dirty="0" smtClean="0"/>
              <a:t>en 2017 : extension PAERPA</a:t>
            </a:r>
            <a:endParaRPr lang="fr-FR" sz="3200" dirty="0"/>
          </a:p>
        </p:txBody>
      </p:sp>
    </p:spTree>
    <p:extLst>
      <p:ext uri="{BB962C8B-B14F-4D97-AF65-F5344CB8AC3E}">
        <p14:creationId xmlns:p14="http://schemas.microsoft.com/office/powerpoint/2010/main" val="251054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3. Contexte démographique</a:t>
            </a:r>
            <a:endParaRPr lang="fr-FR" dirty="0">
              <a:solidFill>
                <a:srgbClr val="00206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391267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Structures et services pour adultes </a:t>
            </a:r>
            <a:r>
              <a:rPr lang="fr-FR" dirty="0" smtClean="0"/>
              <a:t>en situation de handicap</a:t>
            </a:r>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0664" y="1494073"/>
            <a:ext cx="61153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27784" y="6052646"/>
            <a:ext cx="6336704" cy="369332"/>
          </a:xfrm>
          <a:prstGeom prst="rect">
            <a:avLst/>
          </a:prstGeom>
        </p:spPr>
        <p:txBody>
          <a:bodyPr wrap="square">
            <a:spAutoFit/>
          </a:bodyPr>
          <a:lstStyle/>
          <a:p>
            <a:pPr marL="285750" indent="-285750">
              <a:buFont typeface="Wingdings" panose="05000000000000000000" pitchFamily="2" charset="2"/>
              <a:buChar char="Ø"/>
            </a:pPr>
            <a:r>
              <a:rPr lang="fr-FR" dirty="0"/>
              <a:t>Ouverture d’un SAMSAH </a:t>
            </a:r>
            <a:r>
              <a:rPr lang="fr-FR" dirty="0" smtClean="0"/>
              <a:t>de 30 places en </a:t>
            </a:r>
            <a:r>
              <a:rPr lang="fr-FR" dirty="0"/>
              <a:t>octobre 2016 </a:t>
            </a:r>
            <a:r>
              <a:rPr lang="fr-FR" dirty="0" smtClean="0"/>
              <a:t> à Toul</a:t>
            </a:r>
            <a:endParaRPr lang="fr-FR" dirty="0"/>
          </a:p>
        </p:txBody>
      </p:sp>
      <p:sp>
        <p:nvSpPr>
          <p:cNvPr id="5" name="Rectangle 4"/>
          <p:cNvSpPr/>
          <p:nvPr/>
        </p:nvSpPr>
        <p:spPr>
          <a:xfrm>
            <a:off x="395536" y="1988840"/>
            <a:ext cx="2232248" cy="3170099"/>
          </a:xfrm>
          <a:prstGeom prst="rect">
            <a:avLst/>
          </a:prstGeom>
        </p:spPr>
        <p:txBody>
          <a:bodyPr wrap="square">
            <a:spAutoFit/>
          </a:bodyPr>
          <a:lstStyle/>
          <a:p>
            <a:r>
              <a:rPr lang="fr-FR" sz="2000" dirty="0" smtClean="0"/>
              <a:t>Taux </a:t>
            </a:r>
            <a:r>
              <a:rPr lang="fr-FR" sz="2000" dirty="0"/>
              <a:t>d’équipement tout hébergement pour adultes handicapés au 1</a:t>
            </a:r>
            <a:r>
              <a:rPr lang="fr-FR" sz="2000" baseline="30000" dirty="0"/>
              <a:t>er</a:t>
            </a:r>
            <a:r>
              <a:rPr lang="fr-FR" sz="2000" dirty="0"/>
              <a:t> janvier 2015 </a:t>
            </a:r>
            <a:r>
              <a:rPr lang="fr-FR" sz="2000" dirty="0" smtClean="0"/>
              <a:t> </a:t>
            </a:r>
            <a:r>
              <a:rPr lang="fr-FR" sz="2000" dirty="0"/>
              <a:t>: 2,7 places </a:t>
            </a:r>
            <a:r>
              <a:rPr lang="fr-FR" sz="2000" dirty="0" smtClean="0"/>
              <a:t>&lt; </a:t>
            </a:r>
            <a:r>
              <a:rPr lang="fr-FR" sz="2000" dirty="0" err="1" smtClean="0"/>
              <a:t>dépt</a:t>
            </a:r>
            <a:r>
              <a:rPr lang="fr-FR" sz="2000" dirty="0" smtClean="0"/>
              <a:t> 54 et </a:t>
            </a:r>
            <a:r>
              <a:rPr lang="fr-FR" sz="2000" dirty="0"/>
              <a:t>Grand-est </a:t>
            </a:r>
            <a:r>
              <a:rPr lang="fr-FR" sz="2000" dirty="0" smtClean="0"/>
              <a:t>: 4,4 </a:t>
            </a:r>
            <a:r>
              <a:rPr lang="fr-FR" sz="2000" dirty="0"/>
              <a:t>places pour 1 000 adultes âgés de 20 à 59 </a:t>
            </a:r>
            <a:r>
              <a:rPr lang="fr-FR" sz="2000" dirty="0" smtClean="0"/>
              <a:t>ans</a:t>
            </a:r>
            <a:endParaRPr lang="fr-FR" sz="2000" dirty="0"/>
          </a:p>
        </p:txBody>
      </p:sp>
      <p:sp>
        <p:nvSpPr>
          <p:cNvPr id="3" name="ZoneTexte 2"/>
          <p:cNvSpPr txBox="1"/>
          <p:nvPr/>
        </p:nvSpPr>
        <p:spPr>
          <a:xfrm>
            <a:off x="3311896" y="2852936"/>
            <a:ext cx="324000" cy="216000"/>
          </a:xfrm>
          <a:prstGeom prst="rect">
            <a:avLst/>
          </a:prstGeom>
          <a:solidFill>
            <a:schemeClr val="tx1"/>
          </a:solidFill>
        </p:spPr>
        <p:txBody>
          <a:bodyPr wrap="square" rtlCol="0">
            <a:spAutoFit/>
          </a:bodyPr>
          <a:lstStyle/>
          <a:p>
            <a:r>
              <a:rPr lang="fr-FR" sz="1000" b="1" dirty="0" smtClean="0">
                <a:solidFill>
                  <a:schemeClr val="bg1"/>
                </a:solidFill>
              </a:rPr>
              <a:t>30</a:t>
            </a:r>
            <a:endParaRPr lang="fr-FR" sz="1000" b="1" dirty="0">
              <a:solidFill>
                <a:schemeClr val="bg1"/>
              </a:solidFill>
            </a:endParaRPr>
          </a:p>
        </p:txBody>
      </p:sp>
      <p:sp>
        <p:nvSpPr>
          <p:cNvPr id="6" name="Rectangle 5"/>
          <p:cNvSpPr/>
          <p:nvPr/>
        </p:nvSpPr>
        <p:spPr>
          <a:xfrm>
            <a:off x="3599896" y="2852936"/>
            <a:ext cx="3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75856" y="2852936"/>
            <a:ext cx="10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111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Structures et services pour enfants en situation de handicap</a:t>
            </a:r>
            <a:endParaRPr lang="fr-FR"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1783" y="1688127"/>
            <a:ext cx="611534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1412776"/>
            <a:ext cx="3168352" cy="4801314"/>
          </a:xfrm>
          <a:prstGeom prst="rect">
            <a:avLst/>
          </a:prstGeom>
        </p:spPr>
        <p:txBody>
          <a:bodyPr wrap="square">
            <a:spAutoFit/>
          </a:bodyPr>
          <a:lstStyle/>
          <a:p>
            <a:pPr marL="285750" indent="-285750">
              <a:buFont typeface="Arial" panose="020B0604020202020204" pitchFamily="34" charset="0"/>
              <a:buChar char="•"/>
            </a:pPr>
            <a:r>
              <a:rPr lang="fr-FR" dirty="0" smtClean="0"/>
              <a:t>Taux </a:t>
            </a:r>
            <a:r>
              <a:rPr lang="fr-FR" dirty="0"/>
              <a:t>d'équipement </a:t>
            </a:r>
            <a:r>
              <a:rPr lang="fr-FR" dirty="0" smtClean="0"/>
              <a:t>global </a:t>
            </a:r>
            <a:r>
              <a:rPr lang="fr-FR" dirty="0"/>
              <a:t>(hors SESSAD)</a:t>
            </a:r>
            <a:r>
              <a:rPr lang="fr-FR" dirty="0" smtClean="0"/>
              <a:t>: 25,65 pour </a:t>
            </a:r>
            <a:r>
              <a:rPr lang="fr-FR" dirty="0"/>
              <a:t>1000 jeunes de - 20 </a:t>
            </a:r>
            <a:r>
              <a:rPr lang="fr-FR" dirty="0" smtClean="0"/>
              <a:t>ans : </a:t>
            </a:r>
          </a:p>
          <a:p>
            <a:pPr marL="285750" indent="-285750">
              <a:buFont typeface="Wingdings" panose="05000000000000000000" pitchFamily="2" charset="2"/>
              <a:buChar char=""/>
            </a:pPr>
            <a:r>
              <a:rPr lang="fr-FR" dirty="0" smtClean="0"/>
              <a:t>Apparait suréquipé par rapport à la moyenne départementale (10,5) et </a:t>
            </a:r>
            <a:r>
              <a:rPr lang="fr-FR" dirty="0"/>
              <a:t>Grand Est </a:t>
            </a:r>
            <a:r>
              <a:rPr lang="fr-FR" dirty="0" smtClean="0"/>
              <a:t>(7,9) :  présence d’établissements </a:t>
            </a:r>
            <a:r>
              <a:rPr lang="fr-FR" dirty="0"/>
              <a:t>à vocation régionale.</a:t>
            </a:r>
          </a:p>
          <a:p>
            <a:pPr marL="285750" indent="-285750">
              <a:buFont typeface="Arial" panose="020B0604020202020204" pitchFamily="34" charset="0"/>
              <a:buChar char="•"/>
            </a:pPr>
            <a:r>
              <a:rPr lang="fr-FR" dirty="0"/>
              <a:t>Le taux d'équipement global en SESSAD pour 1000 jeunes de - 20 ans est </a:t>
            </a:r>
            <a:r>
              <a:rPr lang="fr-FR" dirty="0" smtClean="0"/>
              <a:t>faible </a:t>
            </a:r>
            <a:r>
              <a:rPr lang="fr-FR" dirty="0"/>
              <a:t>(1,54 contre 3,1 en </a:t>
            </a:r>
            <a:r>
              <a:rPr lang="fr-FR" dirty="0" smtClean="0"/>
              <a:t>Meurthe-et-Moselle, </a:t>
            </a:r>
            <a:r>
              <a:rPr lang="fr-FR" dirty="0"/>
              <a:t>Lorraine et Grand Est) : </a:t>
            </a:r>
            <a:endParaRPr lang="fr-FR" dirty="0" smtClean="0"/>
          </a:p>
          <a:p>
            <a:pPr marL="285750" indent="-285750">
              <a:buFont typeface="Wingdings" panose="05000000000000000000" pitchFamily="2" charset="2"/>
              <a:buChar char="ð"/>
            </a:pPr>
            <a:r>
              <a:rPr lang="fr-FR" dirty="0" smtClean="0"/>
              <a:t>à </a:t>
            </a:r>
            <a:r>
              <a:rPr lang="fr-FR" dirty="0"/>
              <a:t>relativiser avec la proximité de </a:t>
            </a:r>
            <a:r>
              <a:rPr lang="fr-FR" dirty="0" smtClean="0"/>
              <a:t>Nancy</a:t>
            </a:r>
            <a:endParaRPr lang="fr-FR" dirty="0"/>
          </a:p>
        </p:txBody>
      </p:sp>
    </p:spTree>
    <p:extLst>
      <p:ext uri="{BB962C8B-B14F-4D97-AF65-F5344CB8AC3E}">
        <p14:creationId xmlns:p14="http://schemas.microsoft.com/office/powerpoint/2010/main" val="192692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002060"/>
                </a:solidFill>
              </a:rPr>
              <a:t>6) </a:t>
            </a:r>
            <a:r>
              <a:rPr lang="fr-FR" dirty="0" err="1">
                <a:solidFill>
                  <a:srgbClr val="002060"/>
                </a:solidFill>
              </a:rPr>
              <a:t>OfFRE</a:t>
            </a:r>
            <a:r>
              <a:rPr lang="fr-FR" dirty="0">
                <a:solidFill>
                  <a:srgbClr val="002060"/>
                </a:solidFill>
              </a:rPr>
              <a:t> de SANTE </a:t>
            </a:r>
            <a:r>
              <a:rPr lang="fr-FR" dirty="0" smtClean="0">
                <a:solidFill>
                  <a:srgbClr val="002060"/>
                </a:solidFill>
              </a:rPr>
              <a:t/>
            </a:r>
            <a:br>
              <a:rPr lang="fr-FR" dirty="0" smtClean="0">
                <a:solidFill>
                  <a:srgbClr val="002060"/>
                </a:solidFill>
              </a:rPr>
            </a:br>
            <a:r>
              <a:rPr lang="fr-FR" dirty="0">
                <a:solidFill>
                  <a:srgbClr val="002060"/>
                </a:solidFill>
              </a:rPr>
              <a:t>	</a:t>
            </a:r>
            <a:r>
              <a:rPr lang="fr-FR" dirty="0">
                <a:solidFill>
                  <a:srgbClr val="92D050"/>
                </a:solidFill>
              </a:rPr>
              <a:t>6.4 - L’offre en santé mentale</a:t>
            </a: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79867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683568" y="1340768"/>
            <a:ext cx="8280920" cy="432048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smtClean="0"/>
              <a:t>Territoire couvert par deux secteurs psy (G06 et G07)</a:t>
            </a:r>
          </a:p>
          <a:p>
            <a:r>
              <a:rPr lang="fr-FR" dirty="0" smtClean="0"/>
              <a:t>Pas de psychiatres libéraux</a:t>
            </a:r>
          </a:p>
          <a:p>
            <a:r>
              <a:rPr lang="fr-FR" dirty="0" smtClean="0"/>
              <a:t>Secteurs adultes et infanto-juvénile sous la responsabilité du CPN </a:t>
            </a:r>
          </a:p>
          <a:p>
            <a:r>
              <a:rPr lang="fr-FR" dirty="0" smtClean="0"/>
              <a:t>CMP adultes à Toul et Neuves-Maisons</a:t>
            </a:r>
          </a:p>
          <a:p>
            <a:r>
              <a:rPr lang="fr-FR" dirty="0" smtClean="0"/>
              <a:t>Equipe mobile d’intervention psychiatrique (EMIP) créée en 2015 : cantons d’</a:t>
            </a:r>
            <a:r>
              <a:rPr lang="fr-FR" dirty="0" err="1" smtClean="0"/>
              <a:t>Haroué</a:t>
            </a:r>
            <a:r>
              <a:rPr lang="fr-FR" dirty="0" smtClean="0"/>
              <a:t> et de </a:t>
            </a:r>
            <a:r>
              <a:rPr lang="fr-FR" dirty="0" err="1" smtClean="0"/>
              <a:t>Vezelise</a:t>
            </a:r>
            <a:r>
              <a:rPr lang="fr-FR" dirty="0" smtClean="0"/>
              <a:t> + sud du canton de </a:t>
            </a:r>
            <a:r>
              <a:rPr lang="fr-FR" dirty="0" err="1" smtClean="0"/>
              <a:t>Colombey</a:t>
            </a:r>
            <a:r>
              <a:rPr lang="fr-FR" dirty="0" smtClean="0"/>
              <a:t> les Belles</a:t>
            </a:r>
          </a:p>
          <a:p>
            <a:r>
              <a:rPr lang="fr-FR" dirty="0" smtClean="0"/>
              <a:t>Activité de psychiatrie pénitentiaire sur les 2 Centres de Détention de Toul-Ney et d’Ecrouves </a:t>
            </a:r>
          </a:p>
          <a:p>
            <a:r>
              <a:rPr lang="fr-FR" dirty="0" smtClean="0"/>
              <a:t>CMP pour Enfants et Ados à Vézelise</a:t>
            </a:r>
          </a:p>
          <a:p>
            <a:r>
              <a:rPr lang="fr-FR" dirty="0" smtClean="0"/>
              <a:t>2 GEM à Neuves-Maisons et Toul</a:t>
            </a:r>
            <a:endParaRPr lang="fr-FR" dirty="0"/>
          </a:p>
        </p:txBody>
      </p:sp>
      <p:sp>
        <p:nvSpPr>
          <p:cNvPr id="4" name="Rectangle 3"/>
          <p:cNvSpPr/>
          <p:nvPr/>
        </p:nvSpPr>
        <p:spPr>
          <a:xfrm>
            <a:off x="1331641" y="5733256"/>
            <a:ext cx="7488832" cy="1107996"/>
          </a:xfrm>
          <a:prstGeom prst="rect">
            <a:avLst/>
          </a:prstGeom>
        </p:spPr>
        <p:txBody>
          <a:bodyPr wrap="square">
            <a:spAutoFit/>
          </a:bodyPr>
          <a:lstStyle/>
          <a:p>
            <a:pPr marL="285750" indent="-285750">
              <a:buFont typeface="Wingdings" panose="05000000000000000000" pitchFamily="2" charset="2"/>
              <a:buChar char="Ø"/>
            </a:pPr>
            <a:r>
              <a:rPr lang="fr-FR" sz="2200" b="1" dirty="0" smtClean="0"/>
              <a:t>Projet d’installation </a:t>
            </a:r>
            <a:r>
              <a:rPr lang="fr-FR" sz="2200" b="1" dirty="0"/>
              <a:t>d’une clinique privée « clinique des Boucles de la Moselle » à </a:t>
            </a:r>
            <a:r>
              <a:rPr lang="fr-FR" sz="2200" b="1" dirty="0" smtClean="0"/>
              <a:t>Toul (2019) : 75 lits en hébergement complet et 20 places</a:t>
            </a:r>
            <a:r>
              <a:rPr lang="fr-FR" sz="2200" b="1" dirty="0"/>
              <a:t> </a:t>
            </a:r>
          </a:p>
        </p:txBody>
      </p:sp>
      <p:sp>
        <p:nvSpPr>
          <p:cNvPr id="6" name="Titre 1"/>
          <p:cNvSpPr>
            <a:spLocks noGrp="1"/>
          </p:cNvSpPr>
          <p:nvPr>
            <p:ph type="title"/>
          </p:nvPr>
        </p:nvSpPr>
        <p:spPr>
          <a:xfrm>
            <a:off x="457200" y="274638"/>
            <a:ext cx="8229600" cy="994122"/>
          </a:xfrm>
        </p:spPr>
        <p:txBody>
          <a:bodyPr>
            <a:normAutofit/>
          </a:bodyPr>
          <a:lstStyle/>
          <a:p>
            <a:r>
              <a:rPr lang="fr-FR" dirty="0"/>
              <a:t>L’offre en santé mentale</a:t>
            </a:r>
          </a:p>
        </p:txBody>
      </p:sp>
    </p:spTree>
    <p:extLst>
      <p:ext uri="{BB962C8B-B14F-4D97-AF65-F5344CB8AC3E}">
        <p14:creationId xmlns:p14="http://schemas.microsoft.com/office/powerpoint/2010/main" val="3858481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614388"/>
          </a:xfrm>
        </p:spPr>
        <p:txBody>
          <a:bodyPr>
            <a:normAutofit fontScale="90000"/>
          </a:bodyPr>
          <a:lstStyle/>
          <a:p>
            <a:pPr marL="1524000" indent="-1524000"/>
            <a:r>
              <a:rPr lang="fr-FR" dirty="0">
                <a:solidFill>
                  <a:srgbClr val="002060"/>
                </a:solidFill>
              </a:rPr>
              <a:t>6) </a:t>
            </a:r>
            <a:r>
              <a:rPr lang="fr-FR" dirty="0" err="1">
                <a:solidFill>
                  <a:srgbClr val="002060"/>
                </a:solidFill>
              </a:rPr>
              <a:t>OfFRE</a:t>
            </a:r>
            <a:r>
              <a:rPr lang="fr-FR" dirty="0">
                <a:solidFill>
                  <a:srgbClr val="002060"/>
                </a:solidFill>
              </a:rPr>
              <a:t> de SANTE </a:t>
            </a:r>
            <a:r>
              <a:rPr lang="fr-FR" dirty="0" smtClean="0">
                <a:solidFill>
                  <a:srgbClr val="002060"/>
                </a:solidFill>
              </a:rPr>
              <a:t/>
            </a:r>
            <a:br>
              <a:rPr lang="fr-FR" dirty="0" smtClean="0">
                <a:solidFill>
                  <a:srgbClr val="002060"/>
                </a:solidFill>
              </a:rPr>
            </a:br>
            <a:r>
              <a:rPr lang="fr-FR" dirty="0" smtClean="0">
                <a:solidFill>
                  <a:srgbClr val="92D050"/>
                </a:solidFill>
              </a:rPr>
              <a:t>6.5 </a:t>
            </a:r>
            <a:r>
              <a:rPr lang="fr-FR" dirty="0">
                <a:solidFill>
                  <a:srgbClr val="92D050"/>
                </a:solidFill>
              </a:rPr>
              <a:t>- les addictions et les comportements à risque</a:t>
            </a: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15906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640960" cy="1143000"/>
          </a:xfrm>
        </p:spPr>
        <p:txBody>
          <a:bodyPr>
            <a:normAutofit fontScale="90000"/>
          </a:bodyPr>
          <a:lstStyle/>
          <a:p>
            <a:r>
              <a:rPr lang="fr-FR" dirty="0" smtClean="0"/>
              <a:t>les </a:t>
            </a:r>
            <a:r>
              <a:rPr lang="fr-FR" dirty="0"/>
              <a:t>addictions et les comportements à risque</a:t>
            </a:r>
          </a:p>
        </p:txBody>
      </p:sp>
      <p:sp>
        <p:nvSpPr>
          <p:cNvPr id="4" name="Espace réservé du contenu 3"/>
          <p:cNvSpPr>
            <a:spLocks noGrp="1"/>
          </p:cNvSpPr>
          <p:nvPr>
            <p:ph idx="1"/>
          </p:nvPr>
        </p:nvSpPr>
        <p:spPr/>
        <p:txBody>
          <a:bodyPr>
            <a:normAutofit fontScale="92500" lnSpcReduction="20000"/>
          </a:bodyPr>
          <a:lstStyle/>
          <a:p>
            <a:r>
              <a:rPr lang="fr-FR" dirty="0"/>
              <a:t>Des consultations avancées du CSAPA (Centre de Soins d’Accompagnement et de Prévention en Addictologie) du CHRU </a:t>
            </a:r>
            <a:r>
              <a:rPr lang="fr-FR" dirty="0" smtClean="0"/>
              <a:t>tous </a:t>
            </a:r>
            <a:r>
              <a:rPr lang="fr-FR" dirty="0"/>
              <a:t>les lundis après-midi et mercredis toute la journée au CH de </a:t>
            </a:r>
            <a:r>
              <a:rPr lang="fr-FR" dirty="0" smtClean="0"/>
              <a:t>Toul</a:t>
            </a:r>
            <a:endParaRPr lang="fr-FR" dirty="0"/>
          </a:p>
          <a:p>
            <a:r>
              <a:rPr lang="fr-FR" dirty="0"/>
              <a:t>Les </a:t>
            </a:r>
            <a:r>
              <a:rPr lang="fr-FR" dirty="0" smtClean="0"/>
              <a:t>CMP </a:t>
            </a:r>
            <a:r>
              <a:rPr lang="fr-FR" dirty="0"/>
              <a:t>prennent aussi en charge des personnes confrontées à des problèmes </a:t>
            </a:r>
            <a:r>
              <a:rPr lang="fr-FR" dirty="0" smtClean="0"/>
              <a:t>d’addictions</a:t>
            </a:r>
          </a:p>
          <a:p>
            <a:r>
              <a:rPr lang="fr-FR" dirty="0"/>
              <a:t>Le Centre d’Accueil et d’Accompagnement à la Réduction des risques pour Usagers de Drogues (CAARUD) « l’Echange » de Nancy propose chaque mardi après-midi une permanence au sein du Centre Culturel Jules Ferry à </a:t>
            </a:r>
            <a:r>
              <a:rPr lang="fr-FR" dirty="0" smtClean="0"/>
              <a:t>Toul</a:t>
            </a:r>
            <a:endParaRPr lang="fr-FR" dirty="0"/>
          </a:p>
        </p:txBody>
      </p:sp>
    </p:spTree>
    <p:extLst>
      <p:ext uri="{BB962C8B-B14F-4D97-AF65-F5344CB8AC3E}">
        <p14:creationId xmlns:p14="http://schemas.microsoft.com/office/powerpoint/2010/main" val="2889868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002060"/>
                </a:solidFill>
              </a:rPr>
              <a:t>7. cadre </a:t>
            </a:r>
            <a:r>
              <a:rPr lang="fr-FR" dirty="0">
                <a:solidFill>
                  <a:srgbClr val="002060"/>
                </a:solidFill>
              </a:rPr>
              <a:t>de vie, environnement et santé</a:t>
            </a: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17533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solidFill>
                  <a:srgbClr val="92D050"/>
                </a:solidFill>
              </a:rPr>
              <a:t>Qualité de </a:t>
            </a:r>
            <a:r>
              <a:rPr lang="fr-FR" dirty="0" smtClean="0">
                <a:solidFill>
                  <a:srgbClr val="92D050"/>
                </a:solidFill>
              </a:rPr>
              <a:t>l’eau</a:t>
            </a:r>
            <a:endParaRPr lang="fr-FR" dirty="0">
              <a:solidFill>
                <a:srgbClr val="92D050"/>
              </a:solidFill>
            </a:endParaRPr>
          </a:p>
        </p:txBody>
      </p:sp>
      <p:sp>
        <p:nvSpPr>
          <p:cNvPr id="3" name="Espace réservé du contenu 2"/>
          <p:cNvSpPr>
            <a:spLocks noGrp="1"/>
          </p:cNvSpPr>
          <p:nvPr>
            <p:ph idx="1"/>
          </p:nvPr>
        </p:nvSpPr>
        <p:spPr>
          <a:xfrm>
            <a:off x="457200" y="980728"/>
            <a:ext cx="8229600" cy="1987754"/>
          </a:xfrm>
        </p:spPr>
        <p:txBody>
          <a:bodyPr>
            <a:normAutofit fontScale="92500" lnSpcReduction="10000"/>
          </a:bodyPr>
          <a:lstStyle/>
          <a:p>
            <a:r>
              <a:rPr lang="fr-FR" b="1" dirty="0" smtClean="0"/>
              <a:t>Pas de problème majeur</a:t>
            </a:r>
          </a:p>
          <a:p>
            <a:r>
              <a:rPr lang="fr-FR" dirty="0" smtClean="0"/>
              <a:t>Des ressources naturellement vulnérables</a:t>
            </a:r>
          </a:p>
          <a:p>
            <a:r>
              <a:rPr lang="fr-FR" dirty="0" smtClean="0"/>
              <a:t>Présence </a:t>
            </a:r>
            <a:r>
              <a:rPr lang="fr-FR" dirty="0"/>
              <a:t>d’une activité agricole et viticole </a:t>
            </a:r>
            <a:r>
              <a:rPr lang="fr-FR" dirty="0" smtClean="0"/>
              <a:t>pouvant être génératrice </a:t>
            </a:r>
            <a:r>
              <a:rPr lang="fr-FR" dirty="0"/>
              <a:t>de pollutions </a:t>
            </a:r>
            <a:r>
              <a:rPr lang="fr-FR" dirty="0" smtClean="0"/>
              <a:t>diffuses</a:t>
            </a:r>
            <a:endParaRPr lang="fr-FR" dirty="0"/>
          </a:p>
        </p:txBody>
      </p:sp>
      <p:sp>
        <p:nvSpPr>
          <p:cNvPr id="4" name="Titre 1"/>
          <p:cNvSpPr txBox="1">
            <a:spLocks/>
          </p:cNvSpPr>
          <p:nvPr/>
        </p:nvSpPr>
        <p:spPr>
          <a:xfrm>
            <a:off x="446242" y="2968482"/>
            <a:ext cx="8229600"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solidFill>
                  <a:srgbClr val="92D050"/>
                </a:solidFill>
              </a:rPr>
              <a:t>Baignades</a:t>
            </a:r>
            <a:endParaRPr lang="fr-FR" dirty="0">
              <a:solidFill>
                <a:srgbClr val="92D050"/>
              </a:solidFill>
            </a:endParaRPr>
          </a:p>
        </p:txBody>
      </p:sp>
      <p:sp>
        <p:nvSpPr>
          <p:cNvPr id="5" name="Espace réservé du contenu 2"/>
          <p:cNvSpPr txBox="1">
            <a:spLocks/>
          </p:cNvSpPr>
          <p:nvPr/>
        </p:nvSpPr>
        <p:spPr>
          <a:xfrm>
            <a:off x="457200" y="3709853"/>
            <a:ext cx="8229600" cy="248113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b="1" dirty="0" smtClean="0"/>
              <a:t>une seule baignade située à </a:t>
            </a:r>
            <a:r>
              <a:rPr lang="fr-FR" b="1" dirty="0" err="1" smtClean="0"/>
              <a:t>Favières</a:t>
            </a:r>
            <a:r>
              <a:rPr lang="fr-FR" dirty="0" smtClean="0"/>
              <a:t>, dont la qualité de l’eau est classée comme excellente. </a:t>
            </a:r>
          </a:p>
          <a:p>
            <a:r>
              <a:rPr lang="fr-FR" dirty="0" smtClean="0"/>
              <a:t>La base nautique de </a:t>
            </a:r>
            <a:r>
              <a:rPr lang="fr-FR" b="1" dirty="0" err="1" smtClean="0"/>
              <a:t>Messein</a:t>
            </a:r>
            <a:r>
              <a:rPr lang="fr-FR" dirty="0" smtClean="0"/>
              <a:t> constitue également un </a:t>
            </a:r>
            <a:r>
              <a:rPr lang="fr-FR" b="1" dirty="0" smtClean="0"/>
              <a:t>site potentiel de baignade </a:t>
            </a:r>
            <a:r>
              <a:rPr lang="fr-FR" dirty="0" smtClean="0"/>
              <a:t>(actuellement interdite et donc non-surveillée)</a:t>
            </a:r>
          </a:p>
        </p:txBody>
      </p:sp>
    </p:spTree>
    <p:extLst>
      <p:ext uri="{BB962C8B-B14F-4D97-AF65-F5344CB8AC3E}">
        <p14:creationId xmlns:p14="http://schemas.microsoft.com/office/powerpoint/2010/main" val="2248643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1143000"/>
          </a:xfrm>
        </p:spPr>
        <p:txBody>
          <a:bodyPr>
            <a:normAutofit/>
          </a:bodyPr>
          <a:lstStyle/>
          <a:p>
            <a:r>
              <a:rPr lang="fr-FR" dirty="0" smtClean="0">
                <a:solidFill>
                  <a:srgbClr val="92D050"/>
                </a:solidFill>
              </a:rPr>
              <a:t>Habitat</a:t>
            </a:r>
            <a:endParaRPr lang="fr-FR" dirty="0">
              <a:solidFill>
                <a:srgbClr val="92D050"/>
              </a:solidFill>
            </a:endParaRPr>
          </a:p>
        </p:txBody>
      </p:sp>
      <p:sp>
        <p:nvSpPr>
          <p:cNvPr id="5" name="Rectangle 4"/>
          <p:cNvSpPr/>
          <p:nvPr/>
        </p:nvSpPr>
        <p:spPr>
          <a:xfrm>
            <a:off x="5940152" y="836712"/>
            <a:ext cx="3096344" cy="4801314"/>
          </a:xfrm>
          <a:prstGeom prst="rect">
            <a:avLst/>
          </a:prstGeom>
        </p:spPr>
        <p:txBody>
          <a:bodyPr wrap="square">
            <a:spAutoFit/>
          </a:bodyPr>
          <a:lstStyle/>
          <a:p>
            <a:pPr marL="285750" indent="-285750">
              <a:buFont typeface="Arial" panose="020B0604020202020204" pitchFamily="34" charset="0"/>
              <a:buChar char="•"/>
            </a:pPr>
            <a:r>
              <a:rPr lang="fr-FR" dirty="0"/>
              <a:t>La problématique des propriétaires occupants, notamment vieillissants, est à prendre en compte en particulier en zone </a:t>
            </a:r>
            <a:r>
              <a:rPr lang="fr-FR" dirty="0" smtClean="0"/>
              <a:t>rurale. </a:t>
            </a:r>
            <a:r>
              <a:rPr lang="fr-FR" dirty="0"/>
              <a:t>L</a:t>
            </a:r>
            <a:r>
              <a:rPr lang="fr-FR" dirty="0" smtClean="0"/>
              <a:t>a </a:t>
            </a:r>
            <a:r>
              <a:rPr lang="fr-FR" dirty="0"/>
              <a:t>part de propriétaire occupant est supérieure à la moyenne départementale de </a:t>
            </a:r>
            <a:r>
              <a:rPr lang="fr-FR" dirty="0" smtClean="0"/>
              <a:t>42%</a:t>
            </a:r>
          </a:p>
          <a:p>
            <a:pPr marL="285750" indent="-285750">
              <a:buFont typeface="Arial" panose="020B0604020202020204" pitchFamily="34" charset="0"/>
              <a:buChar char="•"/>
            </a:pPr>
            <a:r>
              <a:rPr lang="fr-FR" dirty="0" smtClean="0"/>
              <a:t>Un </a:t>
            </a:r>
            <a:r>
              <a:rPr lang="fr-FR" dirty="0"/>
              <a:t>fonctionnement spécifique de repérage et de traitement de l’habitat indigne et non décent efficace est en place sur le territoire de la communauté de communes de Moselle et </a:t>
            </a:r>
            <a:r>
              <a:rPr lang="fr-FR" dirty="0" err="1"/>
              <a:t>Madon</a:t>
            </a:r>
            <a:r>
              <a:rPr lang="fr-FR" dirty="0"/>
              <a:t>. </a:t>
            </a:r>
            <a:endParaRPr lang="fr-FR" dirty="0" smtClean="0"/>
          </a:p>
        </p:txBody>
      </p:sp>
      <p:graphicFrame>
        <p:nvGraphicFramePr>
          <p:cNvPr id="6" name="Graphique 5"/>
          <p:cNvGraphicFramePr>
            <a:graphicFrameLocks/>
          </p:cNvGraphicFramePr>
          <p:nvPr>
            <p:extLst>
              <p:ext uri="{D42A27DB-BD31-4B8C-83A1-F6EECF244321}">
                <p14:modId xmlns:p14="http://schemas.microsoft.com/office/powerpoint/2010/main" val="954029053"/>
              </p:ext>
            </p:extLst>
          </p:nvPr>
        </p:nvGraphicFramePr>
        <p:xfrm>
          <a:off x="323528" y="1052736"/>
          <a:ext cx="5616624"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092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92D050"/>
                </a:solidFill>
              </a:rPr>
              <a:t>Qualité de </a:t>
            </a:r>
            <a:r>
              <a:rPr lang="fr-FR" dirty="0" smtClean="0">
                <a:solidFill>
                  <a:srgbClr val="92D050"/>
                </a:solidFill>
              </a:rPr>
              <a:t>l’air</a:t>
            </a:r>
            <a:endParaRPr lang="fr-FR" dirty="0">
              <a:solidFill>
                <a:srgbClr val="92D050"/>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D’après la synthèse </a:t>
            </a:r>
            <a:r>
              <a:rPr lang="fr-FR" dirty="0"/>
              <a:t>de la qualité de l’air sur le territoire </a:t>
            </a:r>
            <a:r>
              <a:rPr lang="fr-FR" dirty="0" smtClean="0"/>
              <a:t>Terres </a:t>
            </a:r>
            <a:r>
              <a:rPr lang="fr-FR" dirty="0"/>
              <a:t>de Lorraine </a:t>
            </a:r>
            <a:r>
              <a:rPr lang="fr-FR" dirty="0" smtClean="0"/>
              <a:t>réalisée par </a:t>
            </a:r>
            <a:r>
              <a:rPr lang="fr-FR" dirty="0"/>
              <a:t>l’association agréée de surveillance de la qualité de l’air en Lorraine, Air </a:t>
            </a:r>
            <a:r>
              <a:rPr lang="fr-FR" dirty="0" smtClean="0"/>
              <a:t>Lorraine :</a:t>
            </a:r>
          </a:p>
          <a:p>
            <a:pPr lvl="1"/>
            <a:r>
              <a:rPr lang="fr-FR" dirty="0"/>
              <a:t>de 2002 à </a:t>
            </a:r>
            <a:r>
              <a:rPr lang="fr-FR" dirty="0" smtClean="0"/>
              <a:t>2012 : polluants </a:t>
            </a:r>
            <a:r>
              <a:rPr lang="fr-FR" dirty="0"/>
              <a:t>surveillés par Air Lorraine </a:t>
            </a:r>
            <a:r>
              <a:rPr lang="fr-FR" dirty="0" smtClean="0"/>
              <a:t>en </a:t>
            </a:r>
            <a:r>
              <a:rPr lang="fr-FR" dirty="0"/>
              <a:t>baisse à l’exception du dioxyde de soufre sur la CC de Moselle et </a:t>
            </a:r>
            <a:r>
              <a:rPr lang="fr-FR" dirty="0" err="1"/>
              <a:t>Madon</a:t>
            </a:r>
            <a:r>
              <a:rPr lang="fr-FR" dirty="0"/>
              <a:t> </a:t>
            </a:r>
            <a:r>
              <a:rPr lang="fr-FR" dirty="0" smtClean="0"/>
              <a:t>(Cimenterie </a:t>
            </a:r>
            <a:r>
              <a:rPr lang="fr-FR" dirty="0"/>
              <a:t>de Vicat à </a:t>
            </a:r>
            <a:r>
              <a:rPr lang="fr-FR" dirty="0" err="1"/>
              <a:t>Xeuilley</a:t>
            </a:r>
            <a:r>
              <a:rPr lang="fr-FR" dirty="0"/>
              <a:t>)</a:t>
            </a:r>
          </a:p>
          <a:p>
            <a:pPr lvl="1"/>
            <a:r>
              <a:rPr lang="fr-FR" dirty="0" smtClean="0"/>
              <a:t>année 2015, de </a:t>
            </a:r>
            <a:r>
              <a:rPr lang="fr-FR" dirty="0"/>
              <a:t>manière </a:t>
            </a:r>
            <a:r>
              <a:rPr lang="fr-FR" dirty="0" smtClean="0"/>
              <a:t>générale : valeurs </a:t>
            </a:r>
            <a:r>
              <a:rPr lang="fr-FR" dirty="0"/>
              <a:t>limites cibles </a:t>
            </a:r>
            <a:r>
              <a:rPr lang="fr-FR" dirty="0" smtClean="0"/>
              <a:t>globalement </a:t>
            </a:r>
            <a:r>
              <a:rPr lang="fr-FR" dirty="0"/>
              <a:t>respectées mais </a:t>
            </a:r>
            <a:r>
              <a:rPr lang="fr-FR" dirty="0" smtClean="0"/>
              <a:t>dépassements </a:t>
            </a:r>
            <a:r>
              <a:rPr lang="fr-FR" dirty="0" smtClean="0"/>
              <a:t>ponctuels </a:t>
            </a:r>
            <a:r>
              <a:rPr lang="fr-FR" dirty="0" smtClean="0"/>
              <a:t>(particules </a:t>
            </a:r>
            <a:r>
              <a:rPr lang="fr-FR" dirty="0"/>
              <a:t>fines </a:t>
            </a:r>
            <a:r>
              <a:rPr lang="fr-FR" dirty="0" smtClean="0"/>
              <a:t>ou l’ozone) comme partout en France</a:t>
            </a:r>
          </a:p>
          <a:p>
            <a:endParaRPr lang="fr-FR" dirty="0"/>
          </a:p>
        </p:txBody>
      </p:sp>
    </p:spTree>
    <p:extLst>
      <p:ext uri="{BB962C8B-B14F-4D97-AF65-F5344CB8AC3E}">
        <p14:creationId xmlns:p14="http://schemas.microsoft.com/office/powerpoint/2010/main" val="226633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Autofit/>
          </a:bodyPr>
          <a:lstStyle/>
          <a:p>
            <a:r>
              <a:rPr lang="fr-FR" sz="3600" dirty="0" smtClean="0"/>
              <a:t>densité </a:t>
            </a:r>
            <a:r>
              <a:rPr lang="fr-FR" sz="3600" dirty="0"/>
              <a:t>moyenne de 73 habitants/km</a:t>
            </a:r>
            <a:r>
              <a:rPr lang="fr-FR" sz="3600" baseline="30000" dirty="0"/>
              <a:t>2</a:t>
            </a:r>
            <a:r>
              <a:rPr lang="fr-FR" sz="3600" dirty="0"/>
              <a:t> </a:t>
            </a:r>
            <a:r>
              <a:rPr lang="fr-FR" sz="3600" dirty="0" smtClean="0"/>
              <a:t/>
            </a:r>
            <a:br>
              <a:rPr lang="fr-FR" sz="3600" dirty="0" smtClean="0"/>
            </a:br>
            <a:r>
              <a:rPr lang="fr-FR" sz="3600" dirty="0" smtClean="0"/>
              <a:t>inférieure à la moyenne départementale</a:t>
            </a:r>
            <a:endParaRPr lang="fr-FR" sz="3600" dirty="0"/>
          </a:p>
        </p:txBody>
      </p:sp>
      <p:pic>
        <p:nvPicPr>
          <p:cNvPr id="10" name="Espace réservé du contenu 9"/>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68760"/>
            <a:ext cx="7272808" cy="5589239"/>
          </a:xfrm>
          <a:prstGeom prst="rect">
            <a:avLst/>
          </a:prstGeom>
          <a:noFill/>
          <a:ln>
            <a:noFill/>
          </a:ln>
        </p:spPr>
      </p:pic>
      <p:sp>
        <p:nvSpPr>
          <p:cNvPr id="5" name="Rectangle 4"/>
          <p:cNvSpPr/>
          <p:nvPr/>
        </p:nvSpPr>
        <p:spPr>
          <a:xfrm>
            <a:off x="6228184" y="3430440"/>
            <a:ext cx="2915816" cy="1754326"/>
          </a:xfrm>
          <a:prstGeom prst="rect">
            <a:avLst/>
          </a:prstGeom>
        </p:spPr>
        <p:txBody>
          <a:bodyPr wrap="square">
            <a:spAutoFit/>
          </a:bodyPr>
          <a:lstStyle/>
          <a:p>
            <a:pPr marL="285750" indent="-285750">
              <a:buFont typeface="Arial" panose="020B0604020202020204" pitchFamily="34" charset="0"/>
              <a:buChar char="•"/>
            </a:pPr>
            <a:r>
              <a:rPr lang="fr-FR" dirty="0"/>
              <a:t>CC du Pays de </a:t>
            </a:r>
            <a:r>
              <a:rPr lang="fr-FR" dirty="0" err="1"/>
              <a:t>Colombey</a:t>
            </a:r>
            <a:r>
              <a:rPr lang="fr-FR" dirty="0"/>
              <a:t> et du sud Toulois : </a:t>
            </a:r>
            <a:r>
              <a:rPr lang="fr-FR" b="1" dirty="0"/>
              <a:t>30 </a:t>
            </a:r>
            <a:r>
              <a:rPr lang="fr-FR" b="1" dirty="0" err="1" smtClean="0"/>
              <a:t>hab</a:t>
            </a:r>
            <a:r>
              <a:rPr lang="fr-FR" b="1" dirty="0" smtClean="0"/>
              <a:t>/km2</a:t>
            </a:r>
          </a:p>
          <a:p>
            <a:pPr marL="285750" indent="-285750">
              <a:buFont typeface="Arial" panose="020B0604020202020204" pitchFamily="34" charset="0"/>
              <a:buChar char="•"/>
            </a:pPr>
            <a:r>
              <a:rPr lang="fr-FR" dirty="0"/>
              <a:t>CC Moselle et </a:t>
            </a:r>
            <a:r>
              <a:rPr lang="fr-FR" dirty="0" err="1"/>
              <a:t>Madon</a:t>
            </a:r>
            <a:r>
              <a:rPr lang="fr-FR" dirty="0"/>
              <a:t>  : </a:t>
            </a:r>
            <a:r>
              <a:rPr lang="fr-FR" b="1" dirty="0"/>
              <a:t>154 </a:t>
            </a:r>
            <a:r>
              <a:rPr lang="fr-FR" b="1" dirty="0" err="1" smtClean="0"/>
              <a:t>hab</a:t>
            </a:r>
            <a:r>
              <a:rPr lang="fr-FR" b="1" dirty="0" smtClean="0"/>
              <a:t>/km2</a:t>
            </a:r>
          </a:p>
          <a:p>
            <a:pPr marL="285750" indent="-285750">
              <a:buFont typeface="Arial" panose="020B0604020202020204" pitchFamily="34" charset="0"/>
              <a:buChar char="•"/>
            </a:pPr>
            <a:r>
              <a:rPr lang="fr-FR" b="1" dirty="0" err="1" smtClean="0"/>
              <a:t>Dépt</a:t>
            </a:r>
            <a:r>
              <a:rPr lang="fr-FR" b="1" dirty="0" smtClean="0"/>
              <a:t> 54  : 139,3 </a:t>
            </a:r>
            <a:r>
              <a:rPr lang="fr-FR" b="1" dirty="0" err="1" smtClean="0"/>
              <a:t>hab</a:t>
            </a:r>
            <a:r>
              <a:rPr lang="fr-FR" b="1" dirty="0" smtClean="0"/>
              <a:t>/km2</a:t>
            </a:r>
            <a:endParaRPr lang="fr-FR" b="1" dirty="0"/>
          </a:p>
        </p:txBody>
      </p:sp>
    </p:spTree>
    <p:extLst>
      <p:ext uri="{BB962C8B-B14F-4D97-AF65-F5344CB8AC3E}">
        <p14:creationId xmlns:p14="http://schemas.microsoft.com/office/powerpoint/2010/main" val="42211488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92D050"/>
                </a:solidFill>
              </a:rPr>
              <a:t>Qualité de </a:t>
            </a:r>
            <a:r>
              <a:rPr lang="fr-FR" dirty="0" smtClean="0">
                <a:solidFill>
                  <a:srgbClr val="92D050"/>
                </a:solidFill>
              </a:rPr>
              <a:t>l’air</a:t>
            </a:r>
            <a:endParaRPr lang="fr-FR" dirty="0">
              <a:solidFill>
                <a:srgbClr val="92D05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1196752"/>
            <a:ext cx="4248472" cy="556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2737" y="1772816"/>
            <a:ext cx="3347864" cy="3785652"/>
          </a:xfrm>
          <a:prstGeom prst="rect">
            <a:avLst/>
          </a:prstGeom>
        </p:spPr>
        <p:txBody>
          <a:bodyPr wrap="square">
            <a:spAutoFit/>
          </a:bodyPr>
          <a:lstStyle/>
          <a:p>
            <a:pPr lvl="1"/>
            <a:r>
              <a:rPr lang="fr-FR" sz="2400" dirty="0"/>
              <a:t>A une échelle plus fine, </a:t>
            </a:r>
            <a:r>
              <a:rPr lang="fr-FR" sz="2400" dirty="0" smtClean="0"/>
              <a:t>37 communes sont recensées comme plus sensibles </a:t>
            </a:r>
            <a:r>
              <a:rPr lang="fr-FR" sz="2400" dirty="0"/>
              <a:t>vis-à-vis des particules </a:t>
            </a:r>
            <a:r>
              <a:rPr lang="fr-FR" sz="2400" dirty="0" smtClean="0"/>
              <a:t>fines.</a:t>
            </a:r>
          </a:p>
          <a:p>
            <a:pPr lvl="1"/>
            <a:r>
              <a:rPr lang="fr-FR" sz="2400" dirty="0" smtClean="0"/>
              <a:t>Ce classement traduit les situations de proximité trafic et industrielle</a:t>
            </a:r>
            <a:endParaRPr lang="fr-FR" sz="2400" dirty="0"/>
          </a:p>
        </p:txBody>
      </p:sp>
    </p:spTree>
    <p:extLst>
      <p:ext uri="{BB962C8B-B14F-4D97-AF65-F5344CB8AC3E}">
        <p14:creationId xmlns:p14="http://schemas.microsoft.com/office/powerpoint/2010/main" val="74802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2" y="4406900"/>
            <a:ext cx="8242175" cy="1362075"/>
          </a:xfrm>
        </p:spPr>
        <p:txBody>
          <a:bodyPr>
            <a:normAutofit/>
          </a:bodyPr>
          <a:lstStyle/>
          <a:p>
            <a:r>
              <a:rPr lang="fr-FR" dirty="0" smtClean="0">
                <a:solidFill>
                  <a:srgbClr val="002060"/>
                </a:solidFill>
              </a:rPr>
              <a:t>8. Synthèse des rencontres avec quelques acteurs du territoire</a:t>
            </a:r>
            <a:endParaRPr lang="fr-FR" dirty="0">
              <a:solidFill>
                <a:srgbClr val="002060"/>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20527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observations des professionnels</a:t>
            </a:r>
            <a:br>
              <a:rPr lang="fr-FR" dirty="0" smtClean="0"/>
            </a:br>
            <a:r>
              <a:rPr lang="fr-FR" dirty="0" smtClean="0"/>
              <a:t>CC Toulois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62066824"/>
              </p:ext>
            </p:extLst>
          </p:nvPr>
        </p:nvGraphicFramePr>
        <p:xfrm>
          <a:off x="457200" y="1916832"/>
          <a:ext cx="8229600"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716016" y="4797152"/>
            <a:ext cx="3305707" cy="576064"/>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1644650">
              <a:lnSpc>
                <a:spcPct val="90000"/>
              </a:lnSpc>
              <a:spcBef>
                <a:spcPct val="0"/>
              </a:spcBef>
              <a:spcAft>
                <a:spcPct val="35000"/>
              </a:spcAft>
            </a:pPr>
            <a:r>
              <a:rPr lang="fr-FR" b="1" kern="1200" dirty="0" smtClean="0">
                <a:solidFill>
                  <a:schemeClr val="tx1"/>
                </a:solidFill>
              </a:rPr>
              <a:t>Mobilité</a:t>
            </a:r>
            <a:r>
              <a:rPr lang="fr-FR" kern="1200" dirty="0" smtClean="0">
                <a:solidFill>
                  <a:schemeClr val="tx1"/>
                </a:solidFill>
              </a:rPr>
              <a:t>  : </a:t>
            </a:r>
            <a:r>
              <a:rPr lang="fr-FR" dirty="0" smtClean="0">
                <a:solidFill>
                  <a:schemeClr val="tx1"/>
                </a:solidFill>
              </a:rPr>
              <a:t>moins </a:t>
            </a:r>
            <a:r>
              <a:rPr lang="fr-FR" kern="1200" dirty="0" smtClean="0">
                <a:solidFill>
                  <a:schemeClr val="tx1"/>
                </a:solidFill>
              </a:rPr>
              <a:t>de bus, covoiturage (étude lancée)</a:t>
            </a:r>
            <a:endParaRPr lang="fr-FR" kern="1200" dirty="0">
              <a:solidFill>
                <a:schemeClr val="tx1"/>
              </a:solidFill>
            </a:endParaRPr>
          </a:p>
        </p:txBody>
      </p:sp>
      <p:sp>
        <p:nvSpPr>
          <p:cNvPr id="13" name="Rectangle 12"/>
          <p:cNvSpPr/>
          <p:nvPr/>
        </p:nvSpPr>
        <p:spPr>
          <a:xfrm>
            <a:off x="4716016" y="5589240"/>
            <a:ext cx="3305707" cy="576064"/>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1644650">
              <a:lnSpc>
                <a:spcPct val="90000"/>
              </a:lnSpc>
              <a:spcBef>
                <a:spcPct val="0"/>
              </a:spcBef>
              <a:spcAft>
                <a:spcPct val="35000"/>
              </a:spcAft>
            </a:pPr>
            <a:r>
              <a:rPr lang="fr-FR" b="1" kern="1200" dirty="0" smtClean="0">
                <a:solidFill>
                  <a:schemeClr val="tx1"/>
                </a:solidFill>
              </a:rPr>
              <a:t>Santé environnementale</a:t>
            </a:r>
            <a:r>
              <a:rPr lang="fr-FR" kern="1200" dirty="0" smtClean="0">
                <a:solidFill>
                  <a:schemeClr val="tx1"/>
                </a:solidFill>
              </a:rPr>
              <a:t/>
            </a:r>
            <a:br>
              <a:rPr lang="fr-FR" kern="1200" dirty="0" smtClean="0">
                <a:solidFill>
                  <a:schemeClr val="tx1"/>
                </a:solidFill>
              </a:rPr>
            </a:br>
            <a:r>
              <a:rPr lang="fr-FR" kern="1200" dirty="0" smtClean="0">
                <a:solidFill>
                  <a:schemeClr val="tx1"/>
                </a:solidFill>
              </a:rPr>
              <a:t>Habitat indigne</a:t>
            </a:r>
            <a:endParaRPr lang="fr-FR" kern="1200" dirty="0">
              <a:solidFill>
                <a:schemeClr val="tx1"/>
              </a:solidFill>
            </a:endParaRPr>
          </a:p>
        </p:txBody>
      </p:sp>
      <p:sp>
        <p:nvSpPr>
          <p:cNvPr id="3" name="ZoneTexte 2"/>
          <p:cNvSpPr txBox="1"/>
          <p:nvPr/>
        </p:nvSpPr>
        <p:spPr>
          <a:xfrm>
            <a:off x="467544" y="1412776"/>
            <a:ext cx="8280920" cy="276999"/>
          </a:xfrm>
          <a:prstGeom prst="rect">
            <a:avLst/>
          </a:prstGeom>
          <a:noFill/>
        </p:spPr>
        <p:txBody>
          <a:bodyPr wrap="square" rtlCol="0">
            <a:spAutoFit/>
          </a:bodyPr>
          <a:lstStyle/>
          <a:p>
            <a:r>
              <a:rPr lang="fr-FR" sz="1200" i="1" dirty="0" smtClean="0"/>
              <a:t>Remarque : Données à prendre avec précautions, compte tenu du caractère subjectif des éléments recueillis (ressenti des acteurs) </a:t>
            </a:r>
            <a:endParaRPr lang="fr-FR" sz="1200" i="1" dirty="0"/>
          </a:p>
        </p:txBody>
      </p:sp>
    </p:spTree>
    <p:extLst>
      <p:ext uri="{BB962C8B-B14F-4D97-AF65-F5344CB8AC3E}">
        <p14:creationId xmlns:p14="http://schemas.microsoft.com/office/powerpoint/2010/main" val="2096490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712968" cy="1143000"/>
          </a:xfrm>
        </p:spPr>
        <p:txBody>
          <a:bodyPr>
            <a:noAutofit/>
          </a:bodyPr>
          <a:lstStyle/>
          <a:p>
            <a:r>
              <a:rPr lang="fr-FR" sz="3600" dirty="0" smtClean="0"/>
              <a:t>Les observations des professionnels</a:t>
            </a:r>
            <a:br>
              <a:rPr lang="fr-FR" sz="3600" dirty="0" smtClean="0"/>
            </a:br>
            <a:r>
              <a:rPr lang="fr-FR" sz="3600" dirty="0"/>
              <a:t>CC </a:t>
            </a:r>
            <a:r>
              <a:rPr lang="fr-FR" sz="3600" dirty="0" smtClean="0"/>
              <a:t>PAYS DE COLOMBEY ET DU SUD TOULOIS</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09293635"/>
              </p:ext>
            </p:extLst>
          </p:nvPr>
        </p:nvGraphicFramePr>
        <p:xfrm>
          <a:off x="457200" y="1412776"/>
          <a:ext cx="84352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67544" y="1412776"/>
            <a:ext cx="8280920" cy="276999"/>
          </a:xfrm>
          <a:prstGeom prst="rect">
            <a:avLst/>
          </a:prstGeom>
          <a:noFill/>
        </p:spPr>
        <p:txBody>
          <a:bodyPr wrap="square" rtlCol="0">
            <a:spAutoFit/>
          </a:bodyPr>
          <a:lstStyle/>
          <a:p>
            <a:r>
              <a:rPr lang="fr-FR" sz="1200" i="1" dirty="0" smtClean="0"/>
              <a:t>Remarque : Données à prendre avec précautions, compte tenu du caractère subjectif des éléments recueillis (ressenti des acteurs) </a:t>
            </a:r>
            <a:endParaRPr lang="fr-FR" sz="1200" i="1" dirty="0"/>
          </a:p>
        </p:txBody>
      </p:sp>
    </p:spTree>
    <p:extLst>
      <p:ext uri="{BB962C8B-B14F-4D97-AF65-F5344CB8AC3E}">
        <p14:creationId xmlns:p14="http://schemas.microsoft.com/office/powerpoint/2010/main" val="2594285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observations des professionnels</a:t>
            </a:r>
            <a:br>
              <a:rPr lang="fr-FR" dirty="0" smtClean="0"/>
            </a:br>
            <a:r>
              <a:rPr lang="fr-FR" dirty="0" smtClean="0"/>
              <a:t>CC </a:t>
            </a:r>
            <a:r>
              <a:rPr lang="fr-FR" dirty="0"/>
              <a:t>MOSELLE ET MADON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0211113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67544" y="1412776"/>
            <a:ext cx="8280920" cy="276999"/>
          </a:xfrm>
          <a:prstGeom prst="rect">
            <a:avLst/>
          </a:prstGeom>
          <a:noFill/>
        </p:spPr>
        <p:txBody>
          <a:bodyPr wrap="square" rtlCol="0">
            <a:spAutoFit/>
          </a:bodyPr>
          <a:lstStyle/>
          <a:p>
            <a:r>
              <a:rPr lang="fr-FR" sz="1200" i="1" dirty="0" smtClean="0"/>
              <a:t>Remarque : Données à prendre avec précautions, compte tenu du caractère subjectif des éléments recueillis (ressenti des acteurs) </a:t>
            </a:r>
            <a:endParaRPr lang="fr-FR" sz="1200" i="1" dirty="0"/>
          </a:p>
        </p:txBody>
      </p:sp>
    </p:spTree>
    <p:extLst>
      <p:ext uri="{BB962C8B-B14F-4D97-AF65-F5344CB8AC3E}">
        <p14:creationId xmlns:p14="http://schemas.microsoft.com/office/powerpoint/2010/main" val="2883870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observations des professionnels</a:t>
            </a:r>
            <a:br>
              <a:rPr lang="fr-FR" dirty="0" smtClean="0"/>
            </a:br>
            <a:r>
              <a:rPr lang="fr-FR" dirty="0"/>
              <a:t>CC SAINTOIS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01111500"/>
              </p:ext>
            </p:extLst>
          </p:nvPr>
        </p:nvGraphicFramePr>
        <p:xfrm>
          <a:off x="179512" y="1551275"/>
          <a:ext cx="8784976" cy="5190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467544" y="1412776"/>
            <a:ext cx="8280920" cy="276999"/>
          </a:xfrm>
          <a:prstGeom prst="rect">
            <a:avLst/>
          </a:prstGeom>
          <a:noFill/>
        </p:spPr>
        <p:txBody>
          <a:bodyPr wrap="square" rtlCol="0">
            <a:spAutoFit/>
          </a:bodyPr>
          <a:lstStyle/>
          <a:p>
            <a:r>
              <a:rPr lang="fr-FR" sz="1200" i="1" dirty="0" smtClean="0"/>
              <a:t>Remarque : Données à prendre avec précautions, compte tenu du caractère subjectif des éléments recueillis (ressenti des acteurs) </a:t>
            </a:r>
            <a:endParaRPr lang="fr-FR" sz="1200" i="1" dirty="0"/>
          </a:p>
        </p:txBody>
      </p:sp>
    </p:spTree>
    <p:extLst>
      <p:ext uri="{BB962C8B-B14F-4D97-AF65-F5344CB8AC3E}">
        <p14:creationId xmlns:p14="http://schemas.microsoft.com/office/powerpoint/2010/main" val="144616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p:cNvPicPr>
          <p:nvPr>
            <p:ph sz="half" idx="2"/>
          </p:nvPr>
        </p:nvPicPr>
        <p:blipFill rotWithShape="1">
          <a:blip r:embed="rId3"/>
          <a:srcRect l="1157" t="-1014" r="4087" b="2515"/>
          <a:stretch/>
        </p:blipFill>
        <p:spPr bwMode="auto">
          <a:xfrm>
            <a:off x="683568" y="1684667"/>
            <a:ext cx="7416824" cy="3544533"/>
          </a:xfrm>
          <a:prstGeom prst="rect">
            <a:avLst/>
          </a:prstGeom>
          <a:ln>
            <a:noFill/>
          </a:ln>
          <a:extLst>
            <a:ext uri="{53640926-AAD7-44D8-BBD7-CCE9431645EC}">
              <a14:shadowObscured xmlns:a14="http://schemas.microsoft.com/office/drawing/2010/main"/>
            </a:ext>
          </a:extLst>
        </p:spPr>
      </p:pic>
      <p:sp>
        <p:nvSpPr>
          <p:cNvPr id="2" name="Titre 1"/>
          <p:cNvSpPr>
            <a:spLocks noGrp="1"/>
          </p:cNvSpPr>
          <p:nvPr>
            <p:ph type="title"/>
          </p:nvPr>
        </p:nvSpPr>
        <p:spPr/>
        <p:txBody>
          <a:bodyPr>
            <a:noAutofit/>
          </a:bodyPr>
          <a:lstStyle/>
          <a:p>
            <a:r>
              <a:rPr lang="fr-FR" sz="3600" dirty="0"/>
              <a:t>un dynamisme démographique supérieur à la moyenne </a:t>
            </a:r>
            <a:r>
              <a:rPr lang="fr-FR" sz="3600" dirty="0" smtClean="0"/>
              <a:t>départementale</a:t>
            </a:r>
            <a:endParaRPr lang="fr-FR" sz="3600" dirty="0"/>
          </a:p>
        </p:txBody>
      </p:sp>
      <p:sp>
        <p:nvSpPr>
          <p:cNvPr id="7" name="Rectangle 6"/>
          <p:cNvSpPr/>
          <p:nvPr/>
        </p:nvSpPr>
        <p:spPr>
          <a:xfrm>
            <a:off x="2123728" y="5469031"/>
            <a:ext cx="6048672" cy="1200329"/>
          </a:xfrm>
          <a:prstGeom prst="rect">
            <a:avLst/>
          </a:prstGeom>
        </p:spPr>
        <p:txBody>
          <a:bodyPr wrap="square">
            <a:spAutoFit/>
          </a:bodyPr>
          <a:lstStyle/>
          <a:p>
            <a:pPr marL="285750" indent="-285750">
              <a:buFont typeface="Wingdings" panose="05000000000000000000" pitchFamily="2" charset="2"/>
              <a:buChar char="Ø"/>
            </a:pPr>
            <a:r>
              <a:rPr lang="fr-FR" dirty="0" smtClean="0"/>
              <a:t>Evolution </a:t>
            </a:r>
            <a:r>
              <a:rPr lang="fr-FR" dirty="0"/>
              <a:t>de la population </a:t>
            </a:r>
            <a:r>
              <a:rPr lang="fr-FR" dirty="0" smtClean="0"/>
              <a:t>entre 2007 et 2012 </a:t>
            </a:r>
          </a:p>
          <a:p>
            <a:pPr lvl="1"/>
            <a:r>
              <a:rPr lang="fr-FR" dirty="0" smtClean="0"/>
              <a:t>Terres de Lorraine : + 0,58</a:t>
            </a:r>
            <a:r>
              <a:rPr lang="fr-FR" dirty="0"/>
              <a:t>% par </a:t>
            </a:r>
            <a:r>
              <a:rPr lang="fr-FR" dirty="0" smtClean="0"/>
              <a:t>an </a:t>
            </a:r>
          </a:p>
          <a:p>
            <a:pPr lvl="1"/>
            <a:r>
              <a:rPr lang="fr-FR" dirty="0" smtClean="0"/>
              <a:t>Meurthe-et-Moselle : + 0,18 %</a:t>
            </a:r>
          </a:p>
          <a:p>
            <a:pPr marL="285750" indent="-285750">
              <a:buFont typeface="Wingdings" panose="05000000000000000000" pitchFamily="2" charset="2"/>
              <a:buChar char="Ø"/>
            </a:pPr>
            <a:r>
              <a:rPr lang="fr-FR" dirty="0" smtClean="0">
                <a:solidFill>
                  <a:prstClr val="black"/>
                </a:solidFill>
              </a:rPr>
              <a:t>Progression plus </a:t>
            </a:r>
            <a:r>
              <a:rPr lang="fr-FR" dirty="0">
                <a:solidFill>
                  <a:prstClr val="black"/>
                </a:solidFill>
              </a:rPr>
              <a:t>importante dans les espaces </a:t>
            </a:r>
            <a:r>
              <a:rPr lang="fr-FR" dirty="0" smtClean="0">
                <a:solidFill>
                  <a:prstClr val="black"/>
                </a:solidFill>
              </a:rPr>
              <a:t>ruraux</a:t>
            </a:r>
            <a:endParaRPr lang="fr-FR" dirty="0"/>
          </a:p>
        </p:txBody>
      </p:sp>
      <p:sp>
        <p:nvSpPr>
          <p:cNvPr id="9" name="Rectangle 8"/>
          <p:cNvSpPr/>
          <p:nvPr/>
        </p:nvSpPr>
        <p:spPr>
          <a:xfrm>
            <a:off x="6372200" y="2060848"/>
            <a:ext cx="2088232" cy="323165"/>
          </a:xfrm>
          <a:prstGeom prst="rect">
            <a:avLst/>
          </a:prstGeom>
          <a:solidFill>
            <a:schemeClr val="bg1"/>
          </a:solidFill>
        </p:spPr>
        <p:txBody>
          <a:bodyPr wrap="square">
            <a:spAutoFit/>
          </a:bodyPr>
          <a:lstStyle/>
          <a:p>
            <a:r>
              <a:rPr lang="fr-FR" sz="1500" dirty="0" smtClean="0">
                <a:solidFill>
                  <a:schemeClr val="tx1">
                    <a:lumMod val="65000"/>
                    <a:lumOff val="35000"/>
                  </a:schemeClr>
                </a:solidFill>
                <a:latin typeface="Florencesans" panose="02000503020000020004" pitchFamily="2" charset="0"/>
                <a:cs typeface="Arial" panose="020B0604020202020204" pitchFamily="34" charset="0"/>
              </a:rPr>
              <a:t>Terres de Lorraine</a:t>
            </a:r>
            <a:endParaRPr lang="fr-FR" sz="1500" dirty="0">
              <a:solidFill>
                <a:schemeClr val="tx1">
                  <a:lumMod val="65000"/>
                  <a:lumOff val="35000"/>
                </a:schemeClr>
              </a:solidFill>
              <a:latin typeface="Florencesans" panose="02000503020000020004" pitchFamily="2" charset="0"/>
              <a:cs typeface="Arial" panose="020B0604020202020204" pitchFamily="34" charset="0"/>
            </a:endParaRPr>
          </a:p>
        </p:txBody>
      </p:sp>
    </p:spTree>
    <p:extLst>
      <p:ext uri="{BB962C8B-B14F-4D97-AF65-F5344CB8AC3E}">
        <p14:creationId xmlns:p14="http://schemas.microsoft.com/office/powerpoint/2010/main" val="3360938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territoire le plus jeune du département</a:t>
            </a:r>
            <a:endParaRPr lang="fr-FR" dirty="0"/>
          </a:p>
        </p:txBody>
      </p:sp>
      <p:pic>
        <p:nvPicPr>
          <p:cNvPr id="7" name="Espace réservé du contenu 6"/>
          <p:cNvPicPr>
            <a:picLocks noGrp="1"/>
          </p:cNvPicPr>
          <p:nvPr>
            <p:ph sz="half" idx="1"/>
          </p:nvPr>
        </p:nvPicPr>
        <p:blipFill rotWithShape="1">
          <a:blip r:embed="rId3">
            <a:extLst>
              <a:ext uri="{28A0092B-C50C-407E-A947-70E740481C1C}">
                <a14:useLocalDpi xmlns:a14="http://schemas.microsoft.com/office/drawing/2010/main" val="0"/>
              </a:ext>
            </a:extLst>
          </a:blip>
          <a:srcRect t="2290" r="41802"/>
          <a:stretch/>
        </p:blipFill>
        <p:spPr bwMode="auto">
          <a:xfrm>
            <a:off x="35496" y="1412776"/>
            <a:ext cx="3723704" cy="3528392"/>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6149398" y="2564904"/>
            <a:ext cx="2640595" cy="338554"/>
          </a:xfrm>
          <a:prstGeom prst="rect">
            <a:avLst/>
          </a:prstGeom>
        </p:spPr>
        <p:txBody>
          <a:bodyPr wrap="none">
            <a:spAutoFit/>
          </a:bodyPr>
          <a:lstStyle/>
          <a:p>
            <a:r>
              <a:rPr lang="fr-FR" sz="1600" b="1" dirty="0">
                <a:solidFill>
                  <a:schemeClr val="tx1">
                    <a:lumMod val="85000"/>
                    <a:lumOff val="15000"/>
                  </a:schemeClr>
                </a:solidFill>
              </a:rPr>
              <a:t>L’indice de jeunesse en 2013 </a:t>
            </a:r>
          </a:p>
        </p:txBody>
      </p:sp>
      <p:sp>
        <p:nvSpPr>
          <p:cNvPr id="11" name="Rectangle 10"/>
          <p:cNvSpPr/>
          <p:nvPr/>
        </p:nvSpPr>
        <p:spPr>
          <a:xfrm>
            <a:off x="323528" y="5157192"/>
            <a:ext cx="3056509" cy="923330"/>
          </a:xfrm>
          <a:prstGeom prst="rect">
            <a:avLst/>
          </a:prstGeom>
        </p:spPr>
        <p:txBody>
          <a:bodyPr wrap="square">
            <a:spAutoFit/>
          </a:bodyPr>
          <a:lstStyle/>
          <a:p>
            <a:r>
              <a:rPr lang="fr-FR" b="1" u="sng" dirty="0" smtClean="0"/>
              <a:t>% moins </a:t>
            </a:r>
            <a:r>
              <a:rPr lang="fr-FR" b="1" u="sng" dirty="0"/>
              <a:t>de 20 </a:t>
            </a:r>
            <a:r>
              <a:rPr lang="fr-FR" b="1" u="sng" dirty="0" smtClean="0"/>
              <a:t>ans élevée : </a:t>
            </a:r>
          </a:p>
          <a:p>
            <a:pPr marL="285750" indent="-285750">
              <a:buFont typeface="Arial" panose="020B0604020202020204" pitchFamily="34" charset="0"/>
              <a:buChar char="•"/>
            </a:pPr>
            <a:r>
              <a:rPr lang="fr-FR" dirty="0" smtClean="0"/>
              <a:t>Terres de Lorraine : 26</a:t>
            </a:r>
            <a:r>
              <a:rPr lang="fr-FR" dirty="0"/>
              <a:t>% </a:t>
            </a:r>
            <a:endParaRPr lang="fr-FR" dirty="0" smtClean="0"/>
          </a:p>
          <a:p>
            <a:pPr marL="285750" indent="-285750">
              <a:buFont typeface="Arial" panose="020B0604020202020204" pitchFamily="34" charset="0"/>
              <a:buChar char="•"/>
            </a:pPr>
            <a:r>
              <a:rPr lang="fr-FR" dirty="0" smtClean="0"/>
              <a:t>Meurthe-et-Moselle : 23%</a:t>
            </a:r>
            <a:endParaRPr lang="fr-FR" dirty="0"/>
          </a:p>
        </p:txBody>
      </p:sp>
      <p:pic>
        <p:nvPicPr>
          <p:cNvPr id="1027" name="Picture 3"/>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5573" b="3401"/>
          <a:stretch/>
        </p:blipFill>
        <p:spPr bwMode="auto">
          <a:xfrm>
            <a:off x="3380037" y="2936768"/>
            <a:ext cx="5820711" cy="392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572311"/>
            <a:ext cx="2410835" cy="1322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989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Une population qui vieillit </a:t>
            </a:r>
            <a:r>
              <a:rPr lang="fr-FR" sz="3600" dirty="0"/>
              <a:t>mais de manière plus modérée </a:t>
            </a:r>
            <a:r>
              <a:rPr lang="fr-FR" sz="3600" dirty="0" smtClean="0"/>
              <a:t>qu’en Meurthe-et-Moselle</a:t>
            </a:r>
            <a:endParaRPr lang="fr-FR" sz="3600" dirty="0"/>
          </a:p>
        </p:txBody>
      </p:sp>
      <p:sp>
        <p:nvSpPr>
          <p:cNvPr id="4" name="Espace réservé du contenu 3"/>
          <p:cNvSpPr>
            <a:spLocks noGrp="1"/>
          </p:cNvSpPr>
          <p:nvPr>
            <p:ph sz="half" idx="2"/>
          </p:nvPr>
        </p:nvSpPr>
        <p:spPr>
          <a:xfrm>
            <a:off x="107504" y="4365104"/>
            <a:ext cx="3563888" cy="1656184"/>
          </a:xfrm>
        </p:spPr>
        <p:txBody>
          <a:bodyPr>
            <a:noAutofit/>
          </a:bodyPr>
          <a:lstStyle/>
          <a:p>
            <a:pPr marL="0" indent="0">
              <a:buNone/>
            </a:pPr>
            <a:r>
              <a:rPr lang="fr-FR" sz="1800" u="sng" dirty="0" smtClean="0"/>
              <a:t>indices de vieillissement : </a:t>
            </a:r>
          </a:p>
          <a:p>
            <a:r>
              <a:rPr lang="fr-FR" sz="1800" dirty="0" smtClean="0"/>
              <a:t>CC </a:t>
            </a:r>
            <a:r>
              <a:rPr lang="fr-FR" sz="1800" dirty="0"/>
              <a:t>Pays de </a:t>
            </a:r>
            <a:r>
              <a:rPr lang="fr-FR" sz="1800" dirty="0" err="1"/>
              <a:t>Colombey</a:t>
            </a:r>
            <a:r>
              <a:rPr lang="fr-FR" sz="1800" dirty="0"/>
              <a:t> et du sud Toulois : </a:t>
            </a:r>
            <a:r>
              <a:rPr lang="fr-FR" sz="1800" dirty="0" smtClean="0"/>
              <a:t>53</a:t>
            </a:r>
          </a:p>
          <a:p>
            <a:r>
              <a:rPr lang="fr-FR" sz="1800" dirty="0" smtClean="0"/>
              <a:t>CC </a:t>
            </a:r>
            <a:r>
              <a:rPr lang="fr-FR" sz="1800" dirty="0"/>
              <a:t>de Moselle et </a:t>
            </a:r>
            <a:r>
              <a:rPr lang="fr-FR" sz="1800" dirty="0" err="1" smtClean="0"/>
              <a:t>Madon</a:t>
            </a:r>
            <a:r>
              <a:rPr lang="fr-FR" sz="1800" dirty="0" smtClean="0"/>
              <a:t> : 68 </a:t>
            </a:r>
            <a:endParaRPr lang="fr-FR" sz="1800" dirty="0"/>
          </a:p>
          <a:p>
            <a:r>
              <a:rPr lang="fr-FR" sz="1800" dirty="0" smtClean="0"/>
              <a:t>Meurthe-et-Moselle : 72</a:t>
            </a:r>
            <a:endParaRPr lang="fr-FR" sz="1800" dirty="0"/>
          </a:p>
        </p:txBody>
      </p:sp>
      <p:pic>
        <p:nvPicPr>
          <p:cNvPr id="7" name="Espace réservé du contenu 6"/>
          <p:cNvPicPr>
            <a:picLocks noGrp="1"/>
          </p:cNvPicPr>
          <p:nvPr>
            <p:ph sz="half" idx="1"/>
          </p:nvPr>
        </p:nvPicPr>
        <p:blipFill rotWithShape="1">
          <a:blip r:embed="rId3"/>
          <a:srcRect b="59268"/>
          <a:stretch/>
        </p:blipFill>
        <p:spPr>
          <a:xfrm>
            <a:off x="3563888" y="4173652"/>
            <a:ext cx="5076000" cy="1991652"/>
          </a:xfrm>
          <a:prstGeom prst="rect">
            <a:avLst/>
          </a:prstGeom>
        </p:spPr>
      </p:pic>
      <p:pic>
        <p:nvPicPr>
          <p:cNvPr id="5" name="Espace réservé du contenu 6"/>
          <p:cNvPicPr>
            <a:picLocks/>
          </p:cNvPicPr>
          <p:nvPr/>
        </p:nvPicPr>
        <p:blipFill rotWithShape="1">
          <a:blip r:embed="rId3"/>
          <a:srcRect t="48098" b="10686"/>
          <a:stretch/>
        </p:blipFill>
        <p:spPr>
          <a:xfrm>
            <a:off x="259089" y="1597590"/>
            <a:ext cx="5184576" cy="2026144"/>
          </a:xfrm>
          <a:prstGeom prst="rect">
            <a:avLst/>
          </a:prstGeom>
        </p:spPr>
      </p:pic>
      <p:sp>
        <p:nvSpPr>
          <p:cNvPr id="3" name="Rectangle 2"/>
          <p:cNvSpPr/>
          <p:nvPr/>
        </p:nvSpPr>
        <p:spPr>
          <a:xfrm>
            <a:off x="5580112" y="2273169"/>
            <a:ext cx="3096344" cy="1477328"/>
          </a:xfrm>
          <a:prstGeom prst="rect">
            <a:avLst/>
          </a:prstGeom>
        </p:spPr>
        <p:txBody>
          <a:bodyPr wrap="square">
            <a:spAutoFit/>
          </a:bodyPr>
          <a:lstStyle/>
          <a:p>
            <a:pPr marL="285750" indent="-285750">
              <a:buFont typeface="Arial" panose="020B0604020202020204" pitchFamily="34" charset="0"/>
              <a:buChar char="•"/>
            </a:pPr>
            <a:r>
              <a:rPr lang="fr-FR" dirty="0"/>
              <a:t>hausse nettement plus marquée pour la tranche d’âges 60-74 ans, notamment sur la CC de Moselle et </a:t>
            </a:r>
            <a:r>
              <a:rPr lang="fr-FR" dirty="0" err="1"/>
              <a:t>Madon</a:t>
            </a:r>
            <a:endParaRPr lang="fr-FR" dirty="0"/>
          </a:p>
        </p:txBody>
      </p:sp>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1195" t="87082" r="5731"/>
          <a:stretch/>
        </p:blipFill>
        <p:spPr>
          <a:xfrm>
            <a:off x="3707904" y="6093296"/>
            <a:ext cx="4806000" cy="436909"/>
          </a:xfrm>
          <a:prstGeom prst="rect">
            <a:avLst/>
          </a:prstGeom>
          <a:ln>
            <a:solidFill>
              <a:schemeClr val="tx1"/>
            </a:solidFill>
          </a:ln>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195" t="87082" r="5731"/>
          <a:stretch/>
        </p:blipFill>
        <p:spPr>
          <a:xfrm>
            <a:off x="395536" y="3604097"/>
            <a:ext cx="4932000" cy="438357"/>
          </a:xfrm>
          <a:prstGeom prst="rect">
            <a:avLst/>
          </a:prstGeom>
          <a:ln>
            <a:solidFill>
              <a:schemeClr val="tx1"/>
            </a:solidFill>
          </a:ln>
        </p:spPr>
      </p:pic>
    </p:spTree>
    <p:extLst>
      <p:ext uri="{BB962C8B-B14F-4D97-AF65-F5344CB8AC3E}">
        <p14:creationId xmlns:p14="http://schemas.microsoft.com/office/powerpoint/2010/main" val="2258731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dirty="0"/>
              <a:t>moins de familles monoparentales, plus de familles </a:t>
            </a:r>
            <a:r>
              <a:rPr lang="fr-FR" dirty="0" smtClean="0"/>
              <a:t>nombreuses</a:t>
            </a:r>
            <a:endParaRPr lang="fr-FR" dirty="0"/>
          </a:p>
        </p:txBody>
      </p:sp>
      <p:sp>
        <p:nvSpPr>
          <p:cNvPr id="5" name="Espace réservé du contenu 4"/>
          <p:cNvSpPr>
            <a:spLocks noGrp="1"/>
          </p:cNvSpPr>
          <p:nvPr>
            <p:ph sz="half" idx="2"/>
          </p:nvPr>
        </p:nvSpPr>
        <p:spPr>
          <a:xfrm>
            <a:off x="5796136" y="1916832"/>
            <a:ext cx="3131840" cy="1152128"/>
          </a:xfrm>
        </p:spPr>
        <p:txBody>
          <a:bodyPr>
            <a:normAutofit fontScale="92500" lnSpcReduction="10000"/>
          </a:bodyPr>
          <a:lstStyle/>
          <a:p>
            <a:pPr marL="0" indent="0">
              <a:buNone/>
            </a:pPr>
            <a:r>
              <a:rPr lang="fr-FR" sz="1800" dirty="0" smtClean="0"/>
              <a:t>CC </a:t>
            </a:r>
            <a:r>
              <a:rPr lang="fr-FR" sz="1800" dirty="0"/>
              <a:t>du Pays de </a:t>
            </a:r>
            <a:r>
              <a:rPr lang="fr-FR" sz="1800" dirty="0" err="1"/>
              <a:t>Colombey</a:t>
            </a:r>
            <a:r>
              <a:rPr lang="fr-FR" sz="1800" dirty="0"/>
              <a:t> et du Sud </a:t>
            </a:r>
            <a:r>
              <a:rPr lang="fr-FR" sz="1800" dirty="0" smtClean="0"/>
              <a:t>Toulois : 6,9%</a:t>
            </a:r>
          </a:p>
          <a:p>
            <a:pPr marL="0" indent="0">
              <a:buNone/>
            </a:pPr>
            <a:r>
              <a:rPr lang="fr-FR" sz="1800" dirty="0" smtClean="0"/>
              <a:t>CC </a:t>
            </a:r>
            <a:r>
              <a:rPr lang="fr-FR" sz="1800" dirty="0"/>
              <a:t>du </a:t>
            </a:r>
            <a:r>
              <a:rPr lang="fr-FR" sz="1800" dirty="0" smtClean="0"/>
              <a:t>Toulois</a:t>
            </a:r>
            <a:r>
              <a:rPr lang="fr-FR" sz="1800" dirty="0"/>
              <a:t> </a:t>
            </a:r>
            <a:r>
              <a:rPr lang="fr-FR" sz="1800" dirty="0" smtClean="0"/>
              <a:t>: 12,2%</a:t>
            </a:r>
          </a:p>
          <a:p>
            <a:pPr marL="0" indent="0">
              <a:buNone/>
            </a:pPr>
            <a:r>
              <a:rPr lang="fr-FR" sz="1800" dirty="0" err="1" smtClean="0"/>
              <a:t>Dépt</a:t>
            </a:r>
            <a:r>
              <a:rPr lang="fr-FR" sz="1800" dirty="0" smtClean="0"/>
              <a:t> 54 : 14,8%</a:t>
            </a:r>
          </a:p>
        </p:txBody>
      </p:sp>
      <p:graphicFrame>
        <p:nvGraphicFramePr>
          <p:cNvPr id="6" name="Espace réservé du contenu 5"/>
          <p:cNvGraphicFramePr>
            <a:graphicFrameLocks noGrp="1"/>
          </p:cNvGraphicFramePr>
          <p:nvPr>
            <p:ph sz="half" idx="1"/>
            <p:extLst>
              <p:ext uri="{D42A27DB-BD31-4B8C-83A1-F6EECF244321}">
                <p14:modId xmlns:p14="http://schemas.microsoft.com/office/powerpoint/2010/main" val="345149002"/>
              </p:ext>
            </p:extLst>
          </p:nvPr>
        </p:nvGraphicFramePr>
        <p:xfrm>
          <a:off x="467544" y="1659090"/>
          <a:ext cx="5266928" cy="2332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extLst>
              <p:ext uri="{D42A27DB-BD31-4B8C-83A1-F6EECF244321}">
                <p14:modId xmlns:p14="http://schemas.microsoft.com/office/powerpoint/2010/main" val="3635709180"/>
              </p:ext>
            </p:extLst>
          </p:nvPr>
        </p:nvGraphicFramePr>
        <p:xfrm>
          <a:off x="3735208" y="4256384"/>
          <a:ext cx="5391150" cy="260032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955764" y="3977173"/>
            <a:ext cx="4572000" cy="307777"/>
          </a:xfrm>
          <a:prstGeom prst="rect">
            <a:avLst/>
          </a:prstGeom>
        </p:spPr>
        <p:txBody>
          <a:bodyPr>
            <a:spAutoFit/>
          </a:bodyPr>
          <a:lstStyle/>
          <a:p>
            <a:r>
              <a:rPr lang="fr-FR" sz="1400" b="1" dirty="0">
                <a:solidFill>
                  <a:schemeClr val="tx1">
                    <a:lumMod val="85000"/>
                    <a:lumOff val="15000"/>
                  </a:schemeClr>
                </a:solidFill>
              </a:rPr>
              <a:t>Part familles avec 3 enfants et plus de moins de 25 ans</a:t>
            </a:r>
            <a:endParaRPr lang="fr-FR" sz="1400" dirty="0">
              <a:solidFill>
                <a:schemeClr val="tx1">
                  <a:lumMod val="85000"/>
                  <a:lumOff val="15000"/>
                </a:schemeClr>
              </a:solidFill>
            </a:endParaRPr>
          </a:p>
        </p:txBody>
      </p:sp>
      <p:sp>
        <p:nvSpPr>
          <p:cNvPr id="8" name="Rectangle 7"/>
          <p:cNvSpPr/>
          <p:nvPr/>
        </p:nvSpPr>
        <p:spPr>
          <a:xfrm>
            <a:off x="984735" y="1444572"/>
            <a:ext cx="2376997" cy="307777"/>
          </a:xfrm>
          <a:prstGeom prst="rect">
            <a:avLst/>
          </a:prstGeom>
        </p:spPr>
        <p:txBody>
          <a:bodyPr wrap="none">
            <a:spAutoFit/>
          </a:bodyPr>
          <a:lstStyle/>
          <a:p>
            <a:r>
              <a:rPr lang="fr-FR" sz="1400" b="1" dirty="0">
                <a:solidFill>
                  <a:schemeClr val="tx1">
                    <a:lumMod val="85000"/>
                    <a:lumOff val="15000"/>
                  </a:schemeClr>
                </a:solidFill>
              </a:rPr>
              <a:t>Part familles monoparentales</a:t>
            </a:r>
            <a:endParaRPr lang="fr-FR" sz="1400" dirty="0">
              <a:solidFill>
                <a:schemeClr val="tx1">
                  <a:lumMod val="85000"/>
                  <a:lumOff val="15000"/>
                </a:schemeClr>
              </a:solidFill>
            </a:endParaRPr>
          </a:p>
        </p:txBody>
      </p:sp>
      <p:sp>
        <p:nvSpPr>
          <p:cNvPr id="9" name="Rectangle 8"/>
          <p:cNvSpPr/>
          <p:nvPr/>
        </p:nvSpPr>
        <p:spPr>
          <a:xfrm>
            <a:off x="323528" y="4688338"/>
            <a:ext cx="3194025" cy="1200329"/>
          </a:xfrm>
          <a:prstGeom prst="rect">
            <a:avLst/>
          </a:prstGeom>
        </p:spPr>
        <p:txBody>
          <a:bodyPr wrap="square">
            <a:spAutoFit/>
          </a:bodyPr>
          <a:lstStyle/>
          <a:p>
            <a:r>
              <a:rPr lang="fr-FR" dirty="0" smtClean="0"/>
              <a:t>CC </a:t>
            </a:r>
            <a:r>
              <a:rPr lang="fr-FR" dirty="0"/>
              <a:t>du Pays de </a:t>
            </a:r>
            <a:r>
              <a:rPr lang="fr-FR" dirty="0" err="1"/>
              <a:t>Colombey</a:t>
            </a:r>
            <a:r>
              <a:rPr lang="fr-FR" dirty="0"/>
              <a:t> et du sud Toulois </a:t>
            </a:r>
            <a:r>
              <a:rPr lang="fr-FR" dirty="0" smtClean="0"/>
              <a:t>: 11,7% </a:t>
            </a:r>
          </a:p>
          <a:p>
            <a:r>
              <a:rPr lang="fr-FR" dirty="0" smtClean="0"/>
              <a:t>CC </a:t>
            </a:r>
            <a:r>
              <a:rPr lang="fr-FR" dirty="0"/>
              <a:t>de Moselle et </a:t>
            </a:r>
            <a:r>
              <a:rPr lang="fr-FR" dirty="0" err="1" smtClean="0"/>
              <a:t>Madon</a:t>
            </a:r>
            <a:r>
              <a:rPr lang="fr-FR" dirty="0" smtClean="0"/>
              <a:t> : 8,2%</a:t>
            </a:r>
          </a:p>
          <a:p>
            <a:r>
              <a:rPr lang="fr-FR" dirty="0" err="1" smtClean="0"/>
              <a:t>Dépt</a:t>
            </a:r>
            <a:r>
              <a:rPr lang="fr-FR" dirty="0" smtClean="0"/>
              <a:t> 54 : 8,9%</a:t>
            </a:r>
            <a:endParaRPr lang="fr-FR" dirty="0"/>
          </a:p>
        </p:txBody>
      </p:sp>
    </p:spTree>
    <p:extLst>
      <p:ext uri="{BB962C8B-B14F-4D97-AF65-F5344CB8AC3E}">
        <p14:creationId xmlns:p14="http://schemas.microsoft.com/office/powerpoint/2010/main" val="2899637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porama_bleu_">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Diaporama_bleu_</Template>
  <TotalTime>1094</TotalTime>
  <Words>2908</Words>
  <Application>Microsoft Office PowerPoint</Application>
  <PresentationFormat>Affichage à l'écran (4:3)</PresentationFormat>
  <Paragraphs>325</Paragraphs>
  <Slides>55</Slides>
  <Notes>28</Notes>
  <HiddenSlides>0</HiddenSlides>
  <MMClips>0</MMClips>
  <ScaleCrop>false</ScaleCrop>
  <HeadingPairs>
    <vt:vector size="4" baseType="variant">
      <vt:variant>
        <vt:lpstr>Thème</vt:lpstr>
      </vt:variant>
      <vt:variant>
        <vt:i4>2</vt:i4>
      </vt:variant>
      <vt:variant>
        <vt:lpstr>Titres des diapositives</vt:lpstr>
      </vt:variant>
      <vt:variant>
        <vt:i4>55</vt:i4>
      </vt:variant>
    </vt:vector>
  </HeadingPairs>
  <TitlesOfParts>
    <vt:vector size="57" baseType="lpstr">
      <vt:lpstr>Diaporama_bleu_</vt:lpstr>
      <vt:lpstr>Conception personnalisée</vt:lpstr>
      <vt:lpstr>Diagnostic Terres de Lorraine 1ers résultats</vt:lpstr>
      <vt:lpstr>1. Objectif</vt:lpstr>
      <vt:lpstr>2. Le périmètre :  Le territoire Terres de Lorraine </vt:lpstr>
      <vt:lpstr>3. Contexte démographique</vt:lpstr>
      <vt:lpstr>densité moyenne de 73 habitants/km2  inférieure à la moyenne départementale</vt:lpstr>
      <vt:lpstr>un dynamisme démographique supérieur à la moyenne départementale</vt:lpstr>
      <vt:lpstr>Le territoire le plus jeune du département</vt:lpstr>
      <vt:lpstr>Une population qui vieillit mais de manière plus modérée qu’en Meurthe-et-Moselle</vt:lpstr>
      <vt:lpstr>moins de familles monoparentales, plus de familles nombreuses</vt:lpstr>
      <vt:lpstr>4. Contexte socio-économique</vt:lpstr>
      <vt:lpstr>Un taux de chômage inférieur à la moyenne régionale</vt:lpstr>
      <vt:lpstr>Un taux de pauvreté plus faible que la moyenne départementale</vt:lpstr>
      <vt:lpstr>Une proportion de la population bénéficiaire des aides sociales inférieure à la moyenne départementale</vt:lpstr>
      <vt:lpstr>5. Etat de santé de la population</vt:lpstr>
      <vt:lpstr>Présentation PowerPoint</vt:lpstr>
      <vt:lpstr>Les cancers représentent la 1ère cause de décès</vt:lpstr>
      <vt:lpstr>Des taux de décès liés à l’alcool significativement plus élevés que les moyennes régionale et nationale</vt:lpstr>
      <vt:lpstr>Les suicides</vt:lpstr>
      <vt:lpstr>Des taux de mortalité prématurée comparables au département</vt:lpstr>
      <vt:lpstr>Les décès prématurés liés à l’alcool et au tabac</vt:lpstr>
      <vt:lpstr>Admissions en Affection de Longue Durée (ALD)</vt:lpstr>
      <vt:lpstr>Prévalence du surpoids et de l’obésité chez les enfants de grande section de maternelle</vt:lpstr>
      <vt:lpstr>6. OfFRE de SANTE  6.1  - le 1er recours</vt:lpstr>
      <vt:lpstr>Densité des médecins généralistes (pour 100 000 hab)</vt:lpstr>
      <vt:lpstr>Densité des infirmiers (pour 100 000 hab)</vt:lpstr>
      <vt:lpstr>Densité des masseurs kinésithérapeutes  (pour 100 000 hab)</vt:lpstr>
      <vt:lpstr>Densité des dentistes (pour 100 000 hab)</vt:lpstr>
      <vt:lpstr>Les maisons de santé pluri-professionnelles (MSP)</vt:lpstr>
      <vt:lpstr>6) OfFRE de SANTE    6.2 - l’offre et l’activité hospitalière</vt:lpstr>
      <vt:lpstr>Les établissements de santé  (hors psychiatrie)</vt:lpstr>
      <vt:lpstr>Groupement  Hospitalier de  Territoires : GHT 7</vt:lpstr>
      <vt:lpstr>Focus sur le centre hospitalier de TOUL</vt:lpstr>
      <vt:lpstr>Présentation PowerPoint</vt:lpstr>
      <vt:lpstr>Présentation PowerPoint</vt:lpstr>
      <vt:lpstr>organisation et accessibilité des soins d’urgence</vt:lpstr>
      <vt:lpstr>6) OfFRE de SANTE   6.3 - l’offre médico-sociale</vt:lpstr>
      <vt:lpstr>Etablissements et services pour personnes âgées</vt:lpstr>
      <vt:lpstr>Etablissements et services pour personnes âgées</vt:lpstr>
      <vt:lpstr>La coordination autour des personnes âgées</vt:lpstr>
      <vt:lpstr>Structures et services pour adultes en situation de handicap</vt:lpstr>
      <vt:lpstr>Structures et services pour enfants en situation de handicap</vt:lpstr>
      <vt:lpstr>6) OfFRE de SANTE   6.4 - L’offre en santé mentale</vt:lpstr>
      <vt:lpstr>L’offre en santé mentale</vt:lpstr>
      <vt:lpstr>6) OfFRE de SANTE  6.5 - les addictions et les comportements à risque</vt:lpstr>
      <vt:lpstr>les addictions et les comportements à risque</vt:lpstr>
      <vt:lpstr>7. cadre de vie, environnement et santé</vt:lpstr>
      <vt:lpstr>Qualité de l’eau</vt:lpstr>
      <vt:lpstr>Habitat</vt:lpstr>
      <vt:lpstr>Qualité de l’air</vt:lpstr>
      <vt:lpstr>Qualité de l’air</vt:lpstr>
      <vt:lpstr>8. Synthèse des rencontres avec quelques acteurs du territoire</vt:lpstr>
      <vt:lpstr>Les observations des professionnels CC Toulois</vt:lpstr>
      <vt:lpstr>Les observations des professionnels CC PAYS DE COLOMBEY ET DU SUD TOULOIS</vt:lpstr>
      <vt:lpstr>Les observations des professionnels CC MOSELLE ET MADON </vt:lpstr>
      <vt:lpstr>Les observations des professionnels CC SAINTOIS</vt:lpstr>
    </vt:vector>
  </TitlesOfParts>
  <Company>MAS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diaporama</dc:title>
  <dc:creator>vdurang</dc:creator>
  <cp:lastModifiedBy>vdurang</cp:lastModifiedBy>
  <cp:revision>105</cp:revision>
  <cp:lastPrinted>2016-12-09T08:07:11Z</cp:lastPrinted>
  <dcterms:created xsi:type="dcterms:W3CDTF">2016-11-24T06:57:07Z</dcterms:created>
  <dcterms:modified xsi:type="dcterms:W3CDTF">2016-12-09T08:51:30Z</dcterms:modified>
</cp:coreProperties>
</file>