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41"/>
  </p:notesMasterIdLst>
  <p:handoutMasterIdLst>
    <p:handoutMasterId r:id="rId42"/>
  </p:handoutMasterIdLst>
  <p:sldIdLst>
    <p:sldId id="256" r:id="rId2"/>
    <p:sldId id="2742" r:id="rId3"/>
    <p:sldId id="336" r:id="rId4"/>
    <p:sldId id="2712" r:id="rId5"/>
    <p:sldId id="2713" r:id="rId6"/>
    <p:sldId id="2714" r:id="rId7"/>
    <p:sldId id="2715" r:id="rId8"/>
    <p:sldId id="2716" r:id="rId9"/>
    <p:sldId id="2717" r:id="rId10"/>
    <p:sldId id="2718" r:id="rId11"/>
    <p:sldId id="2719" r:id="rId12"/>
    <p:sldId id="2720" r:id="rId13"/>
    <p:sldId id="2721" r:id="rId14"/>
    <p:sldId id="2722" r:id="rId15"/>
    <p:sldId id="2723" r:id="rId16"/>
    <p:sldId id="2724" r:id="rId17"/>
    <p:sldId id="2725" r:id="rId18"/>
    <p:sldId id="2726" r:id="rId19"/>
    <p:sldId id="2727" r:id="rId20"/>
    <p:sldId id="2728" r:id="rId21"/>
    <p:sldId id="2729" r:id="rId22"/>
    <p:sldId id="2730" r:id="rId23"/>
    <p:sldId id="2746" r:id="rId24"/>
    <p:sldId id="2711" r:id="rId25"/>
    <p:sldId id="262" r:id="rId26"/>
    <p:sldId id="2734" r:id="rId27"/>
    <p:sldId id="263" r:id="rId28"/>
    <p:sldId id="2731" r:id="rId29"/>
    <p:sldId id="2732" r:id="rId30"/>
    <p:sldId id="2733" r:id="rId31"/>
    <p:sldId id="2735" r:id="rId32"/>
    <p:sldId id="2745" r:id="rId33"/>
    <p:sldId id="337" r:id="rId34"/>
    <p:sldId id="2737" r:id="rId35"/>
    <p:sldId id="2740" r:id="rId36"/>
    <p:sldId id="2739" r:id="rId37"/>
    <p:sldId id="2741" r:id="rId38"/>
    <p:sldId id="2743" r:id="rId39"/>
    <p:sldId id="2744" r:id="rId40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597339"/>
    <a:srgbClr val="C5D2D5"/>
    <a:srgbClr val="778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6" autoAdjust="0"/>
    <p:restoredTop sz="93792" autoAdjust="0"/>
  </p:normalViewPr>
  <p:slideViewPr>
    <p:cSldViewPr>
      <p:cViewPr varScale="1">
        <p:scale>
          <a:sx n="81" d="100"/>
          <a:sy n="81" d="100"/>
        </p:scale>
        <p:origin x="15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F1755-3FE5-41ED-BFF3-D72014F9D993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40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275" y="9431340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6081E-7368-45F5-A6D2-F2AA977A6E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867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93F6E-722D-44AA-BEC9-46D605937F6C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7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1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1"/>
            <a:ext cx="2946348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D8F64-31FD-4DBF-9C29-C20AEE41C9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322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640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20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5493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63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060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74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367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53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581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950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284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845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37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-15% entre les période 60-90 et 2000-2022</a:t>
            </a:r>
          </a:p>
          <a:p>
            <a:r>
              <a:rPr lang="fr-FR" dirty="0"/>
              <a:t>-24% entre 60-90 et 2015-2022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DBB84-CCE5-4563-833C-EF48CE3CE8C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335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077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713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77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781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533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846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D8F64-31FD-4DBF-9C29-C20AEE41C92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538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4E6FE2-0769-D313-D426-F1A8B9F0C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DE0A30C-9C6E-0B86-E666-719FDD2E5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C6139A-D853-71EC-52EC-BFD8AFDC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BD700E-BBE3-5759-4E8F-B35B2084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E4762A-C305-8B6C-4459-FEAA51B9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92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27B81B-8238-F2ED-A6B7-6A8E38F9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C87F35-651A-7B99-9B3E-983D55A95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38C58E-B21C-7BCF-A54D-CA4BF9EB5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0D62A32-8D33-7EA8-8E90-E879B63A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1233DD-299F-911D-C5BD-D5E219B51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38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9289FA4-7CE1-BCAB-DAED-FBC376E2C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72A0EF-C27E-50F2-FDD1-0D315A693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36F4AF-1A8C-0044-A824-56E7DD02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507C23-75C0-7C01-A303-CE66F6C5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82AE29-62EF-F5A0-9364-C3FDD171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253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4F2A2-B22A-314A-A1ED-9777EAD43C76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F9175-D763-9A40-9378-B5A625615C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9B08BD-7B1D-5C7B-7F2B-C702601B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B2D735-85FA-8ACC-665B-16813E1AB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C88030-0E3A-C460-B51F-4CFB580D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E02F2F-E3DC-DC9F-6354-59296F69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9E3C10-C73D-6FD3-D35B-13822E252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801C4A74-2D12-CBDD-75A6-E6225C239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43204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95D5374-8C96-9924-FE83-00221163E498}"/>
              </a:ext>
            </a:extLst>
          </p:cNvPr>
          <p:cNvSpPr txBox="1">
            <a:spLocks/>
          </p:cNvSpPr>
          <p:nvPr userDrawn="1"/>
        </p:nvSpPr>
        <p:spPr>
          <a:xfrm>
            <a:off x="5570182" y="44624"/>
            <a:ext cx="3384376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200" i="1" dirty="0">
                <a:solidFill>
                  <a:schemeClr val="bg1"/>
                </a:solidFill>
              </a:rPr>
              <a:t>Ochey, le 9 octobre 2023</a:t>
            </a:r>
          </a:p>
        </p:txBody>
      </p:sp>
    </p:spTree>
    <p:extLst>
      <p:ext uri="{BB962C8B-B14F-4D97-AF65-F5344CB8AC3E}">
        <p14:creationId xmlns:p14="http://schemas.microsoft.com/office/powerpoint/2010/main" val="43652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2AC285-510E-C330-E763-75E52739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D1AB4B-8508-30E2-0EF2-D08FDDA32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B05565-F07C-E685-6F23-88A767D95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422023-DA3A-F1FB-332F-89C37DB76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CDF410-CFC0-9583-1627-DAA9C11BA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27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462675-8AD9-83B6-E3E9-8615CB9B0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209A93-9CC6-8B2B-E8F5-D8B2C067C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95F0036-FB13-48FE-5BF1-C34970094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B2F9B0-9778-FA94-B572-C14474B7A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E0E912-BC2A-78E4-A1A9-51258EB6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5B4FB6-E676-F424-859C-C4F4FCB2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95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45C4EF-EE78-FF05-3F69-AEEFED0EB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8A7AD4-62D8-645F-3F56-7F1DB132E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6B0E70-86C7-CDDC-B57B-F246C51CD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FC280F-E4C7-EDD1-C133-43E1D6F96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EF13F0-36F6-8CC7-8FA4-8457F09D3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5951A3B-722C-A924-D1DE-B8F4E37B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B242B40-8304-EE63-8472-0D34CABCD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60B5B5-B377-F9E1-5E84-70A61041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33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EDD72-EDFD-D66A-99D0-A702319CC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D71EFA-E9B8-631D-A2B8-4D7E3687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D3876B-FB33-DDB6-4EAE-D39DAFCEA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2486C2A-98DB-F1C9-94C7-19740CAE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76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902ADA-68FD-F245-98E9-5702CE6A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37C399-B2A6-A984-843C-F7F01556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A26A1C-8552-FFB3-334A-2B376AC6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39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C27D1-F075-6ADF-8FC1-E8A0C8D1A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83DDFB-EE2B-AC4C-3E06-442B71FE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BCDF77-89E0-35B7-C433-A4E58B153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58BD87-1751-249F-E1E4-9AE19BE56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19782B-A3D2-3180-F723-C4F59201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787670-ED9E-C5E2-366E-6D47F558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83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7EB20E-B85C-6409-19EE-A31331B37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CADB47B-503C-8B3C-92C4-AFD7E9D0B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9890D01-0FBE-7045-19B0-6D09B0BD2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F2A1D8-6AD3-E74C-2CB8-F2B417019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8B0490-966D-B299-B568-CF5F23519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D22B41-6DE1-983B-90E7-6F6E701B7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19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0DC0541-9912-8308-B532-9877F75C7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1D31B3-0022-A2F6-114B-33E182638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6488B4-6FDC-1C7D-1E6E-3D0C7A86A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F380A-9A08-4B9B-AE1E-E29048A1E40E}" type="datetimeFigureOut">
              <a:rPr lang="fr-FR" smtClean="0"/>
              <a:t>09/10/2023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585703-E24E-6C0F-378B-5B06B173D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4057FC-4298-221C-AB8F-D766CCF5C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23E7-B9D1-498E-866F-582C714D10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2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7E6EF97-7E8E-4F62-A090-18ED4AD2BE90}"/>
              </a:ext>
            </a:extLst>
          </p:cNvPr>
          <p:cNvSpPr/>
          <p:nvPr/>
        </p:nvSpPr>
        <p:spPr>
          <a:xfrm>
            <a:off x="287719" y="4077072"/>
            <a:ext cx="5665152" cy="2308324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fr-FR" sz="4800" dirty="0">
                <a:solidFill>
                  <a:srgbClr val="141F39"/>
                </a:solidFill>
                <a:latin typeface="Lato"/>
                <a:cs typeface="Lato"/>
              </a:rPr>
              <a:t>Enjeux eau</a:t>
            </a:r>
          </a:p>
          <a:p>
            <a:r>
              <a:rPr lang="fr-FR" sz="4800" dirty="0">
                <a:solidFill>
                  <a:srgbClr val="141F39"/>
                </a:solidFill>
                <a:latin typeface="Lato"/>
                <a:cs typeface="Lato"/>
              </a:rPr>
              <a:t>&amp; Gouvernance </a:t>
            </a:r>
          </a:p>
          <a:p>
            <a:endParaRPr lang="fr-FR" sz="2400" dirty="0">
              <a:solidFill>
                <a:schemeClr val="accent3">
                  <a:lumMod val="50000"/>
                </a:schemeClr>
              </a:solidFill>
              <a:latin typeface="Lato"/>
              <a:cs typeface="Lato"/>
            </a:endParaRPr>
          </a:p>
          <a:p>
            <a:r>
              <a:rPr lang="fr-FR" sz="2400" dirty="0">
                <a:solidFill>
                  <a:schemeClr val="accent3">
                    <a:lumMod val="50000"/>
                  </a:schemeClr>
                </a:solidFill>
                <a:latin typeface="Lato"/>
                <a:cs typeface="Lato"/>
              </a:rPr>
              <a:t>Ochey, le 9 octobre 2023</a:t>
            </a:r>
            <a:endParaRPr lang="fr-FR" sz="2400" dirty="0">
              <a:solidFill>
                <a:srgbClr val="141F39"/>
              </a:solidFill>
              <a:latin typeface="Lato"/>
              <a:cs typeface="Lato"/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2987824" y="4437112"/>
            <a:ext cx="460851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2000" dirty="0"/>
          </a:p>
        </p:txBody>
      </p:sp>
      <p:pic>
        <p:nvPicPr>
          <p:cNvPr id="14" name="Image 13" descr="mega-goutte.png">
            <a:extLst>
              <a:ext uri="{FF2B5EF4-FFF2-40B4-BE49-F238E27FC236}">
                <a16:creationId xmlns:a16="http://schemas.microsoft.com/office/drawing/2014/main" id="{791DE437-360D-41B2-A8A5-E47F13ADB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2746804"/>
            <a:ext cx="5254774" cy="83360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C50080-D472-4E0F-A480-C66DA8A4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19" y="438962"/>
            <a:ext cx="367931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C76B02-1E03-439E-8CAF-C83624E95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5118042"/>
            <a:ext cx="2601914" cy="17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2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236F4F-20EB-448A-AAFC-59D60EC18B29}"/>
              </a:ext>
            </a:extLst>
          </p:cNvPr>
          <p:cNvSpPr txBox="1">
            <a:spLocks/>
          </p:cNvSpPr>
          <p:nvPr/>
        </p:nvSpPr>
        <p:spPr>
          <a:xfrm>
            <a:off x="0" y="453063"/>
            <a:ext cx="8678133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/>
              <a:t>26 mesures milieux aquatiques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7E82661-CC7E-46D2-8761-320E49335708}"/>
              </a:ext>
            </a:extLst>
          </p:cNvPr>
          <p:cNvSpPr txBox="1">
            <a:spLocks/>
          </p:cNvSpPr>
          <p:nvPr/>
        </p:nvSpPr>
        <p:spPr>
          <a:xfrm>
            <a:off x="410582" y="1885761"/>
            <a:ext cx="5592543" cy="8045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restauration de grande ampleur de l’ensemble des fonctionnalités d’un cours d’eau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C8A1116-A706-4F25-BE4A-8FED2EACB202}"/>
              </a:ext>
            </a:extLst>
          </p:cNvPr>
          <p:cNvSpPr txBox="1">
            <a:spLocks/>
          </p:cNvSpPr>
          <p:nvPr/>
        </p:nvSpPr>
        <p:spPr>
          <a:xfrm>
            <a:off x="510234" y="2519493"/>
            <a:ext cx="5357909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 maîtrise foncière d’une zone humide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1203DDB-0E8B-4FF9-9A1F-D21313753CE6}"/>
              </a:ext>
            </a:extLst>
          </p:cNvPr>
          <p:cNvSpPr txBox="1">
            <a:spLocks/>
          </p:cNvSpPr>
          <p:nvPr/>
        </p:nvSpPr>
        <p:spPr>
          <a:xfrm>
            <a:off x="827584" y="3293221"/>
            <a:ext cx="4896544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entretien ou de restauration écologique d’un plan d’eau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5AF88EE-E62E-497A-A8E8-9526DA442E0F}"/>
              </a:ext>
            </a:extLst>
          </p:cNvPr>
          <p:cNvSpPr txBox="1">
            <a:spLocks/>
          </p:cNvSpPr>
          <p:nvPr/>
        </p:nvSpPr>
        <p:spPr>
          <a:xfrm>
            <a:off x="1331640" y="4293096"/>
            <a:ext cx="4896544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Restauration de la continuité écologique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466E8D8-C8C1-4F81-9407-3F1D1CAA3F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55434" y="1025615"/>
            <a:ext cx="2989385" cy="3701052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513624ED-74F6-42FB-8E38-DFF8E5934C0C}"/>
              </a:ext>
            </a:extLst>
          </p:cNvPr>
          <p:cNvSpPr txBox="1">
            <a:spLocks/>
          </p:cNvSpPr>
          <p:nvPr/>
        </p:nvSpPr>
        <p:spPr>
          <a:xfrm>
            <a:off x="0" y="5837551"/>
            <a:ext cx="8944819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Maîtres d’ouvrages : EPCI, EPTB, VNF, Conservatoire espaces naturels, CD54</a:t>
            </a:r>
          </a:p>
        </p:txBody>
      </p:sp>
    </p:spTree>
    <p:extLst>
      <p:ext uri="{BB962C8B-B14F-4D97-AF65-F5344CB8AC3E}">
        <p14:creationId xmlns:p14="http://schemas.microsoft.com/office/powerpoint/2010/main" val="324138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236F4F-20EB-448A-AAFC-59D60EC18B29}"/>
              </a:ext>
            </a:extLst>
          </p:cNvPr>
          <p:cNvSpPr txBox="1">
            <a:spLocks/>
          </p:cNvSpPr>
          <p:nvPr/>
        </p:nvSpPr>
        <p:spPr>
          <a:xfrm>
            <a:off x="0" y="453063"/>
            <a:ext cx="8678133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/>
              <a:t>5 actions réduction des pollutions industrielles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36AF228-CB5F-4E94-99BA-2B61B386D257}"/>
              </a:ext>
            </a:extLst>
          </p:cNvPr>
          <p:cNvGraphicFramePr>
            <a:graphicFrameLocks noGrp="1"/>
          </p:cNvGraphicFramePr>
          <p:nvPr/>
        </p:nvGraphicFramePr>
        <p:xfrm>
          <a:off x="33438" y="3356992"/>
          <a:ext cx="5248180" cy="1718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3125">
                  <a:extLst>
                    <a:ext uri="{9D8B030D-6E8A-4147-A177-3AD203B41FA5}">
                      <a16:colId xmlns:a16="http://schemas.microsoft.com/office/drawing/2014/main" val="4275136840"/>
                    </a:ext>
                  </a:extLst>
                </a:gridCol>
                <a:gridCol w="2045662">
                  <a:extLst>
                    <a:ext uri="{9D8B030D-6E8A-4147-A177-3AD203B41FA5}">
                      <a16:colId xmlns:a16="http://schemas.microsoft.com/office/drawing/2014/main" val="4113374226"/>
                    </a:ext>
                  </a:extLst>
                </a:gridCol>
                <a:gridCol w="1749393">
                  <a:extLst>
                    <a:ext uri="{9D8B030D-6E8A-4147-A177-3AD203B41FA5}">
                      <a16:colId xmlns:a16="http://schemas.microsoft.com/office/drawing/2014/main" val="1727380561"/>
                    </a:ext>
                  </a:extLst>
                </a:gridCol>
              </a:tblGrid>
              <a:tr h="465023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Etablissement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Commune (s)</a:t>
                      </a:r>
                      <a:br>
                        <a:rPr lang="fr-FR" sz="1100" u="none" strike="noStrike">
                          <a:effectLst/>
                        </a:rPr>
                      </a:br>
                      <a:r>
                        <a:rPr lang="fr-FR" sz="1100" u="none" strike="noStrike">
                          <a:effectLst/>
                        </a:rPr>
                        <a:t>Concernée (s)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Nom(s) masse (s) d’eau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8934942"/>
                  </a:ext>
                </a:extLst>
              </a:tr>
              <a:tr h="250663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SAINT GOBIN PAM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FOUG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INGRESSIN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56037590"/>
                  </a:ext>
                </a:extLst>
              </a:tr>
              <a:tr h="250663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SAM RIVA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NEUVES MAISONS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MOSELLE 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43319147"/>
                  </a:ext>
                </a:extLst>
              </a:tr>
              <a:tr h="250663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CELEST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TOUL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MOSELLE 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35177914"/>
                  </a:ext>
                </a:extLst>
              </a:tr>
              <a:tr h="250663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KIMBERLY CLARK SAS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VILLEY SAINT ETIENNE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MOSELLE 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75849465"/>
                  </a:ext>
                </a:extLst>
              </a:tr>
              <a:tr h="250663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SAM RIVA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NEUVES MAISONS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MOSELLE 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39455799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7D2093CA-23F3-4C91-9B72-BEBEFAF0F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87" y="3332612"/>
            <a:ext cx="3701013" cy="2882921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C1988DB3-C0C2-41B7-A336-CAF1DCD60D34}"/>
              </a:ext>
            </a:extLst>
          </p:cNvPr>
          <p:cNvSpPr txBox="1">
            <a:spLocks/>
          </p:cNvSpPr>
          <p:nvPr/>
        </p:nvSpPr>
        <p:spPr>
          <a:xfrm>
            <a:off x="20522" y="2432645"/>
            <a:ext cx="5592543" cy="8045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connaissance des rejets</a:t>
            </a:r>
          </a:p>
          <a:p>
            <a:pPr algn="l"/>
            <a:r>
              <a:rPr lang="fr-FR" sz="2400" dirty="0"/>
              <a:t>-&gt; réduction des émissions de substances</a:t>
            </a:r>
          </a:p>
          <a:p>
            <a:pPr algn="l"/>
            <a:endParaRPr lang="fr-FR" sz="2400" dirty="0"/>
          </a:p>
          <a:p>
            <a:pPr algn="l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5996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4AEAD80-F930-4C86-AFED-7B2BC6BDF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7" t="12201" r="19288" b="12201"/>
          <a:stretch/>
        </p:blipFill>
        <p:spPr>
          <a:xfrm>
            <a:off x="32242" y="437214"/>
            <a:ext cx="8428190" cy="5834901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3D68C60-3F23-4756-86C1-9D175C89584A}"/>
              </a:ext>
            </a:extLst>
          </p:cNvPr>
          <p:cNvSpPr txBox="1">
            <a:spLocks/>
          </p:cNvSpPr>
          <p:nvPr/>
        </p:nvSpPr>
        <p:spPr>
          <a:xfrm>
            <a:off x="32242" y="423858"/>
            <a:ext cx="9144000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Présentation sous la forme de  </a:t>
            </a:r>
          </a:p>
          <a:p>
            <a:r>
              <a:rPr lang="fr-FR" sz="3200" dirty="0"/>
              <a:t>PANORAMAS Territoriaux (par EPCI)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29CD94-D1D5-4FBB-806C-CF7EDEC7EC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0" t="33200" r="22438" b="38800"/>
          <a:stretch/>
        </p:blipFill>
        <p:spPr>
          <a:xfrm>
            <a:off x="2928385" y="5012217"/>
            <a:ext cx="6183373" cy="184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51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3D68C60-3F23-4756-86C1-9D175C89584A}"/>
              </a:ext>
            </a:extLst>
          </p:cNvPr>
          <p:cNvSpPr txBox="1">
            <a:spLocks/>
          </p:cNvSpPr>
          <p:nvPr/>
        </p:nvSpPr>
        <p:spPr>
          <a:xfrm>
            <a:off x="32242" y="423858"/>
            <a:ext cx="9144000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Présentation sous la forme de  </a:t>
            </a:r>
          </a:p>
          <a:p>
            <a:r>
              <a:rPr lang="fr-FR" sz="3200" dirty="0"/>
              <a:t>PANORAMAS Territoriaux (par EPCI)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35C8BCC-A7C7-4FB1-955E-26981FF4E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562657"/>
            <a:ext cx="7496130" cy="52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15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3D68C60-3F23-4756-86C1-9D175C89584A}"/>
              </a:ext>
            </a:extLst>
          </p:cNvPr>
          <p:cNvSpPr txBox="1">
            <a:spLocks/>
          </p:cNvSpPr>
          <p:nvPr/>
        </p:nvSpPr>
        <p:spPr>
          <a:xfrm>
            <a:off x="32242" y="423858"/>
            <a:ext cx="9144000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Présentation sous la forme de  </a:t>
            </a:r>
          </a:p>
          <a:p>
            <a:r>
              <a:rPr lang="fr-FR" sz="3200" dirty="0"/>
              <a:t>PANORAMAS Territoriaux (par EPCI)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C63AC8F-3D1D-4019-BB6E-58155CF39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503978"/>
            <a:ext cx="7380312" cy="521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22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84668" y="-1"/>
            <a:ext cx="9241367" cy="6925733"/>
          </a:xfrm>
          <a:prstGeom prst="rect">
            <a:avLst/>
          </a:prstGeom>
          <a:solidFill>
            <a:srgbClr val="5AB2E0"/>
          </a:solidFill>
          <a:ln>
            <a:solidFill>
              <a:srgbClr val="5AB2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2" y="447142"/>
            <a:ext cx="6455682" cy="10063370"/>
          </a:xfrm>
          <a:prstGeom prst="rect">
            <a:avLst/>
          </a:prstGeom>
          <a:noFill/>
        </p:spPr>
      </p:pic>
      <p:pic>
        <p:nvPicPr>
          <p:cNvPr id="16" name="Image 15" descr="goutte-filaire-blanch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1" y="758548"/>
            <a:ext cx="9144000" cy="5737289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1671816" y="508000"/>
            <a:ext cx="1540233" cy="1865426"/>
            <a:chOff x="1671816" y="508000"/>
            <a:chExt cx="1540233" cy="1865426"/>
          </a:xfrm>
        </p:grpSpPr>
        <p:sp>
          <p:nvSpPr>
            <p:cNvPr id="14" name="Ellipse 13"/>
            <p:cNvSpPr/>
            <p:nvPr/>
          </p:nvSpPr>
          <p:spPr>
            <a:xfrm>
              <a:off x="1671816" y="508000"/>
              <a:ext cx="1540233" cy="1540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0" dirty="0">
                <a:solidFill>
                  <a:srgbClr val="141F39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38929" y="1049987"/>
              <a:ext cx="58060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8000" baseline="30000" dirty="0">
                  <a:solidFill>
                    <a:srgbClr val="141F39"/>
                  </a:solidFill>
                  <a:latin typeface="Lato Black"/>
                  <a:cs typeface="Lato Black"/>
                </a:rPr>
                <a:t>1</a:t>
              </a:r>
              <a:endParaRPr lang="fr-FR" sz="8000" dirty="0">
                <a:solidFill>
                  <a:srgbClr val="141F39"/>
                </a:solidFill>
              </a:endParaRPr>
            </a:p>
          </p:txBody>
        </p:sp>
      </p:grpSp>
      <p:cxnSp>
        <p:nvCxnSpPr>
          <p:cNvPr id="12" name="Connecteur droit 11"/>
          <p:cNvCxnSpPr/>
          <p:nvPr/>
        </p:nvCxnSpPr>
        <p:spPr>
          <a:xfrm>
            <a:off x="3366031" y="4244592"/>
            <a:ext cx="2324100" cy="0"/>
          </a:xfrm>
          <a:prstGeom prst="line">
            <a:avLst/>
          </a:prstGeom>
          <a:ln>
            <a:solidFill>
              <a:srgbClr val="5AB2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2"/>
          <p:cNvSpPr txBox="1">
            <a:spLocks/>
          </p:cNvSpPr>
          <p:nvPr/>
        </p:nvSpPr>
        <p:spPr>
          <a:xfrm>
            <a:off x="1463796" y="2875498"/>
            <a:ext cx="6057506" cy="1433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cap="all" dirty="0">
                <a:solidFill>
                  <a:schemeClr val="bg1"/>
                </a:solidFill>
              </a:rPr>
              <a:t>L’amélioration de la qualité des ressources en eau sur le territoire</a:t>
            </a:r>
            <a:endParaRPr lang="fr-FR" sz="6000" cap="all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32E1A4-E344-25C6-DA3B-85807DD8753E}"/>
              </a:ext>
            </a:extLst>
          </p:cNvPr>
          <p:cNvSpPr txBox="1"/>
          <p:nvPr/>
        </p:nvSpPr>
        <p:spPr>
          <a:xfrm>
            <a:off x="2267744" y="4619964"/>
            <a:ext cx="4189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5AB2E0"/>
                </a:solidFill>
                <a:latin typeface="Lato Regular"/>
                <a:cs typeface="Lato Regular"/>
              </a:rPr>
              <a:t>Les résultats </a:t>
            </a:r>
          </a:p>
        </p:txBody>
      </p:sp>
    </p:spTree>
    <p:extLst>
      <p:ext uri="{BB962C8B-B14F-4D97-AF65-F5344CB8AC3E}">
        <p14:creationId xmlns:p14="http://schemas.microsoft.com/office/powerpoint/2010/main" val="745134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3D68C60-3F23-4756-86C1-9D175C89584A}"/>
              </a:ext>
            </a:extLst>
          </p:cNvPr>
          <p:cNvSpPr txBox="1">
            <a:spLocks/>
          </p:cNvSpPr>
          <p:nvPr/>
        </p:nvSpPr>
        <p:spPr>
          <a:xfrm>
            <a:off x="-709" y="216024"/>
            <a:ext cx="9144000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de la planification à l’action !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B537BC0-038A-45EA-8C03-11D71F64D3A2}"/>
              </a:ext>
            </a:extLst>
          </p:cNvPr>
          <p:cNvSpPr txBox="1">
            <a:spLocks/>
          </p:cNvSpPr>
          <p:nvPr/>
        </p:nvSpPr>
        <p:spPr>
          <a:xfrm>
            <a:off x="251520" y="1545120"/>
            <a:ext cx="8208912" cy="6481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 210 projets aidés au cours du 11</a:t>
            </a:r>
            <a:r>
              <a:rPr lang="fr-FR" sz="2400" baseline="30000" dirty="0"/>
              <a:t>ème</a:t>
            </a:r>
            <a:r>
              <a:rPr lang="fr-FR" sz="2400" dirty="0"/>
              <a:t> programme (2019-2023)</a:t>
            </a:r>
          </a:p>
          <a:p>
            <a:pPr algn="l"/>
            <a:endParaRPr lang="fr-FR" sz="2400" dirty="0"/>
          </a:p>
          <a:p>
            <a:pPr algn="l"/>
            <a:endParaRPr lang="fr-FR" sz="2400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845D3F3-4928-4945-8AC2-E41A21162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409229"/>
              </p:ext>
            </p:extLst>
          </p:nvPr>
        </p:nvGraphicFramePr>
        <p:xfrm>
          <a:off x="467544" y="1944299"/>
          <a:ext cx="7344816" cy="23233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3207161882"/>
                    </a:ext>
                  </a:extLst>
                </a:gridCol>
                <a:gridCol w="2320550">
                  <a:extLst>
                    <a:ext uri="{9D8B030D-6E8A-4147-A177-3AD203B41FA5}">
                      <a16:colId xmlns:a16="http://schemas.microsoft.com/office/drawing/2014/main" val="661364322"/>
                    </a:ext>
                  </a:extLst>
                </a:gridCol>
                <a:gridCol w="2215954">
                  <a:extLst>
                    <a:ext uri="{9D8B030D-6E8A-4147-A177-3AD203B41FA5}">
                      <a16:colId xmlns:a16="http://schemas.microsoft.com/office/drawing/2014/main" val="1340818083"/>
                    </a:ext>
                  </a:extLst>
                </a:gridCol>
              </a:tblGrid>
              <a:tr h="33568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Thématique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Nomrbe de projets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Aides financières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66388818"/>
                  </a:ext>
                </a:extLst>
              </a:tr>
              <a:tr h="33568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Assainissement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84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15,5 M€ 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74044315"/>
                  </a:ext>
                </a:extLst>
              </a:tr>
              <a:tr h="30928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Eau Potable et economies d'eau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40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9,8 M€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8334010"/>
                  </a:ext>
                </a:extLst>
              </a:tr>
              <a:tr h="33568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Gestion des Eaux pluviales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16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0,91 M€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02235370"/>
                  </a:ext>
                </a:extLst>
              </a:tr>
              <a:tr h="33568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Industrie artisanat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13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0,971 M€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53991933"/>
                  </a:ext>
                </a:extLst>
              </a:tr>
              <a:tr h="33568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Protectin des captages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20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0,521 M€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119955"/>
                  </a:ext>
                </a:extLst>
              </a:tr>
              <a:tr h="33568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actions milieux 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>
                          <a:effectLst/>
                        </a:rPr>
                        <a:t>28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effectLst/>
                        </a:rPr>
                        <a:t>0,676 M€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24435990"/>
                  </a:ext>
                </a:extLst>
              </a:tr>
            </a:tbl>
          </a:graphicData>
        </a:graphic>
      </p:graphicFrame>
      <p:sp>
        <p:nvSpPr>
          <p:cNvPr id="10" name="Titre 1">
            <a:extLst>
              <a:ext uri="{FF2B5EF4-FFF2-40B4-BE49-F238E27FC236}">
                <a16:creationId xmlns:a16="http://schemas.microsoft.com/office/drawing/2014/main" id="{F8B26080-30E2-4BCE-AE27-126C3EE0DDF8}"/>
              </a:ext>
            </a:extLst>
          </p:cNvPr>
          <p:cNvSpPr txBox="1">
            <a:spLocks/>
          </p:cNvSpPr>
          <p:nvPr/>
        </p:nvSpPr>
        <p:spPr>
          <a:xfrm>
            <a:off x="251520" y="5085184"/>
            <a:ext cx="8208912" cy="6481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environ 28 M€ d’aide, </a:t>
            </a:r>
          </a:p>
          <a:p>
            <a:pPr algn="l"/>
            <a:r>
              <a:rPr lang="fr-FR" sz="2400" dirty="0"/>
              <a:t>de l’ordre de 6% des aides du bassin pour une population de 2%</a:t>
            </a:r>
          </a:p>
          <a:p>
            <a:pPr algn="l"/>
            <a:endParaRPr lang="fr-FR" sz="2400" dirty="0"/>
          </a:p>
          <a:p>
            <a:pPr algn="l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71738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E7165967-D3E4-4377-9D8E-EFDC8F2CD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217" y="1111823"/>
            <a:ext cx="7138840" cy="511036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9169931-287C-458E-9E19-FC5ABA4748DE}"/>
              </a:ext>
            </a:extLst>
          </p:cNvPr>
          <p:cNvSpPr txBox="1"/>
          <p:nvPr/>
        </p:nvSpPr>
        <p:spPr>
          <a:xfrm rot="20808760">
            <a:off x="367365" y="1408411"/>
            <a:ext cx="2680342" cy="69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highlight>
                  <a:srgbClr val="31859C"/>
                </a:highlight>
              </a:rPr>
              <a:t>Juillet 2021</a:t>
            </a:r>
          </a:p>
        </p:txBody>
      </p:sp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BCA1ED7-3114-4308-9090-D368257BB35D}"/>
              </a:ext>
            </a:extLst>
          </p:cNvPr>
          <p:cNvSpPr txBox="1">
            <a:spLocks/>
          </p:cNvSpPr>
          <p:nvPr/>
        </p:nvSpPr>
        <p:spPr>
          <a:xfrm>
            <a:off x="-709" y="216024"/>
            <a:ext cx="9144000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de la planification à l’action !</a:t>
            </a:r>
          </a:p>
        </p:txBody>
      </p:sp>
    </p:spTree>
    <p:extLst>
      <p:ext uri="{BB962C8B-B14F-4D97-AF65-F5344CB8AC3E}">
        <p14:creationId xmlns:p14="http://schemas.microsoft.com/office/powerpoint/2010/main" val="3712044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603F3B2A-156B-4483-A233-9CAD97B6A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257" y="1015307"/>
            <a:ext cx="5348059" cy="3299388"/>
          </a:xfrm>
          <a:prstGeom prst="rect">
            <a:avLst/>
          </a:prstGeom>
        </p:spPr>
      </p:pic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BCA1ED7-3114-4308-9090-D368257BB35D}"/>
              </a:ext>
            </a:extLst>
          </p:cNvPr>
          <p:cNvSpPr txBox="1">
            <a:spLocks/>
          </p:cNvSpPr>
          <p:nvPr/>
        </p:nvSpPr>
        <p:spPr>
          <a:xfrm>
            <a:off x="-709" y="216024"/>
            <a:ext cx="9144000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de la planification à l’action !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E31791ED-9D06-4D90-B886-BC83323AA8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57"/>
          <a:stretch/>
        </p:blipFill>
        <p:spPr>
          <a:xfrm>
            <a:off x="2750941" y="3759399"/>
            <a:ext cx="5348059" cy="309054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16AE0083-E9AC-41AB-95F3-0BD5C2A7256F}"/>
              </a:ext>
            </a:extLst>
          </p:cNvPr>
          <p:cNvSpPr txBox="1"/>
          <p:nvPr/>
        </p:nvSpPr>
        <p:spPr>
          <a:xfrm>
            <a:off x="6372200" y="3086025"/>
            <a:ext cx="2672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highlight>
                  <a:srgbClr val="FF0000"/>
                </a:highlight>
              </a:rPr>
              <a:t>3,3M€ d’aide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76ED8D5-3F35-4ECA-BF4F-70DD5335A396}"/>
              </a:ext>
            </a:extLst>
          </p:cNvPr>
          <p:cNvSpPr txBox="1"/>
          <p:nvPr/>
        </p:nvSpPr>
        <p:spPr>
          <a:xfrm rot="21234606">
            <a:off x="107504" y="1512168"/>
            <a:ext cx="2174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highlight>
                  <a:srgbClr val="31859C"/>
                </a:highlight>
              </a:rPr>
              <a:t>Juillet 2022</a:t>
            </a:r>
          </a:p>
        </p:txBody>
      </p:sp>
    </p:spTree>
    <p:extLst>
      <p:ext uri="{BB962C8B-B14F-4D97-AF65-F5344CB8AC3E}">
        <p14:creationId xmlns:p14="http://schemas.microsoft.com/office/powerpoint/2010/main" val="2278184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BCA1ED7-3114-4308-9090-D368257BB35D}"/>
              </a:ext>
            </a:extLst>
          </p:cNvPr>
          <p:cNvSpPr txBox="1">
            <a:spLocks/>
          </p:cNvSpPr>
          <p:nvPr/>
        </p:nvSpPr>
        <p:spPr>
          <a:xfrm>
            <a:off x="-709" y="216024"/>
            <a:ext cx="9144000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de la planification à l’action !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A4D591E-28CC-43FB-8A00-045EC461C876}"/>
              </a:ext>
            </a:extLst>
          </p:cNvPr>
          <p:cNvGrpSpPr/>
          <p:nvPr/>
        </p:nvGrpSpPr>
        <p:grpSpPr>
          <a:xfrm>
            <a:off x="755576" y="1010557"/>
            <a:ext cx="7611941" cy="5082739"/>
            <a:chOff x="4788024" y="1512168"/>
            <a:chExt cx="5436657" cy="4885837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BA00B6D-22B5-42A0-88C7-B99B29603611}"/>
                </a:ext>
              </a:extLst>
            </p:cNvPr>
            <p:cNvSpPr txBox="1"/>
            <p:nvPr/>
          </p:nvSpPr>
          <p:spPr>
            <a:xfrm>
              <a:off x="4788024" y="1512168"/>
              <a:ext cx="2135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  <a:highlight>
                    <a:srgbClr val="31859C"/>
                  </a:highlight>
                </a:rPr>
                <a:t>Juillet 2022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DDE26F8-EA5E-4AAB-B03E-F9EC4DD9E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2065" y="1546126"/>
              <a:ext cx="5332616" cy="4851879"/>
            </a:xfrm>
            <a:prstGeom prst="rect">
              <a:avLst/>
            </a:prstGeom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D9169931-287C-458E-9E19-FC5ABA4748DE}"/>
              </a:ext>
            </a:extLst>
          </p:cNvPr>
          <p:cNvSpPr txBox="1"/>
          <p:nvPr/>
        </p:nvSpPr>
        <p:spPr>
          <a:xfrm>
            <a:off x="747664" y="1045884"/>
            <a:ext cx="268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highlight>
                  <a:srgbClr val="31859C"/>
                </a:highlight>
              </a:rPr>
              <a:t>Juillet 2022</a:t>
            </a:r>
          </a:p>
        </p:txBody>
      </p:sp>
    </p:spTree>
    <p:extLst>
      <p:ext uri="{BB962C8B-B14F-4D97-AF65-F5344CB8AC3E}">
        <p14:creationId xmlns:p14="http://schemas.microsoft.com/office/powerpoint/2010/main" val="39950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904B29A-55F8-1416-963B-66B5690BEBA5}"/>
              </a:ext>
            </a:extLst>
          </p:cNvPr>
          <p:cNvSpPr txBox="1"/>
          <p:nvPr/>
        </p:nvSpPr>
        <p:spPr>
          <a:xfrm>
            <a:off x="755576" y="692696"/>
            <a:ext cx="864096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1- </a:t>
            </a:r>
            <a:r>
              <a:rPr lang="fr-FR" sz="2000" b="1" cap="small" dirty="0"/>
              <a:t>L’amélioration de la qualité des ressources en eau sur le territoire </a:t>
            </a:r>
          </a:p>
          <a:p>
            <a:endParaRPr lang="fr-FR" sz="2000" dirty="0"/>
          </a:p>
          <a:p>
            <a:r>
              <a:rPr lang="fr-FR" dirty="0"/>
              <a:t>L’état des lieux et les outils d’aide à la décision </a:t>
            </a:r>
          </a:p>
          <a:p>
            <a:r>
              <a:rPr lang="fr-FR" dirty="0"/>
              <a:t>Une belle dynamique de projets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2- </a:t>
            </a:r>
            <a:r>
              <a:rPr lang="fr-FR" sz="2000" b="1" cap="small" dirty="0"/>
              <a:t>L’inflexion de la politique de l’eau au regard du changement climatique</a:t>
            </a:r>
          </a:p>
          <a:p>
            <a:endParaRPr lang="fr-FR" dirty="0"/>
          </a:p>
          <a:p>
            <a:r>
              <a:rPr lang="fr-FR" dirty="0"/>
              <a:t>Au cours du 11</a:t>
            </a:r>
            <a:r>
              <a:rPr lang="fr-FR" baseline="30000" dirty="0"/>
              <a:t>ème</a:t>
            </a:r>
            <a:r>
              <a:rPr lang="fr-FR" dirty="0"/>
              <a:t> programme (plan sécheresse) </a:t>
            </a:r>
          </a:p>
          <a:p>
            <a:r>
              <a:rPr lang="fr-FR" dirty="0"/>
              <a:t>Et à venir (Plan Eau) : comment accélérer ?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3- </a:t>
            </a:r>
            <a:r>
              <a:rPr lang="fr-FR" sz="2000" b="1" cap="small" dirty="0"/>
              <a:t>Les questions de gouvernance </a:t>
            </a:r>
          </a:p>
          <a:p>
            <a:endParaRPr lang="fr-FR" dirty="0"/>
          </a:p>
          <a:p>
            <a:r>
              <a:rPr lang="fr-FR" dirty="0"/>
              <a:t>La mise en œuvre du plan Eau par sous bassins hydrographiques </a:t>
            </a:r>
          </a:p>
          <a:p>
            <a:r>
              <a:rPr lang="fr-FR" dirty="0"/>
              <a:t>Préparation du transfert des compétences en 2026 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4- </a:t>
            </a:r>
            <a:r>
              <a:rPr lang="fr-FR" sz="2000" b="1" cap="small" dirty="0"/>
              <a:t>Orientations pour le 12</a:t>
            </a:r>
            <a:r>
              <a:rPr lang="fr-FR" sz="2000" b="1" cap="small" baseline="30000" dirty="0"/>
              <a:t>ème</a:t>
            </a:r>
            <a:r>
              <a:rPr lang="fr-FR" sz="2000" b="1" cap="small" dirty="0"/>
              <a:t> programme </a:t>
            </a:r>
          </a:p>
        </p:txBody>
      </p:sp>
    </p:spTree>
    <p:extLst>
      <p:ext uri="{BB962C8B-B14F-4D97-AF65-F5344CB8AC3E}">
        <p14:creationId xmlns:p14="http://schemas.microsoft.com/office/powerpoint/2010/main" val="3952361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BCA1ED7-3114-4308-9090-D368257BB35D}"/>
              </a:ext>
            </a:extLst>
          </p:cNvPr>
          <p:cNvSpPr txBox="1">
            <a:spLocks/>
          </p:cNvSpPr>
          <p:nvPr/>
        </p:nvSpPr>
        <p:spPr>
          <a:xfrm>
            <a:off x="-709" y="216024"/>
            <a:ext cx="9144000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de la planification à l’action !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F6EB883-240F-4851-BF76-01CDD8C51B53}"/>
              </a:ext>
            </a:extLst>
          </p:cNvPr>
          <p:cNvGrpSpPr/>
          <p:nvPr/>
        </p:nvGrpSpPr>
        <p:grpSpPr>
          <a:xfrm>
            <a:off x="827584" y="1124744"/>
            <a:ext cx="7272808" cy="5616624"/>
            <a:chOff x="3425013" y="2235567"/>
            <a:chExt cx="5848542" cy="4629451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A30DF5E5-8528-4B55-8D91-06331D21740B}"/>
                </a:ext>
              </a:extLst>
            </p:cNvPr>
            <p:cNvGrpSpPr/>
            <p:nvPr/>
          </p:nvGrpSpPr>
          <p:grpSpPr>
            <a:xfrm>
              <a:off x="3439518" y="2265162"/>
              <a:ext cx="5834037" cy="4599856"/>
              <a:chOff x="3439518" y="2265162"/>
              <a:chExt cx="5834037" cy="4599856"/>
            </a:xfrm>
          </p:grpSpPr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3EDF9CEA-4AF8-4B16-9558-CA15E1FD67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1880" y="2265162"/>
                <a:ext cx="5781675" cy="3743325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5EF6C589-2FC1-47E3-9B37-50A720E4F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9518" y="5834341"/>
                <a:ext cx="5781675" cy="1030677"/>
              </a:xfrm>
              <a:prstGeom prst="rect">
                <a:avLst/>
              </a:prstGeom>
            </p:spPr>
          </p:pic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9F7771A-6725-4C29-B3E1-127BE5BA3A7A}"/>
                </a:ext>
              </a:extLst>
            </p:cNvPr>
            <p:cNvSpPr txBox="1"/>
            <p:nvPr/>
          </p:nvSpPr>
          <p:spPr>
            <a:xfrm>
              <a:off x="3425013" y="2235567"/>
              <a:ext cx="2135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 err="1">
                  <a:solidFill>
                    <a:schemeClr val="bg1"/>
                  </a:solidFill>
                  <a:highlight>
                    <a:srgbClr val="31859C"/>
                  </a:highlight>
                </a:rPr>
                <a:t>Nov</a:t>
              </a:r>
              <a:r>
                <a:rPr lang="fr-FR" sz="3200" dirty="0">
                  <a:solidFill>
                    <a:schemeClr val="bg1"/>
                  </a:solidFill>
                  <a:highlight>
                    <a:srgbClr val="31859C"/>
                  </a:highlight>
                </a:rPr>
                <a:t>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101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BCA1ED7-3114-4308-9090-D368257BB35D}"/>
              </a:ext>
            </a:extLst>
          </p:cNvPr>
          <p:cNvSpPr txBox="1">
            <a:spLocks/>
          </p:cNvSpPr>
          <p:nvPr/>
        </p:nvSpPr>
        <p:spPr>
          <a:xfrm>
            <a:off x="-709" y="216024"/>
            <a:ext cx="9144000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de la planification à l’action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8F2B98-83F7-49EF-B558-BED03A1A3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9" y="1808336"/>
            <a:ext cx="5229318" cy="376562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0F19155-C746-42AA-8EF4-402BF26D31C8}"/>
              </a:ext>
            </a:extLst>
          </p:cNvPr>
          <p:cNvSpPr txBox="1"/>
          <p:nvPr/>
        </p:nvSpPr>
        <p:spPr>
          <a:xfrm>
            <a:off x="4872827" y="1530788"/>
            <a:ext cx="1893674" cy="57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highlight>
                  <a:srgbClr val="31859C"/>
                </a:highlight>
              </a:rPr>
              <a:t>Juin 2023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27CFF7-B972-4C29-AA54-422EA4207E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88" t="3800" r="14699" b="1001"/>
          <a:stretch/>
        </p:blipFill>
        <p:spPr>
          <a:xfrm>
            <a:off x="3923928" y="2886704"/>
            <a:ext cx="5219363" cy="38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15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BCA1ED7-3114-4308-9090-D368257BB35D}"/>
              </a:ext>
            </a:extLst>
          </p:cNvPr>
          <p:cNvSpPr txBox="1">
            <a:spLocks/>
          </p:cNvSpPr>
          <p:nvPr/>
        </p:nvSpPr>
        <p:spPr>
          <a:xfrm>
            <a:off x="-709" y="216024"/>
            <a:ext cx="9144000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de la planification à l’action !</a:t>
            </a: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1EABEF0D-63ED-462C-98F7-EF82868E7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60" y="1392642"/>
            <a:ext cx="7869486" cy="394290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8E399659-9936-4DC7-84D6-F4A67B059F3A}"/>
              </a:ext>
            </a:extLst>
          </p:cNvPr>
          <p:cNvSpPr txBox="1"/>
          <p:nvPr/>
        </p:nvSpPr>
        <p:spPr>
          <a:xfrm>
            <a:off x="6300192" y="2204864"/>
            <a:ext cx="2253849" cy="67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  <a:highlight>
                  <a:srgbClr val="31859C"/>
                </a:highlight>
              </a:rPr>
              <a:t>Oct</a:t>
            </a:r>
            <a:r>
              <a:rPr lang="fr-FR" sz="3200" dirty="0">
                <a:solidFill>
                  <a:schemeClr val="bg1"/>
                </a:solidFill>
                <a:highlight>
                  <a:srgbClr val="31859C"/>
                </a:highlight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281793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C529D8-EF6A-4E72-9789-01341440D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" y="1124744"/>
            <a:ext cx="9144000" cy="4421194"/>
          </a:xfrm>
          <a:prstGeom prst="rect">
            <a:avLst/>
          </a:prstGeom>
        </p:spPr>
      </p:pic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BCA1ED7-3114-4308-9090-D368257BB35D}"/>
              </a:ext>
            </a:extLst>
          </p:cNvPr>
          <p:cNvSpPr txBox="1">
            <a:spLocks/>
          </p:cNvSpPr>
          <p:nvPr/>
        </p:nvSpPr>
        <p:spPr>
          <a:xfrm>
            <a:off x="-709" y="216024"/>
            <a:ext cx="9144000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/>
              <a:t>de la planification à l’action !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E399659-9936-4DC7-84D6-F4A67B059F3A}"/>
              </a:ext>
            </a:extLst>
          </p:cNvPr>
          <p:cNvSpPr txBox="1"/>
          <p:nvPr/>
        </p:nvSpPr>
        <p:spPr>
          <a:xfrm>
            <a:off x="6300192" y="2204864"/>
            <a:ext cx="2253849" cy="67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  <a:highlight>
                  <a:srgbClr val="31859C"/>
                </a:highlight>
              </a:rPr>
              <a:t>Oct</a:t>
            </a:r>
            <a:r>
              <a:rPr lang="fr-FR" sz="3200" dirty="0">
                <a:solidFill>
                  <a:schemeClr val="bg1"/>
                </a:solidFill>
                <a:highlight>
                  <a:srgbClr val="31859C"/>
                </a:highlight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282209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84668" y="-1"/>
            <a:ext cx="9241367" cy="6925733"/>
          </a:xfrm>
          <a:prstGeom prst="rect">
            <a:avLst/>
          </a:prstGeom>
          <a:solidFill>
            <a:srgbClr val="5AB2E0"/>
          </a:solidFill>
          <a:ln>
            <a:solidFill>
              <a:srgbClr val="5AB2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2" y="447142"/>
            <a:ext cx="6455682" cy="10063370"/>
          </a:xfrm>
          <a:prstGeom prst="rect">
            <a:avLst/>
          </a:prstGeom>
          <a:noFill/>
        </p:spPr>
      </p:pic>
      <p:pic>
        <p:nvPicPr>
          <p:cNvPr id="16" name="Image 15" descr="goutte-filaire-blanch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1" y="758548"/>
            <a:ext cx="9144000" cy="5737289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1671816" y="508000"/>
            <a:ext cx="1540233" cy="1865426"/>
            <a:chOff x="1671816" y="508000"/>
            <a:chExt cx="1540233" cy="1865426"/>
          </a:xfrm>
        </p:grpSpPr>
        <p:sp>
          <p:nvSpPr>
            <p:cNvPr id="14" name="Ellipse 13"/>
            <p:cNvSpPr/>
            <p:nvPr/>
          </p:nvSpPr>
          <p:spPr>
            <a:xfrm>
              <a:off x="1671816" y="508000"/>
              <a:ext cx="1540233" cy="1540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0" dirty="0">
                <a:solidFill>
                  <a:srgbClr val="141F39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38929" y="1049987"/>
              <a:ext cx="58060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8000" baseline="30000" dirty="0">
                  <a:solidFill>
                    <a:srgbClr val="141F39"/>
                  </a:solidFill>
                  <a:latin typeface="Lato Black"/>
                  <a:cs typeface="Lato Black"/>
                </a:rPr>
                <a:t>2</a:t>
              </a:r>
              <a:endParaRPr lang="fr-FR" sz="8000" dirty="0">
                <a:solidFill>
                  <a:srgbClr val="141F39"/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1943708" y="4598285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5AB2E0"/>
                </a:solidFill>
                <a:latin typeface="Lato Regular"/>
                <a:cs typeface="Lato Regular"/>
              </a:rPr>
              <a:t>Une urgence déjà largement prise en compte 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3366031" y="4244592"/>
            <a:ext cx="2324100" cy="0"/>
          </a:xfrm>
          <a:prstGeom prst="line">
            <a:avLst/>
          </a:prstGeom>
          <a:ln>
            <a:solidFill>
              <a:srgbClr val="5AB2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2"/>
          <p:cNvSpPr txBox="1">
            <a:spLocks/>
          </p:cNvSpPr>
          <p:nvPr/>
        </p:nvSpPr>
        <p:spPr>
          <a:xfrm>
            <a:off x="1486436" y="3165225"/>
            <a:ext cx="5985134" cy="1433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aseline="30000" dirty="0">
                <a:solidFill>
                  <a:schemeClr val="bg1"/>
                </a:solidFill>
                <a:latin typeface="Lato Black"/>
                <a:cs typeface="Lato Black"/>
              </a:rPr>
              <a:t>La nouvelle donne climatique </a:t>
            </a:r>
          </a:p>
        </p:txBody>
      </p:sp>
    </p:spTree>
    <p:extLst>
      <p:ext uri="{BB962C8B-B14F-4D97-AF65-F5344CB8AC3E}">
        <p14:creationId xmlns:p14="http://schemas.microsoft.com/office/powerpoint/2010/main" val="1746702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7033" y="2107614"/>
            <a:ext cx="6548740" cy="410892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75000" y="1893359"/>
            <a:ext cx="1066800" cy="30003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591459" y="2188342"/>
            <a:ext cx="39805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rgbClr val="0099C9"/>
                </a:solidFill>
                <a:latin typeface="Lato"/>
                <a:cs typeface="Lato"/>
              </a:rPr>
              <a:t>Des urgences qui appellent </a:t>
            </a:r>
            <a:br>
              <a:rPr lang="fr-FR" sz="4400" b="1" dirty="0">
                <a:solidFill>
                  <a:srgbClr val="0099C9"/>
                </a:solidFill>
                <a:latin typeface="Lato"/>
                <a:cs typeface="Lato"/>
              </a:rPr>
            </a:br>
            <a:r>
              <a:rPr lang="fr-FR" sz="4400" b="1" dirty="0">
                <a:solidFill>
                  <a:srgbClr val="0099C9"/>
                </a:solidFill>
                <a:latin typeface="Lato"/>
                <a:cs typeface="Lato"/>
              </a:rPr>
              <a:t>à l’action</a:t>
            </a:r>
          </a:p>
        </p:txBody>
      </p:sp>
      <p:pic>
        <p:nvPicPr>
          <p:cNvPr id="12" name="Image 11" descr="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20" y="397591"/>
            <a:ext cx="963168" cy="9631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567415" y="639690"/>
            <a:ext cx="272775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Effondrement </a:t>
            </a:r>
          </a:p>
          <a:p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de la biodiversité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567416" y="283942"/>
            <a:ext cx="4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6CB73D"/>
                </a:solidFill>
                <a:latin typeface="Lato"/>
                <a:cs typeface="Lato"/>
              </a:rPr>
              <a:t>1</a:t>
            </a:r>
          </a:p>
        </p:txBody>
      </p:sp>
      <p:pic>
        <p:nvPicPr>
          <p:cNvPr id="15" name="Image 14" descr="0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20" y="1493532"/>
            <a:ext cx="963168" cy="9631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567414" y="1787254"/>
            <a:ext cx="31532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Vulnérabilité du territoire </a:t>
            </a:r>
            <a:b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</a:br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face au changement climatique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567416" y="1406105"/>
            <a:ext cx="4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6CB73D"/>
                </a:solidFill>
                <a:latin typeface="Lato"/>
                <a:cs typeface="Lato"/>
              </a:rPr>
              <a:t>2</a:t>
            </a:r>
          </a:p>
        </p:txBody>
      </p:sp>
      <p:cxnSp>
        <p:nvCxnSpPr>
          <p:cNvPr id="18" name="Connecteur droit 17"/>
          <p:cNvCxnSpPr/>
          <p:nvPr/>
        </p:nvCxnSpPr>
        <p:spPr>
          <a:xfrm>
            <a:off x="5643783" y="1344458"/>
            <a:ext cx="2340000" cy="0"/>
          </a:xfrm>
          <a:prstGeom prst="line">
            <a:avLst/>
          </a:prstGeom>
          <a:ln w="12700" cmpd="sng">
            <a:solidFill>
              <a:srgbClr val="6C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567414" y="2964112"/>
            <a:ext cx="31532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État écologique et chimique </a:t>
            </a:r>
            <a:b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</a:br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des milieux aquatiques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567416" y="2582963"/>
            <a:ext cx="4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6CB73D"/>
                </a:solidFill>
                <a:latin typeface="Lato"/>
                <a:cs typeface="Lato"/>
              </a:rPr>
              <a:t>3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5643783" y="2482101"/>
            <a:ext cx="2340000" cy="0"/>
          </a:xfrm>
          <a:prstGeom prst="line">
            <a:avLst/>
          </a:prstGeom>
          <a:ln w="12700" cmpd="sng">
            <a:solidFill>
              <a:srgbClr val="6C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age 28" descr="1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20" y="2640519"/>
            <a:ext cx="932168" cy="93216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567414" y="4090165"/>
            <a:ext cx="3153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Santé-environnement : enjeux </a:t>
            </a:r>
          </a:p>
          <a:p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sanitaires liés à la qualité de </a:t>
            </a:r>
          </a:p>
          <a:p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la ressource en eau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567416" y="3734417"/>
            <a:ext cx="4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6CB73D"/>
                </a:solidFill>
                <a:latin typeface="Lato"/>
                <a:cs typeface="Lato"/>
              </a:rPr>
              <a:t>4</a:t>
            </a:r>
          </a:p>
        </p:txBody>
      </p:sp>
      <p:cxnSp>
        <p:nvCxnSpPr>
          <p:cNvPr id="32" name="Connecteur droit 31"/>
          <p:cNvCxnSpPr/>
          <p:nvPr/>
        </p:nvCxnSpPr>
        <p:spPr>
          <a:xfrm>
            <a:off x="5643783" y="3664303"/>
            <a:ext cx="2340000" cy="0"/>
          </a:xfrm>
          <a:prstGeom prst="line">
            <a:avLst/>
          </a:prstGeom>
          <a:ln w="12700" cmpd="sng">
            <a:solidFill>
              <a:srgbClr val="6C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Image 32" descr="0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20" y="3870304"/>
            <a:ext cx="963168" cy="96316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567414" y="5571833"/>
            <a:ext cx="3576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Rénovation des services d’eau </a:t>
            </a:r>
          </a:p>
          <a:p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et d’assainissement face au faible </a:t>
            </a:r>
          </a:p>
          <a:p>
            <a:r>
              <a:rPr lang="fr-FR" sz="1600" dirty="0">
                <a:solidFill>
                  <a:srgbClr val="141F39"/>
                </a:solidFill>
                <a:latin typeface="Lato"/>
                <a:cs typeface="Lato"/>
              </a:rPr>
              <a:t>renouvellement des infrastructures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5567416" y="5114481"/>
            <a:ext cx="46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6CB73D"/>
                </a:solidFill>
                <a:latin typeface="Lato"/>
                <a:cs typeface="Lato"/>
              </a:rPr>
              <a:t>5</a:t>
            </a:r>
          </a:p>
        </p:txBody>
      </p:sp>
      <p:cxnSp>
        <p:nvCxnSpPr>
          <p:cNvPr id="36" name="Connecteur droit 35"/>
          <p:cNvCxnSpPr/>
          <p:nvPr/>
        </p:nvCxnSpPr>
        <p:spPr>
          <a:xfrm>
            <a:off x="5643783" y="5035900"/>
            <a:ext cx="2340000" cy="0"/>
          </a:xfrm>
          <a:prstGeom prst="line">
            <a:avLst/>
          </a:prstGeom>
          <a:ln w="12700" cmpd="sng">
            <a:solidFill>
              <a:srgbClr val="6CB73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age 36" descr="0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20" y="5233687"/>
            <a:ext cx="963168" cy="963168"/>
          </a:xfrm>
          <a:prstGeom prst="rect">
            <a:avLst/>
          </a:prstGeom>
        </p:spPr>
      </p:pic>
      <p:sp>
        <p:nvSpPr>
          <p:cNvPr id="43" name="Title 12"/>
          <p:cNvSpPr txBox="1">
            <a:spLocks/>
          </p:cNvSpPr>
          <p:nvPr/>
        </p:nvSpPr>
        <p:spPr>
          <a:xfrm>
            <a:off x="623141" y="635653"/>
            <a:ext cx="3501812" cy="3404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dirty="0">
                <a:solidFill>
                  <a:srgbClr val="141F39"/>
                </a:solidFill>
                <a:latin typeface="Lato Black"/>
                <a:cs typeface="Lato Black"/>
              </a:rPr>
              <a:t>Agir dans un environnement en mutation</a:t>
            </a:r>
          </a:p>
        </p:txBody>
      </p:sp>
      <p:pic>
        <p:nvPicPr>
          <p:cNvPr id="44" name="Espace réservé du contenu 4">
            <a:extLst>
              <a:ext uri="{FF2B5EF4-FFF2-40B4-BE49-F238E27FC236}">
                <a16:creationId xmlns:a16="http://schemas.microsoft.com/office/drawing/2014/main" id="{8EA2A270-484F-4360-8DD1-423F063594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02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B79E856-2300-CE65-9995-5B651312AA16}"/>
              </a:ext>
            </a:extLst>
          </p:cNvPr>
          <p:cNvSpPr txBox="1"/>
          <p:nvPr/>
        </p:nvSpPr>
        <p:spPr>
          <a:xfrm>
            <a:off x="467544" y="4042347"/>
            <a:ext cx="7560840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Des priorités nouvelles dans le 11</a:t>
            </a:r>
            <a:r>
              <a:rPr lang="fr-FR" sz="2400" baseline="30000" dirty="0"/>
              <a:t>ème</a:t>
            </a:r>
            <a:r>
              <a:rPr lang="fr-FR" sz="2400" dirty="0"/>
              <a:t> programme initial </a:t>
            </a:r>
          </a:p>
          <a:p>
            <a:endParaRPr lang="fr-FR" sz="2400" dirty="0"/>
          </a:p>
          <a:p>
            <a:r>
              <a:rPr lang="fr-FR" dirty="0"/>
              <a:t>- la gestion intégrée des eaux pluviales </a:t>
            </a:r>
          </a:p>
          <a:p>
            <a:r>
              <a:rPr lang="fr-FR" dirty="0"/>
              <a:t>- les contrats de territoire eau et climat  etc…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F15166-2F6B-4ACE-EC49-0609EEA25DC1}"/>
              </a:ext>
            </a:extLst>
          </p:cNvPr>
          <p:cNvSpPr txBox="1"/>
          <p:nvPr/>
        </p:nvSpPr>
        <p:spPr>
          <a:xfrm>
            <a:off x="467544" y="1445404"/>
            <a:ext cx="5670376" cy="16619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Le plan d’atténuation et d’adaptation au changement climatique du comité de bassin </a:t>
            </a:r>
          </a:p>
          <a:p>
            <a:pPr algn="just"/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fr-FR" dirty="0">
                <a:sym typeface="Wingdings" panose="05000000000000000000" pitchFamily="2" charset="2"/>
              </a:rPr>
              <a:t>Ses attendus ont guidé l’écriture du 11</a:t>
            </a:r>
            <a:r>
              <a:rPr lang="fr-FR" baseline="30000" dirty="0">
                <a:sym typeface="Wingdings" panose="05000000000000000000" pitchFamily="2" charset="2"/>
              </a:rPr>
              <a:t>ème</a:t>
            </a:r>
            <a:r>
              <a:rPr lang="fr-FR" dirty="0">
                <a:sym typeface="Wingdings" panose="05000000000000000000" pitchFamily="2" charset="2"/>
              </a:rPr>
              <a:t> programme</a:t>
            </a:r>
          </a:p>
          <a:p>
            <a:pPr algn="just"/>
            <a:r>
              <a:rPr lang="fr-FR" dirty="0">
                <a:sym typeface="Wingdings" panose="05000000000000000000" pitchFamily="2" charset="2"/>
              </a:rPr>
              <a:t> et les principes fondateurs du SDAGE 2022-2027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5262A4-10AA-9C71-9A00-9320B1C30C06}"/>
              </a:ext>
            </a:extLst>
          </p:cNvPr>
          <p:cNvSpPr txBox="1"/>
          <p:nvPr/>
        </p:nvSpPr>
        <p:spPr>
          <a:xfrm>
            <a:off x="2771800" y="5703639"/>
            <a:ext cx="496855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Le plan d’aide contrat la sécheresse 2022-2023</a:t>
            </a:r>
          </a:p>
          <a:p>
            <a:r>
              <a:rPr lang="fr-FR" dirty="0"/>
              <a:t>L’anticipation du plan Eau en 2024 </a:t>
            </a:r>
          </a:p>
          <a:p>
            <a:r>
              <a:rPr lang="fr-FR" dirty="0"/>
              <a:t>Préparation du 12</a:t>
            </a:r>
            <a:r>
              <a:rPr lang="fr-FR" baseline="30000" dirty="0"/>
              <a:t>ème</a:t>
            </a:r>
            <a:r>
              <a:rPr lang="fr-FR" dirty="0"/>
              <a:t> programme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6B52957-AB82-AEB7-3918-75D374B03D26}"/>
              </a:ext>
            </a:extLst>
          </p:cNvPr>
          <p:cNvSpPr txBox="1"/>
          <p:nvPr/>
        </p:nvSpPr>
        <p:spPr>
          <a:xfrm>
            <a:off x="917848" y="692696"/>
            <a:ext cx="5670376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aseline="30000" dirty="0">
                <a:solidFill>
                  <a:schemeClr val="accent5">
                    <a:lumMod val="50000"/>
                  </a:schemeClr>
                </a:solidFill>
                <a:latin typeface="Lato Black"/>
                <a:cs typeface="Lato Black"/>
              </a:rPr>
              <a:t>La nouvelle donne climatique </a:t>
            </a:r>
          </a:p>
        </p:txBody>
      </p:sp>
      <p:pic>
        <p:nvPicPr>
          <p:cNvPr id="55" name="Espace réservé du contenu 4">
            <a:extLst>
              <a:ext uri="{FF2B5EF4-FFF2-40B4-BE49-F238E27FC236}">
                <a16:creationId xmlns:a16="http://schemas.microsoft.com/office/drawing/2014/main" id="{8A0520C8-779D-51D1-3BA6-520CC9ADF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3C9063AD-B473-CB93-96FD-207E56021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43791"/>
            <a:ext cx="2759948" cy="3469649"/>
          </a:xfrm>
          <a:prstGeom prst="rect">
            <a:avLst/>
          </a:prstGeom>
        </p:spPr>
      </p:pic>
      <p:sp>
        <p:nvSpPr>
          <p:cNvPr id="66" name="Flèche : courbe vers la droite 65">
            <a:extLst>
              <a:ext uri="{FF2B5EF4-FFF2-40B4-BE49-F238E27FC236}">
                <a16:creationId xmlns:a16="http://schemas.microsoft.com/office/drawing/2014/main" id="{FEAFCC7B-CBF1-4E4A-C19A-71336FB52A06}"/>
              </a:ext>
            </a:extLst>
          </p:cNvPr>
          <p:cNvSpPr/>
          <p:nvPr/>
        </p:nvSpPr>
        <p:spPr>
          <a:xfrm rot="19989332">
            <a:off x="1951751" y="5730202"/>
            <a:ext cx="504056" cy="953219"/>
          </a:xfrm>
          <a:prstGeom prst="curved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7" name="Flèche : bas 66">
            <a:extLst>
              <a:ext uri="{FF2B5EF4-FFF2-40B4-BE49-F238E27FC236}">
                <a16:creationId xmlns:a16="http://schemas.microsoft.com/office/drawing/2014/main" id="{0C892A3A-5E70-9C48-E3E0-73E7FF7CBFF0}"/>
              </a:ext>
            </a:extLst>
          </p:cNvPr>
          <p:cNvSpPr/>
          <p:nvPr/>
        </p:nvSpPr>
        <p:spPr>
          <a:xfrm>
            <a:off x="2843808" y="3284984"/>
            <a:ext cx="432048" cy="576064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5358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673" y="1787663"/>
            <a:ext cx="4317764" cy="3141374"/>
          </a:xfrm>
          <a:prstGeom prst="rect">
            <a:avLst/>
          </a:prstGeom>
        </p:spPr>
      </p:pic>
      <p:grpSp>
        <p:nvGrpSpPr>
          <p:cNvPr id="22" name="Grouper 21"/>
          <p:cNvGrpSpPr/>
          <p:nvPr/>
        </p:nvGrpSpPr>
        <p:grpSpPr>
          <a:xfrm>
            <a:off x="141207" y="432048"/>
            <a:ext cx="3747032" cy="698255"/>
            <a:chOff x="143526" y="184273"/>
            <a:chExt cx="3747032" cy="698255"/>
          </a:xfrm>
        </p:grpSpPr>
        <p:pic>
          <p:nvPicPr>
            <p:cNvPr id="23" name="Image 22" descr="goutte-bleu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26" y="184273"/>
              <a:ext cx="447933" cy="698255"/>
            </a:xfrm>
            <a:prstGeom prst="rect">
              <a:avLst/>
            </a:prstGeom>
          </p:spPr>
        </p:pic>
        <p:grpSp>
          <p:nvGrpSpPr>
            <p:cNvPr id="24" name="Grouper 23"/>
            <p:cNvGrpSpPr/>
            <p:nvPr/>
          </p:nvGrpSpPr>
          <p:grpSpPr>
            <a:xfrm>
              <a:off x="200554" y="253438"/>
              <a:ext cx="3690004" cy="433686"/>
              <a:chOff x="56745" y="646088"/>
              <a:chExt cx="5772554" cy="678450"/>
            </a:xfrm>
          </p:grpSpPr>
          <p:sp>
            <p:nvSpPr>
              <p:cNvPr id="26" name="Ellipse 25"/>
              <p:cNvSpPr/>
              <p:nvPr/>
            </p:nvSpPr>
            <p:spPr>
              <a:xfrm>
                <a:off x="56745" y="646088"/>
                <a:ext cx="503243" cy="503241"/>
              </a:xfrm>
              <a:prstGeom prst="ellipse">
                <a:avLst/>
              </a:prstGeom>
              <a:solidFill>
                <a:srgbClr val="141F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8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itle 12"/>
              <p:cNvSpPr txBox="1">
                <a:spLocks/>
              </p:cNvSpPr>
              <p:nvPr/>
            </p:nvSpPr>
            <p:spPr>
              <a:xfrm>
                <a:off x="734496" y="791888"/>
                <a:ext cx="5094803" cy="53265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fr-FR" sz="1400" dirty="0">
                    <a:solidFill>
                      <a:srgbClr val="141F39"/>
                    </a:solidFill>
                    <a:latin typeface="Lato Black"/>
                    <a:cs typeface="Lato Black"/>
                  </a:rPr>
                  <a:t>11</a:t>
                </a:r>
                <a:r>
                  <a:rPr lang="fr-FR" sz="1400" baseline="30000" dirty="0">
                    <a:solidFill>
                      <a:srgbClr val="141F39"/>
                    </a:solidFill>
                    <a:latin typeface="Lato Black"/>
                    <a:cs typeface="Lato Black"/>
                  </a:rPr>
                  <a:t>ème</a:t>
                </a:r>
                <a:r>
                  <a:rPr lang="fr-FR" sz="1400" dirty="0">
                    <a:solidFill>
                      <a:srgbClr val="141F39"/>
                    </a:solidFill>
                    <a:latin typeface="Lato Black"/>
                    <a:cs typeface="Lato Black"/>
                  </a:rPr>
                  <a:t> programme d’intervention révisé</a:t>
                </a: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222408" y="340397"/>
              <a:ext cx="27443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aseline="30000" dirty="0">
                  <a:solidFill>
                    <a:srgbClr val="FFFFFF"/>
                  </a:solidFill>
                  <a:latin typeface="Lato Black"/>
                  <a:cs typeface="Lato Black"/>
                </a:rPr>
                <a:t>1</a:t>
              </a: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175000" y="1893359"/>
            <a:ext cx="1066800" cy="30003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591458" y="2188342"/>
            <a:ext cx="4717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1897C4"/>
                </a:solidFill>
                <a:latin typeface="Lato"/>
                <a:cs typeface="Lato"/>
              </a:rPr>
              <a:t>Le 11</a:t>
            </a:r>
            <a:r>
              <a:rPr lang="fr-FR" sz="2800" b="1" baseline="30000" dirty="0">
                <a:solidFill>
                  <a:srgbClr val="1897C4"/>
                </a:solidFill>
                <a:latin typeface="Lato"/>
                <a:cs typeface="Lato"/>
              </a:rPr>
              <a:t>ème</a:t>
            </a:r>
            <a:r>
              <a:rPr lang="fr-FR" sz="2800" b="1" dirty="0">
                <a:solidFill>
                  <a:srgbClr val="1897C4"/>
                </a:solidFill>
                <a:latin typeface="Lato"/>
                <a:cs typeface="Lato"/>
              </a:rPr>
              <a:t> programme,</a:t>
            </a:r>
          </a:p>
          <a:p>
            <a:r>
              <a:rPr lang="fr-FR" sz="2800" b="1" dirty="0">
                <a:solidFill>
                  <a:srgbClr val="1897C4"/>
                </a:solidFill>
                <a:latin typeface="Lato"/>
                <a:cs typeface="Lato"/>
              </a:rPr>
              <a:t>une réponse multifonctionnelle</a:t>
            </a:r>
          </a:p>
        </p:txBody>
      </p:sp>
      <p:sp>
        <p:nvSpPr>
          <p:cNvPr id="41" name="Ellipse 40"/>
          <p:cNvSpPr/>
          <p:nvPr/>
        </p:nvSpPr>
        <p:spPr>
          <a:xfrm>
            <a:off x="6363069" y="3434093"/>
            <a:ext cx="474133" cy="4741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Espace réservé du contenu 4">
            <a:extLst>
              <a:ext uri="{FF2B5EF4-FFF2-40B4-BE49-F238E27FC236}">
                <a16:creationId xmlns:a16="http://schemas.microsoft.com/office/drawing/2014/main" id="{40ECC189-B367-4146-B4CC-F71058307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57A3221-336E-2CCF-7D49-58FAFBB72AA9}"/>
              </a:ext>
            </a:extLst>
          </p:cNvPr>
          <p:cNvSpPr txBox="1"/>
          <p:nvPr/>
        </p:nvSpPr>
        <p:spPr>
          <a:xfrm>
            <a:off x="1286610" y="5749865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Près de 60% des aides sont fléchées sur l’adaptation </a:t>
            </a:r>
          </a:p>
          <a:p>
            <a:r>
              <a:rPr lang="fr-FR" sz="2400" b="1" dirty="0"/>
              <a:t>au changement climatique pour un objectif de 40%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DF45CD-ED9A-ED3B-5D2C-2A361C99D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501213"/>
            <a:ext cx="5032660" cy="4799995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95115D60-5E76-C824-871D-CA435F290D06}"/>
              </a:ext>
            </a:extLst>
          </p:cNvPr>
          <p:cNvSpPr/>
          <p:nvPr/>
        </p:nvSpPr>
        <p:spPr>
          <a:xfrm>
            <a:off x="357306" y="5965669"/>
            <a:ext cx="614294" cy="46028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0712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>
            <a:off x="0" y="1175520"/>
            <a:ext cx="3240000" cy="0"/>
          </a:xfrm>
          <a:prstGeom prst="line">
            <a:avLst/>
          </a:prstGeom>
          <a:ln w="2540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5"/>
          <p:cNvSpPr txBox="1">
            <a:spLocks/>
          </p:cNvSpPr>
          <p:nvPr/>
        </p:nvSpPr>
        <p:spPr>
          <a:xfrm>
            <a:off x="-14629" y="726344"/>
            <a:ext cx="8529067" cy="5393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2400" b="1" dirty="0"/>
              <a:t>Le contexte : la quantité d’eau devient une réelle préoccupation dans notre bassin</a:t>
            </a:r>
            <a:endParaRPr lang="en-GB" altLang="fr-FR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0DADF5-7B8A-4960-92DA-1B2B45B38F95}"/>
              </a:ext>
            </a:extLst>
          </p:cNvPr>
          <p:cNvSpPr/>
          <p:nvPr/>
        </p:nvSpPr>
        <p:spPr>
          <a:xfrm>
            <a:off x="155138" y="1336231"/>
            <a:ext cx="5076657" cy="474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Evolution depuis la période 60-90</a:t>
            </a: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Pluviométrie annuelle stable</a:t>
            </a: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Augmentation des besoins en eau des plantes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-15% d’eau pour les milieux aquatiques par rapport </a:t>
            </a:r>
          </a:p>
          <a:p>
            <a:pPr lvl="2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au 20 dernières années</a:t>
            </a:r>
            <a:endParaRPr lang="fr-FR" sz="9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-25% par rapport à la période récente 2015-2022 </a:t>
            </a:r>
            <a:endParaRPr lang="fr-FR" sz="825" b="1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=&gt; il manque 3,2 milliards m</a:t>
            </a:r>
            <a:r>
              <a:rPr lang="fr-FR" b="1" baseline="30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/an</a:t>
            </a: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fr-FR" sz="1050" dirty="0"/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sym typeface="Symbol"/>
              </a:rPr>
              <a:t>Baisse des débits dans les rivières, surtout en période de basses eaux 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4BACC6">
                    <a:lumMod val="75000"/>
                  </a:srgbClr>
                </a:solidFill>
              </a:rPr>
              <a:t>-10 à - 15% des débits d’étiage</a:t>
            </a:r>
          </a:p>
          <a:p>
            <a:pPr marL="942975" lvl="2" indent="-257175"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4BACC6">
                    <a:lumMod val="75000"/>
                  </a:srgbClr>
                </a:solidFill>
              </a:rPr>
              <a:t>Jusqu’à -40% dans le massif vosgien</a:t>
            </a:r>
          </a:p>
          <a:p>
            <a:pPr algn="just">
              <a:lnSpc>
                <a:spcPct val="115000"/>
              </a:lnSpc>
            </a:pPr>
            <a:endParaRPr lang="fr-FR" sz="105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fr-FR" sz="105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fr-FR" sz="105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14313" indent="-214313" algn="just">
              <a:lnSpc>
                <a:spcPct val="115000"/>
              </a:lnSpc>
              <a:buFontTx/>
              <a:buChar char="-"/>
            </a:pPr>
            <a:endParaRPr lang="fr-FR" sz="1350" i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AD9CE94-2214-47EB-BE95-30ED945C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39" y="4483767"/>
            <a:ext cx="35216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350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8CE792A9-AC63-4B7D-93F2-41EFE34AD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06642" y="4369192"/>
            <a:ext cx="1260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350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CDF2A74C-8702-4442-A236-935DCB17ADF3}"/>
              </a:ext>
            </a:extLst>
          </p:cNvPr>
          <p:cNvGrpSpPr/>
          <p:nvPr/>
        </p:nvGrpSpPr>
        <p:grpSpPr>
          <a:xfrm>
            <a:off x="5580112" y="4646191"/>
            <a:ext cx="3176535" cy="2334428"/>
            <a:chOff x="6936722" y="2030394"/>
            <a:chExt cx="4658524" cy="2658401"/>
          </a:xfrm>
        </p:grpSpPr>
        <p:pic>
          <p:nvPicPr>
            <p:cNvPr id="40" name="Picture 3" descr="image001">
              <a:extLst>
                <a:ext uri="{FF2B5EF4-FFF2-40B4-BE49-F238E27FC236}">
                  <a16:creationId xmlns:a16="http://schemas.microsoft.com/office/drawing/2014/main" id="{F7AC103E-B7C5-4F4D-AA34-9142CECB4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41" y="2030394"/>
              <a:ext cx="4254487" cy="2658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4">
              <a:extLst>
                <a:ext uri="{FF2B5EF4-FFF2-40B4-BE49-F238E27FC236}">
                  <a16:creationId xmlns:a16="http://schemas.microsoft.com/office/drawing/2014/main" id="{6954B7BA-BDBE-4735-818F-82CEAB71E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6722" y="2104813"/>
              <a:ext cx="4658524" cy="544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fr-FR" altLang="fr-FR" sz="900" b="1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Baisse des débits d’étiage dans le massif Vosgien</a:t>
              </a:r>
              <a:endParaRPr lang="fr-FR" altLang="fr-FR" sz="1050" dirty="0">
                <a:ea typeface="Times New Roman" panose="02020603050405020304" pitchFamily="18" charset="0"/>
              </a:endParaRPr>
            </a:p>
            <a:p>
              <a:pPr algn="ctr"/>
              <a:endParaRPr lang="fr-FR" altLang="fr-FR" sz="1500" dirty="0"/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BB98449D-26BC-446E-BDD6-DF6D55844048}"/>
                </a:ext>
              </a:extLst>
            </p:cNvPr>
            <p:cNvCxnSpPr>
              <a:cxnSpLocks/>
            </p:cNvCxnSpPr>
            <p:nvPr/>
          </p:nvCxnSpPr>
          <p:spPr>
            <a:xfrm>
              <a:off x="9408018" y="2981542"/>
              <a:ext cx="1915561" cy="756107"/>
            </a:xfrm>
            <a:prstGeom prst="straightConnector1">
              <a:avLst/>
            </a:prstGeom>
            <a:ln w="28575">
              <a:solidFill>
                <a:srgbClr val="5B9B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8BC53EC-6F75-4EAD-9505-91A8A38F04C3}"/>
                </a:ext>
              </a:extLst>
            </p:cNvPr>
            <p:cNvSpPr/>
            <p:nvPr/>
          </p:nvSpPr>
          <p:spPr>
            <a:xfrm>
              <a:off x="9388953" y="2483484"/>
              <a:ext cx="1722459" cy="515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100" b="1" dirty="0">
                  <a:solidFill>
                    <a:schemeClr val="accent5"/>
                  </a:solidFill>
                </a:rPr>
                <a:t>-</a:t>
              </a:r>
              <a:r>
                <a:rPr lang="fr-FR" sz="2100" b="1" dirty="0">
                  <a:solidFill>
                    <a:srgbClr val="5B9BD5"/>
                  </a:solidFill>
                </a:rPr>
                <a:t>30</a:t>
              </a:r>
              <a:r>
                <a:rPr lang="fr-FR" sz="2100" b="1" dirty="0">
                  <a:solidFill>
                    <a:schemeClr val="accent5"/>
                  </a:solidFill>
                </a:rPr>
                <a:t> à 40%</a:t>
              </a:r>
              <a:endParaRPr lang="fr-FR" sz="2100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A0EBBCC1-89EF-4C1F-81DD-278959BE7656}"/>
              </a:ext>
            </a:extLst>
          </p:cNvPr>
          <p:cNvGrpSpPr/>
          <p:nvPr/>
        </p:nvGrpSpPr>
        <p:grpSpPr>
          <a:xfrm>
            <a:off x="5580112" y="1099259"/>
            <a:ext cx="3462099" cy="3321501"/>
            <a:chOff x="5524704" y="2114532"/>
            <a:chExt cx="4016759" cy="4083536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9DB9FF68-5E82-486B-B589-FEFFAE1F6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4704" y="2132856"/>
              <a:ext cx="4016759" cy="4065212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EB192360-EFC3-43D0-9F90-61F235112341}"/>
                </a:ext>
              </a:extLst>
            </p:cNvPr>
            <p:cNvSpPr txBox="1"/>
            <p:nvPr/>
          </p:nvSpPr>
          <p:spPr>
            <a:xfrm>
              <a:off x="7616588" y="2114532"/>
              <a:ext cx="1695891" cy="845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 dirty="0">
                  <a:solidFill>
                    <a:schemeClr val="accent6">
                      <a:lumMod val="75000"/>
                    </a:schemeClr>
                  </a:solidFill>
                </a:rPr>
                <a:t>Zones fragiles </a:t>
              </a:r>
              <a:r>
                <a:rPr lang="fr-FR" sz="825" b="1" dirty="0">
                  <a:solidFill>
                    <a:schemeClr val="accent6">
                      <a:lumMod val="75000"/>
                    </a:schemeClr>
                  </a:solidFill>
                </a:rPr>
                <a:t>(adoptées par le Comité de bassin Rhin Meuse le 1</a:t>
              </a:r>
              <a:r>
                <a:rPr lang="fr-FR" sz="825" b="1" baseline="30000" dirty="0">
                  <a:solidFill>
                    <a:schemeClr val="accent6">
                      <a:lumMod val="75000"/>
                    </a:schemeClr>
                  </a:solidFill>
                </a:rPr>
                <a:t>er</a:t>
              </a:r>
              <a:r>
                <a:rPr lang="fr-FR" sz="825" b="1" dirty="0">
                  <a:solidFill>
                    <a:schemeClr val="accent6">
                      <a:lumMod val="75000"/>
                    </a:schemeClr>
                  </a:solidFill>
                </a:rPr>
                <a:t> juillet 2022)</a:t>
              </a:r>
              <a:endParaRPr lang="fr-FR" sz="105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80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6201BF5-0E52-4F09-BCA7-ABAC20F2C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0"/>
          <a:stretch/>
        </p:blipFill>
        <p:spPr>
          <a:xfrm>
            <a:off x="1721976" y="482437"/>
            <a:ext cx="7431534" cy="64744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26F9788-E5B1-4E43-95A8-842788F07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293" y="4869160"/>
            <a:ext cx="3263914" cy="20877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6313871-A27F-459E-8ABB-B6EE6B9A5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55526"/>
            <a:ext cx="4730926" cy="432048"/>
          </a:xfrm>
          <a:prstGeom prst="rect">
            <a:avLst/>
          </a:prstGeom>
        </p:spPr>
      </p:pic>
      <p:sp>
        <p:nvSpPr>
          <p:cNvPr id="14" name="Titre 5">
            <a:extLst>
              <a:ext uri="{FF2B5EF4-FFF2-40B4-BE49-F238E27FC236}">
                <a16:creationId xmlns:a16="http://schemas.microsoft.com/office/drawing/2014/main" id="{8A458FED-B3C5-4016-AB79-49DB03823772}"/>
              </a:ext>
            </a:extLst>
          </p:cNvPr>
          <p:cNvSpPr txBox="1">
            <a:spLocks/>
          </p:cNvSpPr>
          <p:nvPr/>
        </p:nvSpPr>
        <p:spPr>
          <a:xfrm>
            <a:off x="179512" y="804297"/>
            <a:ext cx="8529067" cy="5393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altLang="fr-FR" sz="2400" b="1" dirty="0"/>
              <a:t>Des étiages prolongés et intenses</a:t>
            </a:r>
            <a:endParaRPr lang="en-GB" alt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686222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84668" y="-1"/>
            <a:ext cx="9241367" cy="6925733"/>
          </a:xfrm>
          <a:prstGeom prst="rect">
            <a:avLst/>
          </a:prstGeom>
          <a:solidFill>
            <a:srgbClr val="5AB2E0"/>
          </a:solidFill>
          <a:ln>
            <a:solidFill>
              <a:srgbClr val="5AB2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2" y="447142"/>
            <a:ext cx="6455682" cy="10063370"/>
          </a:xfrm>
          <a:prstGeom prst="rect">
            <a:avLst/>
          </a:prstGeom>
          <a:noFill/>
        </p:spPr>
      </p:pic>
      <p:pic>
        <p:nvPicPr>
          <p:cNvPr id="16" name="Image 15" descr="goutte-filaire-blanch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1" y="758548"/>
            <a:ext cx="9144000" cy="5737289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1671816" y="508000"/>
            <a:ext cx="1540233" cy="1865426"/>
            <a:chOff x="1671816" y="508000"/>
            <a:chExt cx="1540233" cy="1865426"/>
          </a:xfrm>
        </p:grpSpPr>
        <p:sp>
          <p:nvSpPr>
            <p:cNvPr id="14" name="Ellipse 13"/>
            <p:cNvSpPr/>
            <p:nvPr/>
          </p:nvSpPr>
          <p:spPr>
            <a:xfrm>
              <a:off x="1671816" y="508000"/>
              <a:ext cx="1540233" cy="1540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0" dirty="0">
                <a:solidFill>
                  <a:srgbClr val="141F39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38929" y="1049987"/>
              <a:ext cx="58060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8000" baseline="30000" dirty="0">
                  <a:solidFill>
                    <a:srgbClr val="141F39"/>
                  </a:solidFill>
                  <a:latin typeface="Lato Black"/>
                  <a:cs typeface="Lato Black"/>
                </a:rPr>
                <a:t>1</a:t>
              </a:r>
              <a:endParaRPr lang="fr-FR" sz="8000" dirty="0">
                <a:solidFill>
                  <a:srgbClr val="141F39"/>
                </a:solidFill>
              </a:endParaRPr>
            </a:p>
          </p:txBody>
        </p:sp>
      </p:grpSp>
      <p:cxnSp>
        <p:nvCxnSpPr>
          <p:cNvPr id="12" name="Connecteur droit 11"/>
          <p:cNvCxnSpPr/>
          <p:nvPr/>
        </p:nvCxnSpPr>
        <p:spPr>
          <a:xfrm>
            <a:off x="3366031" y="4244592"/>
            <a:ext cx="2324100" cy="0"/>
          </a:xfrm>
          <a:prstGeom prst="line">
            <a:avLst/>
          </a:prstGeom>
          <a:ln>
            <a:solidFill>
              <a:srgbClr val="5AB2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2"/>
          <p:cNvSpPr txBox="1">
            <a:spLocks/>
          </p:cNvSpPr>
          <p:nvPr/>
        </p:nvSpPr>
        <p:spPr>
          <a:xfrm>
            <a:off x="1463796" y="2875498"/>
            <a:ext cx="6057506" cy="1433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cap="all" dirty="0">
                <a:solidFill>
                  <a:schemeClr val="bg1"/>
                </a:solidFill>
              </a:rPr>
              <a:t>L’amélioration de la qualité des ressources en eau sur le territoire</a:t>
            </a:r>
            <a:endParaRPr lang="fr-FR" sz="6000" cap="all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32E1A4-E344-25C6-DA3B-85807DD8753E}"/>
              </a:ext>
            </a:extLst>
          </p:cNvPr>
          <p:cNvSpPr txBox="1"/>
          <p:nvPr/>
        </p:nvSpPr>
        <p:spPr>
          <a:xfrm>
            <a:off x="2267744" y="4619964"/>
            <a:ext cx="4189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5AB2E0"/>
                </a:solidFill>
                <a:latin typeface="Lato Regular"/>
                <a:cs typeface="Lato Regular"/>
              </a:rPr>
              <a:t>Etat des lieux </a:t>
            </a:r>
          </a:p>
        </p:txBody>
      </p:sp>
    </p:spTree>
    <p:extLst>
      <p:ext uri="{BB962C8B-B14F-4D97-AF65-F5344CB8AC3E}">
        <p14:creationId xmlns:p14="http://schemas.microsoft.com/office/powerpoint/2010/main" val="1554403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79E2F4-70A9-43ED-B65D-7C5AC4932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7" t="14566" r="34244" b="5273"/>
          <a:stretch/>
        </p:blipFill>
        <p:spPr>
          <a:xfrm>
            <a:off x="-2767" y="1062068"/>
            <a:ext cx="7150508" cy="607303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459B879-84CB-4309-8F9E-73C48ED65905}"/>
              </a:ext>
            </a:extLst>
          </p:cNvPr>
          <p:cNvGrpSpPr/>
          <p:nvPr/>
        </p:nvGrpSpPr>
        <p:grpSpPr>
          <a:xfrm>
            <a:off x="3211489" y="1352966"/>
            <a:ext cx="5680992" cy="4085571"/>
            <a:chOff x="2974109" y="1250673"/>
            <a:chExt cx="5697295" cy="399496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5DA41FB-BF23-4EAF-A69D-1F780F0A7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75" t="36384" r="73737" b="34202"/>
            <a:stretch/>
          </p:blipFill>
          <p:spPr>
            <a:xfrm>
              <a:off x="5985162" y="1250673"/>
              <a:ext cx="1717964" cy="1681019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36CA9C9-CED7-444B-B51F-6EE8DFC21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31" t="76303" r="80707" b="6404"/>
            <a:stretch/>
          </p:blipFill>
          <p:spPr>
            <a:xfrm>
              <a:off x="7193585" y="4257346"/>
              <a:ext cx="1477819" cy="988291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F970D6A-AE8E-46DD-B309-6D1C81C5E9C6}"/>
                </a:ext>
              </a:extLst>
            </p:cNvPr>
            <p:cNvSpPr/>
            <p:nvPr/>
          </p:nvSpPr>
          <p:spPr>
            <a:xfrm>
              <a:off x="2974109" y="3759200"/>
              <a:ext cx="1385455" cy="1330036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AB66CBB3-32CA-4827-A0C6-F06D932765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94545" y="1988126"/>
              <a:ext cx="2272145" cy="17549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0D398858-F43A-4383-B5C2-5BEF0C6EDD6F}"/>
                </a:ext>
              </a:extLst>
            </p:cNvPr>
            <p:cNvCxnSpPr>
              <a:cxnSpLocks/>
              <a:stCxn id="10" idx="1"/>
              <a:endCxn id="11" idx="6"/>
            </p:cNvCxnSpPr>
            <p:nvPr/>
          </p:nvCxnSpPr>
          <p:spPr>
            <a:xfrm flipH="1" flipV="1">
              <a:off x="4359564" y="4424218"/>
              <a:ext cx="2834021" cy="32727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id="{38C49F05-C6AC-4831-9A7F-E2FB357DF01C}"/>
              </a:ext>
            </a:extLst>
          </p:cNvPr>
          <p:cNvSpPr txBox="1">
            <a:spLocks/>
          </p:cNvSpPr>
          <p:nvPr/>
        </p:nvSpPr>
        <p:spPr>
          <a:xfrm>
            <a:off x="-108520" y="495599"/>
            <a:ext cx="8779924" cy="85736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Des communes en situation de pénurie chroniques</a:t>
            </a:r>
          </a:p>
        </p:txBody>
      </p:sp>
    </p:spTree>
    <p:extLst>
      <p:ext uri="{BB962C8B-B14F-4D97-AF65-F5344CB8AC3E}">
        <p14:creationId xmlns:p14="http://schemas.microsoft.com/office/powerpoint/2010/main" val="25319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84668" y="-1"/>
            <a:ext cx="9241367" cy="6925733"/>
          </a:xfrm>
          <a:prstGeom prst="rect">
            <a:avLst/>
          </a:prstGeom>
          <a:solidFill>
            <a:srgbClr val="5AB2E0"/>
          </a:solidFill>
          <a:ln>
            <a:solidFill>
              <a:srgbClr val="5AB2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2" y="447142"/>
            <a:ext cx="6455682" cy="10063370"/>
          </a:xfrm>
          <a:prstGeom prst="rect">
            <a:avLst/>
          </a:prstGeom>
          <a:noFill/>
        </p:spPr>
      </p:pic>
      <p:pic>
        <p:nvPicPr>
          <p:cNvPr id="16" name="Image 15" descr="goutte-filaire-blanch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1" y="758548"/>
            <a:ext cx="9144000" cy="5737289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1671816" y="508000"/>
            <a:ext cx="1540233" cy="1865426"/>
            <a:chOff x="1671816" y="508000"/>
            <a:chExt cx="1540233" cy="1865426"/>
          </a:xfrm>
        </p:grpSpPr>
        <p:sp>
          <p:nvSpPr>
            <p:cNvPr id="14" name="Ellipse 13"/>
            <p:cNvSpPr/>
            <p:nvPr/>
          </p:nvSpPr>
          <p:spPr>
            <a:xfrm>
              <a:off x="1671816" y="508000"/>
              <a:ext cx="1540233" cy="1540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000" dirty="0">
                <a:solidFill>
                  <a:srgbClr val="141F39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38929" y="1049987"/>
              <a:ext cx="580608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8000" baseline="30000" dirty="0">
                  <a:solidFill>
                    <a:srgbClr val="141F39"/>
                  </a:solidFill>
                  <a:latin typeface="Lato Black"/>
                  <a:cs typeface="Lato Black"/>
                </a:rPr>
                <a:t>2</a:t>
              </a:r>
              <a:endParaRPr lang="fr-FR" sz="8000" dirty="0">
                <a:solidFill>
                  <a:srgbClr val="141F39"/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1943708" y="4598285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5AB2E0"/>
                </a:solidFill>
                <a:latin typeface="Lato Regular"/>
                <a:cs typeface="Lato Regular"/>
              </a:rPr>
              <a:t>Des exigences de résultats 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3366031" y="4244592"/>
            <a:ext cx="2324100" cy="0"/>
          </a:xfrm>
          <a:prstGeom prst="line">
            <a:avLst/>
          </a:prstGeom>
          <a:ln>
            <a:solidFill>
              <a:srgbClr val="5AB2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2"/>
          <p:cNvSpPr txBox="1">
            <a:spLocks/>
          </p:cNvSpPr>
          <p:nvPr/>
        </p:nvSpPr>
        <p:spPr>
          <a:xfrm>
            <a:off x="1486436" y="3165225"/>
            <a:ext cx="5985134" cy="1433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aseline="30000" dirty="0">
                <a:solidFill>
                  <a:schemeClr val="bg1"/>
                </a:solidFill>
                <a:latin typeface="Lato Black"/>
                <a:cs typeface="Lato Black"/>
              </a:rPr>
              <a:t>La nouvelle donne climatique </a:t>
            </a:r>
          </a:p>
        </p:txBody>
      </p:sp>
    </p:spTree>
    <p:extLst>
      <p:ext uri="{BB962C8B-B14F-4D97-AF65-F5344CB8AC3E}">
        <p14:creationId xmlns:p14="http://schemas.microsoft.com/office/powerpoint/2010/main" val="14350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75ED52D-721F-A271-4968-9DFD2EAED805}"/>
              </a:ext>
            </a:extLst>
          </p:cNvPr>
          <p:cNvSpPr txBox="1"/>
          <p:nvPr/>
        </p:nvSpPr>
        <p:spPr>
          <a:xfrm>
            <a:off x="251520" y="465066"/>
            <a:ext cx="475252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3200" dirty="0">
                <a:solidFill>
                  <a:srgbClr val="00B0F0"/>
                </a:solidFill>
              </a:rPr>
              <a:t>Plan Eau du gouvernement </a:t>
            </a:r>
          </a:p>
          <a:p>
            <a:endParaRPr lang="fr-FR" dirty="0"/>
          </a:p>
          <a:p>
            <a:r>
              <a:rPr lang="fr-FR" u="sng" dirty="0"/>
              <a:t>Deux priorités fortes pour le territoire</a:t>
            </a:r>
          </a:p>
          <a:p>
            <a:endParaRPr lang="fr-FR" dirty="0"/>
          </a:p>
          <a:p>
            <a:r>
              <a:rPr lang="fr-FR" dirty="0"/>
              <a:t>- la sécurité d’alimentation en eau potable avec une exigence d’une gestion patrimoniale plus professionnelle </a:t>
            </a:r>
          </a:p>
          <a:p>
            <a:r>
              <a:rPr lang="fr-FR" dirty="0"/>
              <a:t>- la protection préventive des captages d’eau potable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E424AFC-E6A4-1C46-4E1B-DB561D65B94F}"/>
              </a:ext>
            </a:extLst>
          </p:cNvPr>
          <p:cNvSpPr txBox="1"/>
          <p:nvPr/>
        </p:nvSpPr>
        <p:spPr>
          <a:xfrm>
            <a:off x="539552" y="3730393"/>
            <a:ext cx="5184576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u="sng" dirty="0"/>
              <a:t>Une anticipation par l’agence de l’eau du plan Eau </a:t>
            </a:r>
          </a:p>
          <a:p>
            <a:endParaRPr lang="fr-FR" dirty="0"/>
          </a:p>
          <a:p>
            <a:r>
              <a:rPr lang="fr-FR" dirty="0"/>
              <a:t>Dès 2023  (plan d’aide sécheresse) : 10 M€</a:t>
            </a:r>
          </a:p>
          <a:p>
            <a:endParaRPr lang="fr-FR" dirty="0"/>
          </a:p>
          <a:p>
            <a:r>
              <a:rPr lang="fr-FR" dirty="0"/>
              <a:t>Dès 2024 (vote du CA du 5 octobre 2023) : + 40 M€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D7C36F-A426-CB60-AF7D-A6BE499F5795}"/>
              </a:ext>
            </a:extLst>
          </p:cNvPr>
          <p:cNvSpPr txBox="1"/>
          <p:nvPr/>
        </p:nvSpPr>
        <p:spPr>
          <a:xfrm>
            <a:off x="6516216" y="3933056"/>
            <a:ext cx="2448272" cy="147732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u="sng" dirty="0"/>
              <a:t>Deux objectifs</a:t>
            </a:r>
          </a:p>
          <a:p>
            <a:endParaRPr lang="fr-FR" dirty="0"/>
          </a:p>
          <a:p>
            <a:r>
              <a:rPr lang="fr-FR" dirty="0"/>
              <a:t>- accélérer </a:t>
            </a:r>
          </a:p>
          <a:p>
            <a:r>
              <a:rPr lang="fr-FR" dirty="0"/>
              <a:t>- fixer le cadre stable du 12</a:t>
            </a:r>
            <a:r>
              <a:rPr lang="fr-FR" baseline="30000" dirty="0"/>
              <a:t>ème</a:t>
            </a:r>
            <a:r>
              <a:rPr lang="fr-FR" dirty="0"/>
              <a:t> programme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A06B92-1228-8DA6-CD48-D4BC972574A3}"/>
              </a:ext>
            </a:extLst>
          </p:cNvPr>
          <p:cNvSpPr txBox="1"/>
          <p:nvPr/>
        </p:nvSpPr>
        <p:spPr>
          <a:xfrm>
            <a:off x="755576" y="5949279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…mais au-delà des projets une </a:t>
            </a:r>
            <a:r>
              <a:rPr lang="fr-FR" b="1" dirty="0" err="1"/>
              <a:t>réinterrogation</a:t>
            </a:r>
            <a:r>
              <a:rPr lang="fr-FR" b="1" dirty="0"/>
              <a:t> de la gouvernance locale  de l’eau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FB0812-4AFE-4192-A86D-15B93106C9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426945"/>
              </p:ext>
            </p:extLst>
          </p:nvPr>
        </p:nvGraphicFramePr>
        <p:xfrm>
          <a:off x="5217000" y="1670252"/>
          <a:ext cx="3672408" cy="1638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10505151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960008710"/>
                    </a:ext>
                  </a:extLst>
                </a:gridCol>
              </a:tblGrid>
              <a:tr h="391820">
                <a:tc gridSpan="2">
                  <a:txBody>
                    <a:bodyPr/>
                    <a:lstStyle/>
                    <a:p>
                      <a:r>
                        <a:rPr lang="fr-FR" sz="1300" b="1" dirty="0">
                          <a:solidFill>
                            <a:schemeClr val="tx1"/>
                          </a:solidFill>
                        </a:rPr>
                        <a:t>Aides nationales Plan Eau (collectivités) en M€/an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T="41564" marB="415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775541"/>
                  </a:ext>
                </a:extLst>
              </a:tr>
              <a:tr h="408248">
                <a:tc>
                  <a:txBody>
                    <a:bodyPr/>
                    <a:lstStyle/>
                    <a:p>
                      <a:r>
                        <a:rPr lang="fr-FR" sz="1300" b="1" dirty="0">
                          <a:solidFill>
                            <a:schemeClr val="tx1"/>
                          </a:solidFill>
                        </a:rPr>
                        <a:t>Lutte contre les fuites et sécurisation AEP</a:t>
                      </a:r>
                    </a:p>
                  </a:txBody>
                  <a:tcPr marT="34350" marB="34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180</a:t>
                      </a:r>
                    </a:p>
                  </a:txBody>
                  <a:tcPr marT="34350" marB="34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9311436"/>
                  </a:ext>
                </a:extLst>
              </a:tr>
              <a:tr h="465545">
                <a:tc>
                  <a:txBody>
                    <a:bodyPr/>
                    <a:lstStyle/>
                    <a:p>
                      <a:r>
                        <a:rPr lang="fr-FR" sz="1300" b="1" dirty="0"/>
                        <a:t>Solutions fondées sur la nature </a:t>
                      </a:r>
                    </a:p>
                    <a:p>
                      <a:r>
                        <a:rPr lang="fr-FR" sz="1300" b="1" dirty="0"/>
                        <a:t>(préservation des ZH)</a:t>
                      </a:r>
                    </a:p>
                  </a:txBody>
                  <a:tcPr marT="34350" marB="34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/>
                        <a:t>50</a:t>
                      </a:r>
                    </a:p>
                  </a:txBody>
                  <a:tcPr marT="34350" marB="34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1726"/>
                  </a:ext>
                </a:extLst>
              </a:tr>
              <a:tr h="373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="1" dirty="0"/>
                        <a:t>Mise aux normes des stations d’épuration</a:t>
                      </a:r>
                    </a:p>
                  </a:txBody>
                  <a:tcPr marT="34350" marB="34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/>
                        <a:t>50</a:t>
                      </a:r>
                    </a:p>
                  </a:txBody>
                  <a:tcPr marT="34350" marB="343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689859"/>
                  </a:ext>
                </a:extLst>
              </a:tr>
            </a:tbl>
          </a:graphicData>
        </a:graphic>
      </p:graphicFrame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0DA2E43B-864A-4DD7-8710-655EDD336034}"/>
              </a:ext>
            </a:extLst>
          </p:cNvPr>
          <p:cNvSpPr/>
          <p:nvPr/>
        </p:nvSpPr>
        <p:spPr>
          <a:xfrm>
            <a:off x="5940152" y="4581128"/>
            <a:ext cx="432048" cy="606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069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84668" y="-1"/>
            <a:ext cx="9241367" cy="6925733"/>
          </a:xfrm>
          <a:prstGeom prst="rect">
            <a:avLst/>
          </a:prstGeom>
          <a:solidFill>
            <a:srgbClr val="5AB2E0"/>
          </a:solidFill>
          <a:ln>
            <a:solidFill>
              <a:srgbClr val="5AB2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2" y="447142"/>
            <a:ext cx="6455682" cy="10063370"/>
          </a:xfrm>
          <a:prstGeom prst="rect">
            <a:avLst/>
          </a:prstGeom>
          <a:noFill/>
        </p:spPr>
      </p:pic>
      <p:pic>
        <p:nvPicPr>
          <p:cNvPr id="16" name="Image 15" descr="goutte-filaire-blanch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1" y="758548"/>
            <a:ext cx="9144000" cy="5737289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1671816" y="508000"/>
            <a:ext cx="1540233" cy="1865426"/>
            <a:chOff x="1671816" y="508000"/>
            <a:chExt cx="1540233" cy="1865426"/>
          </a:xfrm>
        </p:grpSpPr>
        <p:sp>
          <p:nvSpPr>
            <p:cNvPr id="14" name="Ellipse 13"/>
            <p:cNvSpPr/>
            <p:nvPr/>
          </p:nvSpPr>
          <p:spPr>
            <a:xfrm>
              <a:off x="1671816" y="508000"/>
              <a:ext cx="1540233" cy="1540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0" dirty="0">
                  <a:solidFill>
                    <a:srgbClr val="141F39"/>
                  </a:solidFill>
                </a:rPr>
                <a:t>3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36868" y="1049987"/>
              <a:ext cx="18473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fr-FR" sz="8000" dirty="0">
                <a:solidFill>
                  <a:srgbClr val="141F39"/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2433235" y="4433832"/>
            <a:ext cx="4189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5AB2E0"/>
                </a:solidFill>
                <a:latin typeface="Lato Regular"/>
                <a:cs typeface="Lato Regular"/>
              </a:rPr>
              <a:t>Le partage de l’eau 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3366031" y="4244592"/>
            <a:ext cx="2324100" cy="0"/>
          </a:xfrm>
          <a:prstGeom prst="line">
            <a:avLst/>
          </a:prstGeom>
          <a:ln>
            <a:solidFill>
              <a:srgbClr val="5AB2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2"/>
          <p:cNvSpPr txBox="1">
            <a:spLocks/>
          </p:cNvSpPr>
          <p:nvPr/>
        </p:nvSpPr>
        <p:spPr>
          <a:xfrm>
            <a:off x="1251162" y="3325965"/>
            <a:ext cx="6455682" cy="1433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000" baseline="30000" dirty="0">
                <a:solidFill>
                  <a:schemeClr val="bg1"/>
                </a:solidFill>
                <a:latin typeface="Lato Black"/>
                <a:cs typeface="Lato Black"/>
              </a:rPr>
              <a:t>Les enjeux de gouvernance </a:t>
            </a:r>
          </a:p>
        </p:txBody>
      </p:sp>
    </p:spTree>
    <p:extLst>
      <p:ext uri="{BB962C8B-B14F-4D97-AF65-F5344CB8AC3E}">
        <p14:creationId xmlns:p14="http://schemas.microsoft.com/office/powerpoint/2010/main" val="2224483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D49EC3F-7121-443A-86C8-330E3024BE8C}"/>
              </a:ext>
            </a:extLst>
          </p:cNvPr>
          <p:cNvSpPr txBox="1">
            <a:spLocks/>
          </p:cNvSpPr>
          <p:nvPr/>
        </p:nvSpPr>
        <p:spPr>
          <a:xfrm>
            <a:off x="1143863" y="1012540"/>
            <a:ext cx="6902347" cy="567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1800" b="1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AA11EC7-A619-4A34-BDBF-6CF1A4FE77DC}"/>
              </a:ext>
            </a:extLst>
          </p:cNvPr>
          <p:cNvSpPr txBox="1">
            <a:spLocks/>
          </p:cNvSpPr>
          <p:nvPr/>
        </p:nvSpPr>
        <p:spPr>
          <a:xfrm>
            <a:off x="93025" y="371139"/>
            <a:ext cx="8296997" cy="567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b="1" dirty="0"/>
              <a:t>Des déclinaisons du Plan eau pour Rhin-Meuse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82B19A-9896-4F86-92D0-A40629C18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068" y="1416879"/>
            <a:ext cx="4058907" cy="51435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5F37FA-71CB-40B9-97E1-5B21592A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983" y="4282374"/>
            <a:ext cx="1425223" cy="11141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0A96660-724E-49CD-92F6-2268EE791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10" y="1977334"/>
            <a:ext cx="1157288" cy="3429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39C6E8-9757-4C67-B183-101DE7BCF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93" y="1125981"/>
            <a:ext cx="4574655" cy="5350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9DC006-D051-4BFA-B7A9-A781838E90E2}"/>
              </a:ext>
            </a:extLst>
          </p:cNvPr>
          <p:cNvSpPr/>
          <p:nvPr/>
        </p:nvSpPr>
        <p:spPr>
          <a:xfrm>
            <a:off x="251521" y="5611512"/>
            <a:ext cx="892343" cy="104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CCDADD-6364-4B9C-9D34-93655E414E00}"/>
              </a:ext>
            </a:extLst>
          </p:cNvPr>
          <p:cNvSpPr/>
          <p:nvPr/>
        </p:nvSpPr>
        <p:spPr>
          <a:xfrm>
            <a:off x="697691" y="5725812"/>
            <a:ext cx="892343" cy="104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E57BAA-54E8-4C92-AE98-A36141420169}"/>
              </a:ext>
            </a:extLst>
          </p:cNvPr>
          <p:cNvSpPr/>
          <p:nvPr/>
        </p:nvSpPr>
        <p:spPr>
          <a:xfrm>
            <a:off x="309009" y="5851547"/>
            <a:ext cx="892343" cy="104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AF1ED5B-CCBB-4006-A36C-83734540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209" y="5322481"/>
            <a:ext cx="1143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3AEFF17-179C-46D9-AFD1-2A1C63C6F98A}"/>
              </a:ext>
            </a:extLst>
          </p:cNvPr>
          <p:cNvSpPr/>
          <p:nvPr/>
        </p:nvSpPr>
        <p:spPr>
          <a:xfrm>
            <a:off x="8352420" y="1630485"/>
            <a:ext cx="749796" cy="788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D8C0CB-9541-44B0-AF02-5F6878A1E9D7}"/>
              </a:ext>
            </a:extLst>
          </p:cNvPr>
          <p:cNvSpPr/>
          <p:nvPr/>
        </p:nvSpPr>
        <p:spPr>
          <a:xfrm>
            <a:off x="911998" y="808490"/>
            <a:ext cx="8005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500" b="1" dirty="0">
                <a:solidFill>
                  <a:schemeClr val="accent6">
                    <a:lumMod val="75000"/>
                  </a:schemeClr>
                </a:solidFill>
              </a:rPr>
              <a:t>Installer à terme des instances de concertations de type Commissions locales de l’eau (formelles/informelles)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27768-5F51-4E98-A218-0EBF35B32129}"/>
              </a:ext>
            </a:extLst>
          </p:cNvPr>
          <p:cNvSpPr/>
          <p:nvPr/>
        </p:nvSpPr>
        <p:spPr>
          <a:xfrm>
            <a:off x="4276206" y="4191011"/>
            <a:ext cx="1807963" cy="1095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2F5541-D971-4143-B8D4-6A742505479D}"/>
              </a:ext>
            </a:extLst>
          </p:cNvPr>
          <p:cNvSpPr/>
          <p:nvPr/>
        </p:nvSpPr>
        <p:spPr>
          <a:xfrm>
            <a:off x="5259388" y="4865764"/>
            <a:ext cx="1206400" cy="71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051F958-3AC6-424B-B264-208F169F9632}"/>
              </a:ext>
            </a:extLst>
          </p:cNvPr>
          <p:cNvSpPr txBox="1"/>
          <p:nvPr/>
        </p:nvSpPr>
        <p:spPr>
          <a:xfrm>
            <a:off x="5829945" y="1720073"/>
            <a:ext cx="30008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b="1" dirty="0">
                <a:solidFill>
                  <a:schemeClr val="accent5">
                    <a:lumMod val="75000"/>
                  </a:schemeClr>
                </a:solidFill>
              </a:rPr>
              <a:t>Les SAGE aujourd’hui dans notre bassin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F73A83-B2EA-40D7-AF9D-C9C65B504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655" y="1579014"/>
            <a:ext cx="3783098" cy="36617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E1E1B1-F0E7-33F8-6897-8DCBE87EEFD5}"/>
              </a:ext>
            </a:extLst>
          </p:cNvPr>
          <p:cNvSpPr txBox="1"/>
          <p:nvPr/>
        </p:nvSpPr>
        <p:spPr>
          <a:xfrm>
            <a:off x="309009" y="5317526"/>
            <a:ext cx="870358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sz="2400" dirty="0"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Objectif -10 % </a:t>
            </a:r>
            <a:r>
              <a:rPr lang="fr-FR" dirty="0"/>
              <a:t>: </a:t>
            </a:r>
            <a:r>
              <a:rPr lang="fr-FR" sz="2000" dirty="0"/>
              <a:t>Le plan eau demande à chaque comité de bassin de définir sa trajectoire de réduction des prélèvements à -10% en définissant la contribution attendue par chacune des catégories d’acteurs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04D60E-3EB3-62E4-4817-8D8CF429CFB2}"/>
              </a:ext>
            </a:extLst>
          </p:cNvPr>
          <p:cNvSpPr/>
          <p:nvPr/>
        </p:nvSpPr>
        <p:spPr>
          <a:xfrm>
            <a:off x="395536" y="4797152"/>
            <a:ext cx="748327" cy="68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83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D94228-ED60-96AA-ED5B-D4F0E4002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Dissocier les modalités de gouvernance multi-acteurs et les structures de maîtrise d’ouvrage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08F888-B81F-FD1E-FD23-D8540F9F7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424936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D49EC3F-7121-443A-86C8-330E3024BE8C}"/>
              </a:ext>
            </a:extLst>
          </p:cNvPr>
          <p:cNvSpPr txBox="1">
            <a:spLocks/>
          </p:cNvSpPr>
          <p:nvPr/>
        </p:nvSpPr>
        <p:spPr>
          <a:xfrm>
            <a:off x="1143863" y="1012540"/>
            <a:ext cx="6902347" cy="567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1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B5B6DF-AC53-4F8F-8EDA-712FE2E7DE8F}"/>
              </a:ext>
            </a:extLst>
          </p:cNvPr>
          <p:cNvSpPr/>
          <p:nvPr/>
        </p:nvSpPr>
        <p:spPr>
          <a:xfrm>
            <a:off x="7179033" y="6877394"/>
            <a:ext cx="1613892" cy="950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9DC006-D051-4BFA-B7A9-A781838E90E2}"/>
              </a:ext>
            </a:extLst>
          </p:cNvPr>
          <p:cNvSpPr/>
          <p:nvPr/>
        </p:nvSpPr>
        <p:spPr>
          <a:xfrm>
            <a:off x="251521" y="5611512"/>
            <a:ext cx="892343" cy="104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CCDADD-6364-4B9C-9D34-93655E414E00}"/>
              </a:ext>
            </a:extLst>
          </p:cNvPr>
          <p:cNvSpPr/>
          <p:nvPr/>
        </p:nvSpPr>
        <p:spPr>
          <a:xfrm>
            <a:off x="697691" y="5725812"/>
            <a:ext cx="892343" cy="104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E57BAA-54E8-4C92-AE98-A36141420169}"/>
              </a:ext>
            </a:extLst>
          </p:cNvPr>
          <p:cNvSpPr/>
          <p:nvPr/>
        </p:nvSpPr>
        <p:spPr>
          <a:xfrm>
            <a:off x="309009" y="5851547"/>
            <a:ext cx="892343" cy="104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527768-5F51-4E98-A218-0EBF35B32129}"/>
              </a:ext>
            </a:extLst>
          </p:cNvPr>
          <p:cNvSpPr/>
          <p:nvPr/>
        </p:nvSpPr>
        <p:spPr>
          <a:xfrm>
            <a:off x="4276206" y="4191011"/>
            <a:ext cx="1807963" cy="1095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2F5541-D971-4143-B8D4-6A742505479D}"/>
              </a:ext>
            </a:extLst>
          </p:cNvPr>
          <p:cNvSpPr/>
          <p:nvPr/>
        </p:nvSpPr>
        <p:spPr>
          <a:xfrm>
            <a:off x="5259388" y="4865764"/>
            <a:ext cx="1206400" cy="716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DAD6830-DFB0-4FC3-8592-1681FF8ED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t="49340" r="29842" b="29706"/>
          <a:stretch/>
        </p:blipFill>
        <p:spPr bwMode="auto">
          <a:xfrm>
            <a:off x="290817" y="936036"/>
            <a:ext cx="6910276" cy="1165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D933AB9-0885-438B-B8E9-82E3D00286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38864" r="28525" b="23953"/>
          <a:stretch/>
        </p:blipFill>
        <p:spPr bwMode="auto">
          <a:xfrm>
            <a:off x="322055" y="3778054"/>
            <a:ext cx="6847800" cy="2047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BEEDC59-B959-40A5-B06F-C69984BF5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65902" r="28256" b="20403"/>
          <a:stretch/>
        </p:blipFill>
        <p:spPr bwMode="auto">
          <a:xfrm>
            <a:off x="330796" y="5799856"/>
            <a:ext cx="6848237" cy="753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187FAD4-7B44-4099-B332-AE17F9B47B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39033" r="28141" b="32070"/>
          <a:stretch/>
        </p:blipFill>
        <p:spPr bwMode="auto">
          <a:xfrm>
            <a:off x="309008" y="2137549"/>
            <a:ext cx="6860847" cy="1583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634D2675-C379-414C-B8E1-65C043EB695B}"/>
              </a:ext>
            </a:extLst>
          </p:cNvPr>
          <p:cNvSpPr txBox="1">
            <a:spLocks/>
          </p:cNvSpPr>
          <p:nvPr/>
        </p:nvSpPr>
        <p:spPr>
          <a:xfrm>
            <a:off x="127707" y="382895"/>
            <a:ext cx="8296997" cy="5671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800" b="1" dirty="0"/>
              <a:t>Une réflexion nécessaire des trajectoires de prélèvements à l’échelle de sous bassins hydrographiques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F9608E8-4359-4E10-BB7B-2AB7B77EFAE7}"/>
              </a:ext>
            </a:extLst>
          </p:cNvPr>
          <p:cNvSpPr txBox="1"/>
          <p:nvPr/>
        </p:nvSpPr>
        <p:spPr>
          <a:xfrm>
            <a:off x="7380312" y="2924944"/>
            <a:ext cx="1454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CAP  vers</a:t>
            </a:r>
          </a:p>
          <a:p>
            <a:endParaRPr lang="fr-FR" sz="2400" b="1" dirty="0"/>
          </a:p>
          <a:p>
            <a:pPr algn="ctr"/>
            <a:r>
              <a:rPr lang="fr-FR" sz="2400" b="1" dirty="0"/>
              <a:t>– 10 % </a:t>
            </a:r>
          </a:p>
        </p:txBody>
      </p:sp>
    </p:spTree>
    <p:extLst>
      <p:ext uri="{BB962C8B-B14F-4D97-AF65-F5344CB8AC3E}">
        <p14:creationId xmlns:p14="http://schemas.microsoft.com/office/powerpoint/2010/main" val="546200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84668" y="-1"/>
            <a:ext cx="9241367" cy="6925733"/>
          </a:xfrm>
          <a:prstGeom prst="rect">
            <a:avLst/>
          </a:prstGeom>
          <a:solidFill>
            <a:srgbClr val="5AB2E0"/>
          </a:solidFill>
          <a:ln>
            <a:solidFill>
              <a:srgbClr val="5AB2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2" y="447142"/>
            <a:ext cx="6455682" cy="10063370"/>
          </a:xfrm>
          <a:prstGeom prst="rect">
            <a:avLst/>
          </a:prstGeom>
          <a:noFill/>
        </p:spPr>
      </p:pic>
      <p:pic>
        <p:nvPicPr>
          <p:cNvPr id="16" name="Image 15" descr="goutte-filaire-blanch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1" y="758548"/>
            <a:ext cx="9144000" cy="5737289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1671816" y="508000"/>
            <a:ext cx="1540233" cy="1865426"/>
            <a:chOff x="1671816" y="508000"/>
            <a:chExt cx="1540233" cy="1865426"/>
          </a:xfrm>
        </p:grpSpPr>
        <p:sp>
          <p:nvSpPr>
            <p:cNvPr id="14" name="Ellipse 13"/>
            <p:cNvSpPr/>
            <p:nvPr/>
          </p:nvSpPr>
          <p:spPr>
            <a:xfrm>
              <a:off x="1671816" y="508000"/>
              <a:ext cx="1540233" cy="1540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0" dirty="0">
                  <a:solidFill>
                    <a:srgbClr val="141F39"/>
                  </a:solidFill>
                </a:rPr>
                <a:t>3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36868" y="1049987"/>
              <a:ext cx="18473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fr-FR" sz="8000" dirty="0">
                <a:solidFill>
                  <a:srgbClr val="141F39"/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2433235" y="4433832"/>
            <a:ext cx="465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5AB2E0"/>
                </a:solidFill>
                <a:latin typeface="Lato Regular"/>
                <a:cs typeface="Lato Regular"/>
              </a:rPr>
              <a:t>Le transfert des compétences en 2026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3366031" y="4244592"/>
            <a:ext cx="2324100" cy="0"/>
          </a:xfrm>
          <a:prstGeom prst="line">
            <a:avLst/>
          </a:prstGeom>
          <a:ln>
            <a:solidFill>
              <a:srgbClr val="5AB2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2"/>
          <p:cNvSpPr txBox="1">
            <a:spLocks/>
          </p:cNvSpPr>
          <p:nvPr/>
        </p:nvSpPr>
        <p:spPr>
          <a:xfrm>
            <a:off x="1251162" y="3325965"/>
            <a:ext cx="6455682" cy="1433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000" baseline="30000" dirty="0">
                <a:solidFill>
                  <a:schemeClr val="bg1"/>
                </a:solidFill>
                <a:latin typeface="Lato Black"/>
                <a:cs typeface="Lato Black"/>
              </a:rPr>
              <a:t>Les enjeux de gouvernance </a:t>
            </a:r>
          </a:p>
        </p:txBody>
      </p:sp>
    </p:spTree>
    <p:extLst>
      <p:ext uri="{BB962C8B-B14F-4D97-AF65-F5344CB8AC3E}">
        <p14:creationId xmlns:p14="http://schemas.microsoft.com/office/powerpoint/2010/main" val="1452639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84668" y="-1"/>
            <a:ext cx="9241367" cy="6925733"/>
          </a:xfrm>
          <a:prstGeom prst="rect">
            <a:avLst/>
          </a:prstGeom>
          <a:solidFill>
            <a:srgbClr val="5AB2E0"/>
          </a:solidFill>
          <a:ln>
            <a:solidFill>
              <a:srgbClr val="5AB2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2" y="447142"/>
            <a:ext cx="6455682" cy="10063370"/>
          </a:xfrm>
          <a:prstGeom prst="rect">
            <a:avLst/>
          </a:prstGeom>
          <a:noFill/>
        </p:spPr>
      </p:pic>
      <p:pic>
        <p:nvPicPr>
          <p:cNvPr id="16" name="Image 15" descr="goutte-filaire-blanch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9144000" cy="5737289"/>
          </a:xfrm>
          <a:prstGeom prst="rect">
            <a:avLst/>
          </a:prstGeom>
        </p:spPr>
      </p:pic>
      <p:grpSp>
        <p:nvGrpSpPr>
          <p:cNvPr id="17" name="Grouper 16"/>
          <p:cNvGrpSpPr/>
          <p:nvPr/>
        </p:nvGrpSpPr>
        <p:grpSpPr>
          <a:xfrm>
            <a:off x="1671816" y="508000"/>
            <a:ext cx="1540233" cy="1865426"/>
            <a:chOff x="1671816" y="508000"/>
            <a:chExt cx="1540233" cy="1865426"/>
          </a:xfrm>
        </p:grpSpPr>
        <p:sp>
          <p:nvSpPr>
            <p:cNvPr id="14" name="Ellipse 13"/>
            <p:cNvSpPr/>
            <p:nvPr/>
          </p:nvSpPr>
          <p:spPr>
            <a:xfrm>
              <a:off x="1671816" y="508000"/>
              <a:ext cx="1540233" cy="1540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8000" dirty="0">
                  <a:solidFill>
                    <a:srgbClr val="141F39"/>
                  </a:solidFill>
                </a:rPr>
                <a:t>4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36868" y="1049987"/>
              <a:ext cx="18473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fr-FR" sz="8000" dirty="0">
                <a:solidFill>
                  <a:srgbClr val="141F39"/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1644285" y="4629234"/>
            <a:ext cx="5231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5AB2E0"/>
                </a:solidFill>
                <a:latin typeface="Lato Regular"/>
                <a:cs typeface="Lato Regular"/>
              </a:rPr>
              <a:t>Les orientations &amp; les attentes du territoire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3366031" y="4244592"/>
            <a:ext cx="2324100" cy="0"/>
          </a:xfrm>
          <a:prstGeom prst="line">
            <a:avLst/>
          </a:prstGeom>
          <a:ln>
            <a:solidFill>
              <a:srgbClr val="5AB2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2"/>
          <p:cNvSpPr txBox="1">
            <a:spLocks/>
          </p:cNvSpPr>
          <p:nvPr/>
        </p:nvSpPr>
        <p:spPr>
          <a:xfrm>
            <a:off x="1251162" y="3325965"/>
            <a:ext cx="6455682" cy="14330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000" baseline="30000" dirty="0">
                <a:solidFill>
                  <a:schemeClr val="bg1"/>
                </a:solidFill>
                <a:latin typeface="Lato Black"/>
                <a:cs typeface="Lato Black"/>
              </a:rPr>
              <a:t>Le 12ème Programme </a:t>
            </a:r>
          </a:p>
        </p:txBody>
      </p:sp>
    </p:spTree>
    <p:extLst>
      <p:ext uri="{BB962C8B-B14F-4D97-AF65-F5344CB8AC3E}">
        <p14:creationId xmlns:p14="http://schemas.microsoft.com/office/powerpoint/2010/main" val="3546399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55DD84-D4AD-073D-7E9B-32A0E79D0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293096"/>
            <a:ext cx="8640960" cy="195183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Des outils d’accompagnement nouveaux en phase avec le plan Eau et les priorités du gouvernement en matière de planification écologique  mais un cadre largement adaptable </a:t>
            </a:r>
          </a:p>
          <a:p>
            <a:pPr marL="0" indent="0" algn="just">
              <a:buNone/>
            </a:pPr>
            <a:r>
              <a:rPr lang="fr-FR" dirty="0"/>
              <a:t>	ex : les contrats de transition de compétence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3F51D1-0040-40F2-ACF0-DE12ECB88870}"/>
              </a:ext>
            </a:extLst>
          </p:cNvPr>
          <p:cNvSpPr txBox="1"/>
          <p:nvPr/>
        </p:nvSpPr>
        <p:spPr>
          <a:xfrm>
            <a:off x="323528" y="1751122"/>
            <a:ext cx="381006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fr-FR" dirty="0"/>
              <a:t>Un outil clef pour réduire notre « vulnérabilité eau »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Des capacités d’aides supplémentaires</a:t>
            </a:r>
          </a:p>
          <a:p>
            <a:pPr marL="0" indent="0" algn="just">
              <a:buNone/>
            </a:pP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/>
              <a:t> jusqu’à 20% en plus 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r">
              <a:buNone/>
            </a:pPr>
            <a:r>
              <a:rPr lang="fr-FR" dirty="0"/>
              <a:t>Une fiscalité rénovée plus juste et plus incitative (</a:t>
            </a:r>
            <a:r>
              <a:rPr lang="fr-FR" i="1" dirty="0"/>
              <a:t>signal pri</a:t>
            </a:r>
            <a:r>
              <a:rPr lang="fr-FR" dirty="0"/>
              <a:t>x) mais en </a:t>
            </a:r>
            <a:r>
              <a:rPr lang="fr-FR" sz="2000" dirty="0"/>
              <a:t>hausse</a:t>
            </a:r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EE15FC7-3DF1-49CE-9E09-A14DE49A4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465" y="613070"/>
            <a:ext cx="4824535" cy="411335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9CA05A4-8CC9-4496-8DAD-6AF568D0B3B7}"/>
              </a:ext>
            </a:extLst>
          </p:cNvPr>
          <p:cNvSpPr txBox="1">
            <a:spLocks/>
          </p:cNvSpPr>
          <p:nvPr/>
        </p:nvSpPr>
        <p:spPr>
          <a:xfrm>
            <a:off x="323528" y="400507"/>
            <a:ext cx="4824536" cy="10842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/>
              <a:t>Le 12</a:t>
            </a:r>
            <a:r>
              <a:rPr lang="fr-FR" sz="2800" baseline="30000"/>
              <a:t>ème</a:t>
            </a:r>
            <a:r>
              <a:rPr lang="fr-FR" sz="2800"/>
              <a:t> programme 2025-2030</a:t>
            </a:r>
            <a:endParaRPr lang="fr-FR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B3006-DC48-4B16-8112-D98F05010BE0}"/>
              </a:ext>
            </a:extLst>
          </p:cNvPr>
          <p:cNvSpPr/>
          <p:nvPr/>
        </p:nvSpPr>
        <p:spPr>
          <a:xfrm>
            <a:off x="5010413" y="692696"/>
            <a:ext cx="1433795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379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C18CB4-D3DD-4330-80AF-33213951C5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62" t="12201" r="19288" b="12201"/>
          <a:stretch/>
        </p:blipFill>
        <p:spPr>
          <a:xfrm>
            <a:off x="395536" y="432048"/>
            <a:ext cx="8136904" cy="624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107504" y="550201"/>
            <a:ext cx="7416824" cy="624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/>
              <a:t>Etat écologique Cours d’eau 2019</a:t>
            </a:r>
          </a:p>
        </p:txBody>
      </p:sp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492169-00F6-40C0-AB6C-D37A86776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89796" l="3182" r="99091">
                        <a14:foregroundMark x1="2727" y1="28571" x2="94545" y2="68027"/>
                        <a14:foregroundMark x1="94545" y1="68027" x2="79545" y2="42857"/>
                        <a14:foregroundMark x1="79545" y1="42857" x2="1818" y2="34014"/>
                        <a14:foregroundMark x1="1818" y1="34014" x2="22273" y2="32653"/>
                        <a14:foregroundMark x1="22273" y1="32653" x2="85455" y2="32653"/>
                        <a14:foregroundMark x1="85455" y1="32653" x2="6818" y2="32653"/>
                        <a14:foregroundMark x1="6818" y1="32653" x2="82273" y2="36054"/>
                        <a14:foregroundMark x1="82273" y1="36054" x2="6818" y2="38095"/>
                        <a14:foregroundMark x1="6818" y1="38095" x2="2273" y2="67347"/>
                        <a14:foregroundMark x1="2273" y1="67347" x2="20000" y2="78231"/>
                        <a14:foregroundMark x1="20000" y1="78231" x2="89545" y2="78231"/>
                        <a14:foregroundMark x1="89545" y1="78231" x2="99091" y2="43537"/>
                        <a14:foregroundMark x1="99091" y1="43537" x2="80000" y2="63265"/>
                        <a14:foregroundMark x1="80000" y1="63265" x2="61364" y2="56463"/>
                        <a14:foregroundMark x1="61364" y1="56463" x2="42273" y2="57823"/>
                        <a14:foregroundMark x1="42273" y1="57823" x2="32727" y2="65986"/>
                        <a14:foregroundMark x1="11364" y1="35374" x2="31818" y2="37415"/>
                        <a14:foregroundMark x1="31818" y1="37415" x2="8636" y2="44898"/>
                        <a14:foregroundMark x1="8636" y1="44898" x2="27727" y2="42857"/>
                        <a14:foregroundMark x1="27727" y1="42857" x2="7727" y2="48980"/>
                        <a14:foregroundMark x1="7727" y1="48980" x2="57727" y2="38776"/>
                        <a14:foregroundMark x1="57727" y1="38776" x2="15909" y2="55782"/>
                        <a14:foregroundMark x1="15909" y1="55782" x2="51818" y2="49660"/>
                        <a14:foregroundMark x1="51818" y1="49660" x2="10909" y2="60544"/>
                        <a14:foregroundMark x1="10909" y1="60544" x2="45000" y2="53061"/>
                        <a14:foregroundMark x1="45000" y1="53061" x2="24545" y2="57823"/>
                        <a14:foregroundMark x1="24545" y1="57823" x2="46818" y2="60544"/>
                        <a14:foregroundMark x1="46818" y1="60544" x2="25000" y2="67347"/>
                        <a14:foregroundMark x1="25000" y1="67347" x2="90909" y2="57823"/>
                        <a14:foregroundMark x1="90909" y1="57823" x2="33636" y2="68027"/>
                        <a14:foregroundMark x1="33636" y1="68027" x2="50909" y2="66667"/>
                        <a14:foregroundMark x1="50909" y1="66667" x2="9091" y2="76871"/>
                        <a14:foregroundMark x1="9091" y1="76871" x2="33636" y2="76190"/>
                        <a14:foregroundMark x1="33636" y1="76190" x2="10455" y2="76190"/>
                        <a14:foregroundMark x1="10455" y1="76190" x2="47273" y2="52381"/>
                        <a14:foregroundMark x1="47273" y1="52381" x2="21364" y2="51701"/>
                        <a14:foregroundMark x1="21364" y1="51701" x2="39545" y2="47619"/>
                        <a14:foregroundMark x1="39545" y1="47619" x2="12727" y2="51701"/>
                        <a14:foregroundMark x1="12727" y1="51701" x2="31818" y2="42857"/>
                        <a14:foregroundMark x1="31818" y1="42857" x2="12727" y2="43537"/>
                        <a14:foregroundMark x1="12727" y1="43537" x2="32273" y2="42177"/>
                        <a14:foregroundMark x1="32273" y1="42177" x2="12273" y2="44898"/>
                        <a14:foregroundMark x1="12273" y1="44898" x2="31818" y2="39456"/>
                        <a14:foregroundMark x1="31818" y1="39456" x2="4091" y2="44898"/>
                        <a14:foregroundMark x1="4091" y1="44898" x2="27273" y2="40136"/>
                        <a14:foregroundMark x1="27273" y1="40136" x2="10000" y2="44898"/>
                        <a14:foregroundMark x1="10000" y1="44898" x2="34091" y2="38776"/>
                        <a14:foregroundMark x1="34091" y1="38776" x2="6818" y2="50340"/>
                        <a14:foregroundMark x1="6818" y1="50340" x2="35909" y2="44898"/>
                        <a14:foregroundMark x1="35909" y1="44898" x2="10909" y2="49660"/>
                        <a14:foregroundMark x1="10909" y1="49660" x2="28636" y2="44898"/>
                        <a14:foregroundMark x1="28636" y1="44898" x2="10455" y2="53061"/>
                        <a14:foregroundMark x1="10455" y1="53061" x2="31364" y2="46939"/>
                        <a14:foregroundMark x1="31364" y1="46939" x2="9545" y2="51020"/>
                        <a14:foregroundMark x1="9545" y1="51020" x2="72273" y2="38095"/>
                        <a14:foregroundMark x1="72273" y1="38095" x2="42727" y2="48299"/>
                        <a14:foregroundMark x1="42727" y1="48299" x2="67273" y2="40136"/>
                        <a14:foregroundMark x1="67273" y1="40136" x2="41364" y2="51020"/>
                        <a14:foregroundMark x1="41364" y1="51020" x2="66818" y2="47619"/>
                        <a14:foregroundMark x1="66818" y1="47619" x2="45000" y2="57143"/>
                        <a14:foregroundMark x1="45000" y1="57143" x2="74545" y2="57823"/>
                        <a14:foregroundMark x1="74545" y1="57823" x2="55000" y2="67347"/>
                        <a14:foregroundMark x1="55000" y1="67347" x2="80455" y2="63265"/>
                        <a14:foregroundMark x1="80455" y1="63265" x2="62727" y2="65986"/>
                        <a14:foregroundMark x1="62727" y1="65986" x2="84091" y2="63946"/>
                        <a14:foregroundMark x1="84091" y1="63946" x2="65455" y2="71429"/>
                        <a14:foregroundMark x1="65455" y1="71429" x2="95000" y2="64626"/>
                        <a14:foregroundMark x1="95000" y1="64626" x2="76818" y2="65306"/>
                        <a14:foregroundMark x1="76818" y1="65306" x2="80455" y2="36735"/>
                        <a14:foregroundMark x1="80455" y1="36735" x2="70000" y2="62585"/>
                        <a14:foregroundMark x1="70000" y1="62585" x2="87727" y2="46259"/>
                        <a14:foregroundMark x1="87727" y1="46259" x2="97273" y2="76871"/>
                        <a14:foregroundMark x1="97273" y1="76871" x2="15455" y2="68027"/>
                        <a14:foregroundMark x1="15455" y1="68027" x2="78636" y2="72109"/>
                        <a14:foregroundMark x1="78636" y1="72109" x2="27727" y2="72789"/>
                        <a14:foregroundMark x1="27727" y1="72789" x2="62727" y2="71429"/>
                        <a14:foregroundMark x1="62727" y1="71429" x2="28636" y2="70068"/>
                        <a14:foregroundMark x1="28636" y1="70068" x2="83182" y2="64626"/>
                        <a14:foregroundMark x1="83182" y1="64626" x2="12727" y2="58503"/>
                        <a14:foregroundMark x1="12727" y1="58503" x2="82273" y2="53061"/>
                        <a14:foregroundMark x1="82273" y1="53061" x2="35000" y2="54422"/>
                        <a14:foregroundMark x1="35000" y1="54422" x2="97727" y2="47619"/>
                        <a14:foregroundMark x1="97727" y1="47619" x2="55000" y2="46939"/>
                        <a14:foregroundMark x1="55000" y1="46939" x2="75455" y2="46259"/>
                        <a14:foregroundMark x1="75455" y1="46259" x2="98182" y2="46259"/>
                        <a14:foregroundMark x1="98182" y1="46259" x2="39545" y2="45578"/>
                        <a14:foregroundMark x1="39545" y1="45578" x2="76364" y2="44898"/>
                        <a14:foregroundMark x1="76364" y1="44898" x2="49091" y2="43537"/>
                        <a14:foregroundMark x1="6818" y1="34014" x2="3636" y2="61224"/>
                        <a14:foregroundMark x1="3636" y1="61224" x2="22273" y2="58503"/>
                        <a14:foregroundMark x1="22273" y1="58503" x2="455" y2="57143"/>
                        <a14:foregroundMark x1="455" y1="57143" x2="15909" y2="42177"/>
                        <a14:foregroundMark x1="15909" y1="42177" x2="455" y2="58503"/>
                        <a14:foregroundMark x1="455" y1="58503" x2="20909" y2="49660"/>
                        <a14:foregroundMark x1="20909" y1="49660" x2="909" y2="50340"/>
                        <a14:foregroundMark x1="909" y1="50340" x2="9091" y2="74150"/>
                        <a14:foregroundMark x1="9091" y1="74150" x2="2273" y2="46259"/>
                        <a14:foregroundMark x1="2273" y1="46259" x2="6818" y2="76871"/>
                        <a14:foregroundMark x1="6818" y1="76871" x2="10909" y2="40816"/>
                        <a14:foregroundMark x1="10909" y1="40816" x2="7273" y2="85714"/>
                        <a14:foregroundMark x1="7273" y1="85714" x2="9091" y2="55102"/>
                        <a14:foregroundMark x1="9091" y1="55102" x2="10000" y2="57143"/>
                        <a14:foregroundMark x1="5455" y1="29252" x2="24545" y2="28571"/>
                        <a14:foregroundMark x1="24545" y1="28571" x2="31818" y2="28571"/>
                        <a14:foregroundMark x1="2273" y1="28571" x2="3182" y2="57143"/>
                        <a14:foregroundMark x1="3182" y1="57143" x2="12727" y2="80272"/>
                        <a14:foregroundMark x1="12727" y1="80272" x2="15909" y2="80272"/>
                        <a14:foregroundMark x1="30000" y1="27211" x2="95000" y2="3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268" y="5733256"/>
            <a:ext cx="1925960" cy="12868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ACB55CA-6B37-4140-AAE1-A00227AE5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1292685"/>
            <a:ext cx="5616623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3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492169-00F6-40C0-AB6C-D37A86776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24" b="89796" l="3182" r="99091">
                        <a14:foregroundMark x1="2727" y1="28571" x2="94545" y2="68027"/>
                        <a14:foregroundMark x1="94545" y1="68027" x2="79545" y2="42857"/>
                        <a14:foregroundMark x1="79545" y1="42857" x2="1818" y2="34014"/>
                        <a14:foregroundMark x1="1818" y1="34014" x2="22273" y2="32653"/>
                        <a14:foregroundMark x1="22273" y1="32653" x2="85455" y2="32653"/>
                        <a14:foregroundMark x1="85455" y1="32653" x2="6818" y2="32653"/>
                        <a14:foregroundMark x1="6818" y1="32653" x2="82273" y2="36054"/>
                        <a14:foregroundMark x1="82273" y1="36054" x2="6818" y2="38095"/>
                        <a14:foregroundMark x1="6818" y1="38095" x2="2273" y2="67347"/>
                        <a14:foregroundMark x1="2273" y1="67347" x2="20000" y2="78231"/>
                        <a14:foregroundMark x1="20000" y1="78231" x2="89545" y2="78231"/>
                        <a14:foregroundMark x1="89545" y1="78231" x2="99091" y2="43537"/>
                        <a14:foregroundMark x1="99091" y1="43537" x2="80000" y2="63265"/>
                        <a14:foregroundMark x1="80000" y1="63265" x2="61364" y2="56463"/>
                        <a14:foregroundMark x1="61364" y1="56463" x2="42273" y2="57823"/>
                        <a14:foregroundMark x1="42273" y1="57823" x2="32727" y2="65986"/>
                        <a14:foregroundMark x1="11364" y1="35374" x2="31818" y2="37415"/>
                        <a14:foregroundMark x1="31818" y1="37415" x2="8636" y2="44898"/>
                        <a14:foregroundMark x1="8636" y1="44898" x2="27727" y2="42857"/>
                        <a14:foregroundMark x1="27727" y1="42857" x2="7727" y2="48980"/>
                        <a14:foregroundMark x1="7727" y1="48980" x2="57727" y2="38776"/>
                        <a14:foregroundMark x1="57727" y1="38776" x2="15909" y2="55782"/>
                        <a14:foregroundMark x1="15909" y1="55782" x2="51818" y2="49660"/>
                        <a14:foregroundMark x1="51818" y1="49660" x2="10909" y2="60544"/>
                        <a14:foregroundMark x1="10909" y1="60544" x2="45000" y2="53061"/>
                        <a14:foregroundMark x1="45000" y1="53061" x2="24545" y2="57823"/>
                        <a14:foregroundMark x1="24545" y1="57823" x2="46818" y2="60544"/>
                        <a14:foregroundMark x1="46818" y1="60544" x2="25000" y2="67347"/>
                        <a14:foregroundMark x1="25000" y1="67347" x2="90909" y2="57823"/>
                        <a14:foregroundMark x1="90909" y1="57823" x2="33636" y2="68027"/>
                        <a14:foregroundMark x1="33636" y1="68027" x2="50909" y2="66667"/>
                        <a14:foregroundMark x1="50909" y1="66667" x2="9091" y2="76871"/>
                        <a14:foregroundMark x1="9091" y1="76871" x2="33636" y2="76190"/>
                        <a14:foregroundMark x1="33636" y1="76190" x2="10455" y2="76190"/>
                        <a14:foregroundMark x1="10455" y1="76190" x2="47273" y2="52381"/>
                        <a14:foregroundMark x1="47273" y1="52381" x2="21364" y2="51701"/>
                        <a14:foregroundMark x1="21364" y1="51701" x2="39545" y2="47619"/>
                        <a14:foregroundMark x1="39545" y1="47619" x2="12727" y2="51701"/>
                        <a14:foregroundMark x1="12727" y1="51701" x2="31818" y2="42857"/>
                        <a14:foregroundMark x1="31818" y1="42857" x2="12727" y2="43537"/>
                        <a14:foregroundMark x1="12727" y1="43537" x2="32273" y2="42177"/>
                        <a14:foregroundMark x1="32273" y1="42177" x2="12273" y2="44898"/>
                        <a14:foregroundMark x1="12273" y1="44898" x2="31818" y2="39456"/>
                        <a14:foregroundMark x1="31818" y1="39456" x2="4091" y2="44898"/>
                        <a14:foregroundMark x1="4091" y1="44898" x2="27273" y2="40136"/>
                        <a14:foregroundMark x1="27273" y1="40136" x2="10000" y2="44898"/>
                        <a14:foregroundMark x1="10000" y1="44898" x2="34091" y2="38776"/>
                        <a14:foregroundMark x1="34091" y1="38776" x2="6818" y2="50340"/>
                        <a14:foregroundMark x1="6818" y1="50340" x2="35909" y2="44898"/>
                        <a14:foregroundMark x1="35909" y1="44898" x2="10909" y2="49660"/>
                        <a14:foregroundMark x1="10909" y1="49660" x2="28636" y2="44898"/>
                        <a14:foregroundMark x1="28636" y1="44898" x2="10455" y2="53061"/>
                        <a14:foregroundMark x1="10455" y1="53061" x2="31364" y2="46939"/>
                        <a14:foregroundMark x1="31364" y1="46939" x2="9545" y2="51020"/>
                        <a14:foregroundMark x1="9545" y1="51020" x2="72273" y2="38095"/>
                        <a14:foregroundMark x1="72273" y1="38095" x2="42727" y2="48299"/>
                        <a14:foregroundMark x1="42727" y1="48299" x2="67273" y2="40136"/>
                        <a14:foregroundMark x1="67273" y1="40136" x2="41364" y2="51020"/>
                        <a14:foregroundMark x1="41364" y1="51020" x2="66818" y2="47619"/>
                        <a14:foregroundMark x1="66818" y1="47619" x2="45000" y2="57143"/>
                        <a14:foregroundMark x1="45000" y1="57143" x2="74545" y2="57823"/>
                        <a14:foregroundMark x1="74545" y1="57823" x2="55000" y2="67347"/>
                        <a14:foregroundMark x1="55000" y1="67347" x2="80455" y2="63265"/>
                        <a14:foregroundMark x1="80455" y1="63265" x2="62727" y2="65986"/>
                        <a14:foregroundMark x1="62727" y1="65986" x2="84091" y2="63946"/>
                        <a14:foregroundMark x1="84091" y1="63946" x2="65455" y2="71429"/>
                        <a14:foregroundMark x1="65455" y1="71429" x2="95000" y2="64626"/>
                        <a14:foregroundMark x1="95000" y1="64626" x2="76818" y2="65306"/>
                        <a14:foregroundMark x1="76818" y1="65306" x2="80455" y2="36735"/>
                        <a14:foregroundMark x1="80455" y1="36735" x2="70000" y2="62585"/>
                        <a14:foregroundMark x1="70000" y1="62585" x2="87727" y2="46259"/>
                        <a14:foregroundMark x1="87727" y1="46259" x2="97273" y2="76871"/>
                        <a14:foregroundMark x1="97273" y1="76871" x2="15455" y2="68027"/>
                        <a14:foregroundMark x1="15455" y1="68027" x2="78636" y2="72109"/>
                        <a14:foregroundMark x1="78636" y1="72109" x2="27727" y2="72789"/>
                        <a14:foregroundMark x1="27727" y1="72789" x2="62727" y2="71429"/>
                        <a14:foregroundMark x1="62727" y1="71429" x2="28636" y2="70068"/>
                        <a14:foregroundMark x1="28636" y1="70068" x2="83182" y2="64626"/>
                        <a14:foregroundMark x1="83182" y1="64626" x2="12727" y2="58503"/>
                        <a14:foregroundMark x1="12727" y1="58503" x2="82273" y2="53061"/>
                        <a14:foregroundMark x1="82273" y1="53061" x2="35000" y2="54422"/>
                        <a14:foregroundMark x1="35000" y1="54422" x2="97727" y2="47619"/>
                        <a14:foregroundMark x1="97727" y1="47619" x2="55000" y2="46939"/>
                        <a14:foregroundMark x1="55000" y1="46939" x2="75455" y2="46259"/>
                        <a14:foregroundMark x1="75455" y1="46259" x2="98182" y2="46259"/>
                        <a14:foregroundMark x1="98182" y1="46259" x2="39545" y2="45578"/>
                        <a14:foregroundMark x1="39545" y1="45578" x2="76364" y2="44898"/>
                        <a14:foregroundMark x1="76364" y1="44898" x2="49091" y2="43537"/>
                        <a14:foregroundMark x1="6818" y1="34014" x2="3636" y2="61224"/>
                        <a14:foregroundMark x1="3636" y1="61224" x2="22273" y2="58503"/>
                        <a14:foregroundMark x1="22273" y1="58503" x2="455" y2="57143"/>
                        <a14:foregroundMark x1="455" y1="57143" x2="15909" y2="42177"/>
                        <a14:foregroundMark x1="15909" y1="42177" x2="455" y2="58503"/>
                        <a14:foregroundMark x1="455" y1="58503" x2="20909" y2="49660"/>
                        <a14:foregroundMark x1="20909" y1="49660" x2="909" y2="50340"/>
                        <a14:foregroundMark x1="909" y1="50340" x2="9091" y2="74150"/>
                        <a14:foregroundMark x1="9091" y1="74150" x2="2273" y2="46259"/>
                        <a14:foregroundMark x1="2273" y1="46259" x2="6818" y2="76871"/>
                        <a14:foregroundMark x1="6818" y1="76871" x2="10909" y2="40816"/>
                        <a14:foregroundMark x1="10909" y1="40816" x2="7273" y2="85714"/>
                        <a14:foregroundMark x1="7273" y1="85714" x2="9091" y2="55102"/>
                        <a14:foregroundMark x1="9091" y1="55102" x2="10000" y2="57143"/>
                        <a14:foregroundMark x1="5455" y1="29252" x2="24545" y2="28571"/>
                        <a14:foregroundMark x1="24545" y1="28571" x2="31818" y2="28571"/>
                        <a14:foregroundMark x1="2273" y1="28571" x2="3182" y2="57143"/>
                        <a14:foregroundMark x1="3182" y1="57143" x2="12727" y2="80272"/>
                        <a14:foregroundMark x1="12727" y1="80272" x2="15909" y2="80272"/>
                        <a14:foregroundMark x1="30000" y1="27211" x2="95000" y2="3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268" y="5733256"/>
            <a:ext cx="1925960" cy="12868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C71033-9B59-4AD7-8930-B80E6DAF9F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26" t="10800" r="19288" b="5201"/>
          <a:stretch/>
        </p:blipFill>
        <p:spPr>
          <a:xfrm>
            <a:off x="15772" y="432048"/>
            <a:ext cx="8750379" cy="648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73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696D6A9-FDF9-410E-BC27-A4ACEA384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44" t="17299" r="19514" b="15610"/>
          <a:stretch/>
        </p:blipFill>
        <p:spPr>
          <a:xfrm>
            <a:off x="1" y="821132"/>
            <a:ext cx="8678133" cy="5400600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236F4F-20EB-448A-AAFC-59D60EC18B29}"/>
              </a:ext>
            </a:extLst>
          </p:cNvPr>
          <p:cNvSpPr txBox="1">
            <a:spLocks/>
          </p:cNvSpPr>
          <p:nvPr/>
        </p:nvSpPr>
        <p:spPr>
          <a:xfrm>
            <a:off x="0" y="453063"/>
            <a:ext cx="8678133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/>
              <a:t>Un Plan local pour un bon Etat 2027 (SDAGE)</a:t>
            </a:r>
          </a:p>
        </p:txBody>
      </p:sp>
    </p:spTree>
    <p:extLst>
      <p:ext uri="{BB962C8B-B14F-4D97-AF65-F5344CB8AC3E}">
        <p14:creationId xmlns:p14="http://schemas.microsoft.com/office/powerpoint/2010/main" val="3208120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236F4F-20EB-448A-AAFC-59D60EC18B29}"/>
              </a:ext>
            </a:extLst>
          </p:cNvPr>
          <p:cNvSpPr txBox="1">
            <a:spLocks/>
          </p:cNvSpPr>
          <p:nvPr/>
        </p:nvSpPr>
        <p:spPr>
          <a:xfrm>
            <a:off x="0" y="453063"/>
            <a:ext cx="8678133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/>
              <a:t>76 mesures d’assainissement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7E82661-CC7E-46D2-8761-320E49335708}"/>
              </a:ext>
            </a:extLst>
          </p:cNvPr>
          <p:cNvSpPr txBox="1">
            <a:spLocks/>
          </p:cNvSpPr>
          <p:nvPr/>
        </p:nvSpPr>
        <p:spPr>
          <a:xfrm>
            <a:off x="251520" y="1554198"/>
            <a:ext cx="5592543" cy="8045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premiers assainissements</a:t>
            </a:r>
          </a:p>
          <a:p>
            <a:pPr algn="l"/>
            <a:r>
              <a:rPr lang="fr-FR" sz="2400" dirty="0"/>
              <a:t> (réseaux et STEP -&gt; 23 communes)</a:t>
            </a:r>
          </a:p>
          <a:p>
            <a:pPr algn="l"/>
            <a:endParaRPr lang="fr-FR" sz="2400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C8A1116-A706-4F25-BE4A-8FED2EACB202}"/>
              </a:ext>
            </a:extLst>
          </p:cNvPr>
          <p:cNvSpPr txBox="1">
            <a:spLocks/>
          </p:cNvSpPr>
          <p:nvPr/>
        </p:nvSpPr>
        <p:spPr>
          <a:xfrm>
            <a:off x="414147" y="2205396"/>
            <a:ext cx="4896544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amélioration des performances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1203DDB-0E8B-4FF9-9A1F-D21313753CE6}"/>
              </a:ext>
            </a:extLst>
          </p:cNvPr>
          <p:cNvSpPr txBox="1">
            <a:spLocks/>
          </p:cNvSpPr>
          <p:nvPr/>
        </p:nvSpPr>
        <p:spPr>
          <a:xfrm>
            <a:off x="731496" y="2979124"/>
            <a:ext cx="4896544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gestion du temps de pluie 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5AF88EE-E62E-497A-A8E8-9526DA442E0F}"/>
              </a:ext>
            </a:extLst>
          </p:cNvPr>
          <p:cNvSpPr txBox="1">
            <a:spLocks/>
          </p:cNvSpPr>
          <p:nvPr/>
        </p:nvSpPr>
        <p:spPr>
          <a:xfrm>
            <a:off x="1163544" y="4064398"/>
            <a:ext cx="4896544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réduction des apports de substances dangereuses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0F304D-FAFD-4149-B803-E3D0DA09C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999" y="980728"/>
            <a:ext cx="3888697" cy="45518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6CF2A4-1431-4B6A-9B31-A7A91950BD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3632"/>
            <a:ext cx="2694433" cy="179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2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2048"/>
          </a:xfr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236F4F-20EB-448A-AAFC-59D60EC18B29}"/>
              </a:ext>
            </a:extLst>
          </p:cNvPr>
          <p:cNvSpPr txBox="1">
            <a:spLocks/>
          </p:cNvSpPr>
          <p:nvPr/>
        </p:nvSpPr>
        <p:spPr>
          <a:xfrm>
            <a:off x="0" y="453063"/>
            <a:ext cx="8678133" cy="108012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/>
              <a:t>20 mesures captages d’eau prioritaires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7E82661-CC7E-46D2-8761-320E49335708}"/>
              </a:ext>
            </a:extLst>
          </p:cNvPr>
          <p:cNvSpPr txBox="1">
            <a:spLocks/>
          </p:cNvSpPr>
          <p:nvPr/>
        </p:nvSpPr>
        <p:spPr>
          <a:xfrm>
            <a:off x="242289" y="1185031"/>
            <a:ext cx="5592543" cy="8045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élaboration de plans d’actions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FC8A1116-A706-4F25-BE4A-8FED2EACB202}"/>
              </a:ext>
            </a:extLst>
          </p:cNvPr>
          <p:cNvSpPr txBox="1">
            <a:spLocks/>
          </p:cNvSpPr>
          <p:nvPr/>
        </p:nvSpPr>
        <p:spPr>
          <a:xfrm>
            <a:off x="476923" y="1851715"/>
            <a:ext cx="5357909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 maîtrise foncière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1203DDB-0E8B-4FF9-9A1F-D21313753CE6}"/>
              </a:ext>
            </a:extLst>
          </p:cNvPr>
          <p:cNvSpPr txBox="1">
            <a:spLocks/>
          </p:cNvSpPr>
          <p:nvPr/>
        </p:nvSpPr>
        <p:spPr>
          <a:xfrm>
            <a:off x="707605" y="2808605"/>
            <a:ext cx="4896544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Pratiques pérennes à bas niveau d’impacts</a:t>
            </a:r>
          </a:p>
          <a:p>
            <a:pPr algn="l"/>
            <a:endParaRPr lang="fr-FR" sz="2400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5AF88EE-E62E-497A-A8E8-9526DA442E0F}"/>
              </a:ext>
            </a:extLst>
          </p:cNvPr>
          <p:cNvSpPr txBox="1">
            <a:spLocks/>
          </p:cNvSpPr>
          <p:nvPr/>
        </p:nvSpPr>
        <p:spPr>
          <a:xfrm>
            <a:off x="1155832" y="3875078"/>
            <a:ext cx="4896544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Animation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513624ED-74F6-42FB-8E38-DFF8E5934C0C}"/>
              </a:ext>
            </a:extLst>
          </p:cNvPr>
          <p:cNvSpPr txBox="1">
            <a:spLocks/>
          </p:cNvSpPr>
          <p:nvPr/>
        </p:nvSpPr>
        <p:spPr>
          <a:xfrm>
            <a:off x="0" y="5837551"/>
            <a:ext cx="8944819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Maîtres d’ouvrages  : EPCI, syndicats des eaux, communes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E149F07-9627-4963-95D0-F61055D6F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01" y="1691472"/>
            <a:ext cx="3588164" cy="238910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7CF6E785-0696-4752-B5CE-286069DE9CDE}"/>
              </a:ext>
            </a:extLst>
          </p:cNvPr>
          <p:cNvSpPr txBox="1">
            <a:spLocks/>
          </p:cNvSpPr>
          <p:nvPr/>
        </p:nvSpPr>
        <p:spPr>
          <a:xfrm>
            <a:off x="930766" y="3414608"/>
            <a:ext cx="4896544" cy="68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/>
              <a:t>-&gt; Développement de filières locales</a:t>
            </a:r>
          </a:p>
          <a:p>
            <a:pPr algn="l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886392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C40B7D470A524B97B460C932E591BE" ma:contentTypeVersion="17" ma:contentTypeDescription="Crée un document." ma:contentTypeScope="" ma:versionID="60ec39893b51279f0c7e2f8a0cbe8ebd">
  <xsd:schema xmlns:xsd="http://www.w3.org/2001/XMLSchema" xmlns:xs="http://www.w3.org/2001/XMLSchema" xmlns:p="http://schemas.microsoft.com/office/2006/metadata/properties" xmlns:ns2="a127dc06-8935-4c4b-aa10-317d3af3ec3c" xmlns:ns3="c7ef6dde-ce51-4d1b-86b3-6596368a451c" targetNamespace="http://schemas.microsoft.com/office/2006/metadata/properties" ma:root="true" ma:fieldsID="ab1e469b16340d298aee4269b20c24cb" ns2:_="" ns3:_="">
    <xsd:import namespace="a127dc06-8935-4c4b-aa10-317d3af3ec3c"/>
    <xsd:import namespace="c7ef6dde-ce51-4d1b-86b3-6596368a451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7dc06-8935-4c4b-aa10-317d3af3ec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620bbff-b934-44f0-948c-5b93dd7f31fa}" ma:internalName="TaxCatchAll" ma:showField="CatchAllData" ma:web="a127dc06-8935-4c4b-aa10-317d3af3ec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f6dde-ce51-4d1b-86b3-6596368a45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7a4dd0e9-d987-4e29-bc54-02bf541e76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3A7F75-E13E-419A-BCF3-DFFC570E0AF9}"/>
</file>

<file path=customXml/itemProps2.xml><?xml version="1.0" encoding="utf-8"?>
<ds:datastoreItem xmlns:ds="http://schemas.openxmlformats.org/officeDocument/2006/customXml" ds:itemID="{BA289FE8-9934-463B-BE8A-7845A0CDF2E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11928</TotalTime>
  <Words>1199</Words>
  <Application>Microsoft Office PowerPoint</Application>
  <PresentationFormat>Affichage à l'écran (4:3)</PresentationFormat>
  <Paragraphs>257</Paragraphs>
  <Slides>39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8" baseType="lpstr">
      <vt:lpstr>ADLaM Display</vt:lpstr>
      <vt:lpstr>Arial</vt:lpstr>
      <vt:lpstr>Calibri</vt:lpstr>
      <vt:lpstr>Calibri Light</vt:lpstr>
      <vt:lpstr>Lato</vt:lpstr>
      <vt:lpstr>Lato Black</vt:lpstr>
      <vt:lpstr>Lato Regular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Dissocier les modalités de gouvernance multi-acteurs et les structures de maîtrise d’ouvrage  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ANDRE Stéphane</dc:creator>
  <cp:lastModifiedBy>Thomas BAILLY</cp:lastModifiedBy>
  <cp:revision>232</cp:revision>
  <cp:lastPrinted>2021-12-01T14:03:18Z</cp:lastPrinted>
  <dcterms:created xsi:type="dcterms:W3CDTF">2015-01-21T15:20:52Z</dcterms:created>
  <dcterms:modified xsi:type="dcterms:W3CDTF">2023-10-09T12:08:03Z</dcterms:modified>
</cp:coreProperties>
</file>