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3"/>
    <p:sldMasterId id="2147483757" r:id="rId4"/>
    <p:sldMasterId id="2147483717" r:id="rId5"/>
    <p:sldMasterId id="2147483778" r:id="rId6"/>
    <p:sldMasterId id="2147483813" r:id="rId7"/>
    <p:sldMasterId id="2147483831" r:id="rId8"/>
  </p:sldMasterIdLst>
  <p:notesMasterIdLst>
    <p:notesMasterId r:id="rId56"/>
  </p:notesMasterIdLst>
  <p:handoutMasterIdLst>
    <p:handoutMasterId r:id="rId57"/>
  </p:handoutMasterIdLst>
  <p:sldIdLst>
    <p:sldId id="256" r:id="rId9"/>
    <p:sldId id="4264" r:id="rId10"/>
    <p:sldId id="4238" r:id="rId11"/>
    <p:sldId id="4148" r:id="rId12"/>
    <p:sldId id="4281" r:id="rId13"/>
    <p:sldId id="4225" r:id="rId14"/>
    <p:sldId id="4258" r:id="rId15"/>
    <p:sldId id="4242" r:id="rId16"/>
    <p:sldId id="4294" r:id="rId17"/>
    <p:sldId id="4156" r:id="rId18"/>
    <p:sldId id="4212" r:id="rId19"/>
    <p:sldId id="4260" r:id="rId20"/>
    <p:sldId id="4288" r:id="rId21"/>
    <p:sldId id="4199" r:id="rId22"/>
    <p:sldId id="4283" r:id="rId23"/>
    <p:sldId id="4255" r:id="rId24"/>
    <p:sldId id="4284" r:id="rId25"/>
    <p:sldId id="4268" r:id="rId26"/>
    <p:sldId id="4267" r:id="rId27"/>
    <p:sldId id="4245" r:id="rId28"/>
    <p:sldId id="4262" r:id="rId29"/>
    <p:sldId id="4295" r:id="rId30"/>
    <p:sldId id="4287" r:id="rId31"/>
    <p:sldId id="4289" r:id="rId32"/>
    <p:sldId id="4282" r:id="rId33"/>
    <p:sldId id="4214" r:id="rId34"/>
    <p:sldId id="4263" r:id="rId35"/>
    <p:sldId id="4221" r:id="rId36"/>
    <p:sldId id="4270" r:id="rId37"/>
    <p:sldId id="4285" r:id="rId38"/>
    <p:sldId id="4286" r:id="rId39"/>
    <p:sldId id="4269" r:id="rId40"/>
    <p:sldId id="938" r:id="rId41"/>
    <p:sldId id="930" r:id="rId42"/>
    <p:sldId id="931" r:id="rId43"/>
    <p:sldId id="932" r:id="rId44"/>
    <p:sldId id="4272" r:id="rId45"/>
    <p:sldId id="4273" r:id="rId46"/>
    <p:sldId id="4275" r:id="rId47"/>
    <p:sldId id="4292" r:id="rId48"/>
    <p:sldId id="4293" r:id="rId49"/>
    <p:sldId id="4271" r:id="rId50"/>
    <p:sldId id="4209" r:id="rId51"/>
    <p:sldId id="4119" r:id="rId52"/>
    <p:sldId id="4253" r:id="rId53"/>
    <p:sldId id="4254" r:id="rId54"/>
    <p:sldId id="313" r:id="rId55"/>
  </p:sldIdLst>
  <p:sldSz cx="12192000" cy="6858000"/>
  <p:notesSz cx="6865938" cy="99949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ine couturier" initials="ac" lastIdx="9" clrIdx="0">
    <p:extLst>
      <p:ext uri="{19B8F6BF-5375-455C-9EA6-DF929625EA0E}">
        <p15:presenceInfo xmlns:p15="http://schemas.microsoft.com/office/powerpoint/2012/main" userId="418c255bbcb4a9d4" providerId="Windows Live"/>
      </p:ext>
    </p:extLst>
  </p:cmAuthor>
  <p:cmAuthor id="2" name="Thomas BAILLY" initials="TB" lastIdx="6" clrIdx="1">
    <p:extLst>
      <p:ext uri="{19B8F6BF-5375-455C-9EA6-DF929625EA0E}">
        <p15:presenceInfo xmlns:p15="http://schemas.microsoft.com/office/powerpoint/2012/main" userId="S::thomas.bailly@terresdelorraine.org::dd3fdf22-0f0a-40b4-af2d-0100a5c8dc6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547"/>
    <a:srgbClr val="264D4F"/>
    <a:srgbClr val="9AF779"/>
    <a:srgbClr val="56FC66"/>
    <a:srgbClr val="FFC000"/>
    <a:srgbClr val="71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89497" autoAdjust="0"/>
  </p:normalViewPr>
  <p:slideViewPr>
    <p:cSldViewPr snapToGrid="0">
      <p:cViewPr varScale="1">
        <p:scale>
          <a:sx n="73" d="100"/>
          <a:sy n="73" d="100"/>
        </p:scale>
        <p:origin x="994" y="58"/>
      </p:cViewPr>
      <p:guideLst/>
    </p:cSldViewPr>
  </p:slideViewPr>
  <p:outlineViewPr>
    <p:cViewPr>
      <p:scale>
        <a:sx n="33" d="100"/>
        <a:sy n="33" d="100"/>
      </p:scale>
      <p:origin x="0" y="-404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128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5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3.xml"/><Relationship Id="rId61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6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C79A8AD-0E21-D14D-8F56-700BE6733D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481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B79C4F1-4D5C-A441-8067-0FE42604FA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9109" y="0"/>
            <a:ext cx="2975240" cy="501481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B355ACD3-5215-EF4C-BD78-6D806C4707FD}" type="datetimeFigureOut">
              <a:rPr lang="fr-FR" smtClean="0"/>
              <a:t>09/01/2024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34BED40-901D-0B4E-B32E-2BC7BE789F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93421"/>
            <a:ext cx="2975240" cy="501480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47E91FA-C28D-DA4D-B2C7-C19AC47B66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9109" y="9493421"/>
            <a:ext cx="2975240" cy="501480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63B5AD1F-6875-6B46-AE44-D709E68BAE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9926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481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481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499E5CD5-9E59-5F46-9D57-ACCBE97BA4E1}" type="datetimeFigureOut">
              <a:rPr lang="fr-FR" smtClean="0"/>
              <a:t>09/01/2024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6594" y="4810046"/>
            <a:ext cx="5492750" cy="3935492"/>
          </a:xfrm>
          <a:prstGeom prst="rect">
            <a:avLst/>
          </a:prstGeom>
        </p:spPr>
        <p:txBody>
          <a:bodyPr vert="horz" lIns="96341" tIns="48171" rIns="96341" bIns="48171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93421"/>
            <a:ext cx="2975240" cy="501480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9109" y="9493421"/>
            <a:ext cx="2975240" cy="501480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895A8459-98AD-EB49-A615-1928D24A7D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3329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 - Julie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813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3412">
              <a:defRPr/>
            </a:pPr>
            <a:fld id="{895A8459-98AD-EB49-A615-1928D24A7D21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63412">
                <a:defRPr/>
              </a:pPr>
              <a:t>10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07991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909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Julie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3412">
              <a:defRPr/>
            </a:pPr>
            <a:fld id="{895A8459-98AD-EB49-A615-1928D24A7D21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63412">
                <a:defRPr/>
              </a:pPr>
              <a:t>12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6695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Julie</a:t>
            </a:r>
          </a:p>
          <a:p>
            <a:r>
              <a:rPr lang="fr-FR" dirty="0"/>
              <a:t>Alimentation constitue le 2</a:t>
            </a:r>
            <a:r>
              <a:rPr lang="fr-FR" baseline="30000" dirty="0"/>
              <a:t>ème</a:t>
            </a:r>
            <a:r>
              <a:rPr lang="fr-FR" dirty="0"/>
              <a:t> poste d’émissions de GES, presque ¼ de nos émissions totales</a:t>
            </a:r>
          </a:p>
          <a:p>
            <a:r>
              <a:rPr lang="fr-FR" dirty="0"/>
              <a:t>Les protéines animales représentent 60% des émissions de GES liées à notre alimentation; si on enlève les boissons ça représente 75%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42067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Julie</a:t>
            </a:r>
          </a:p>
          <a:p>
            <a:r>
              <a:rPr lang="fr-FR" dirty="0"/>
              <a:t>Tendanciel : 50% / 30% / 15% / 5%</a:t>
            </a:r>
          </a:p>
          <a:p>
            <a:r>
              <a:rPr lang="fr-FR" dirty="0"/>
              <a:t>Normatif : 25% / 25% / 35% / 15%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3412">
              <a:defRPr/>
            </a:pPr>
            <a:fld id="{895A8459-98AD-EB49-A615-1928D24A7D21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63412">
                <a:defRPr/>
              </a:pPr>
              <a:t>14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6289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6676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646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9912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6761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571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Julie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940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6362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1126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A8459-98AD-EB49-A615-1928D24A7D2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892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Julie</a:t>
            </a:r>
          </a:p>
          <a:p>
            <a:r>
              <a:rPr lang="fr-FR" dirty="0"/>
              <a:t>Artificialisation : +200 ha contre +700 ha dans le tendanciel</a:t>
            </a:r>
          </a:p>
          <a:p>
            <a:r>
              <a:rPr lang="fr-FR" dirty="0"/>
              <a:t>SAU : de 65 000 ha à 63 000 ha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6401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Julie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985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12384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1813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3046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Présentation TDL </a:t>
            </a:r>
          </a:p>
          <a:p>
            <a:pPr defTabSz="963412">
              <a:defRPr/>
            </a:pPr>
            <a:r>
              <a:rPr lang="fr-FR" dirty="0"/>
              <a:t>+ point définition Julie : bien préciser ce que l’on a dans l’outil : « agroécologie » = agriculture intégrée + agriculture biologique; « agriculture conventionnelle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26234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Julie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73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Julie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03713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2865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8283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30092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Important car solution pour adaptation au changement climatique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/>
              <a:t>35</a:t>
            </a:fld>
            <a:endParaRPr lang="fr-FR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2522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3428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841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07235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15342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Julie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1733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642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1249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2977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4786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3412">
              <a:defRPr/>
            </a:pPr>
            <a:fld id="{5039576A-7A90-ED4B-927C-3E7E8D96D60E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63412">
                <a:defRPr/>
              </a:pPr>
              <a:t>47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6C1E00-C97A-D246-8562-4E8589FA2E8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963412">
              <a:defRPr/>
            </a:pPr>
            <a:r>
              <a:rPr lang="fr-FR">
                <a:solidFill>
                  <a:prstClr val="black"/>
                </a:solidFill>
                <a:latin typeface="Calibri" panose="020F0502020204030204"/>
              </a:rPr>
              <a:t>10/03/2022</a:t>
            </a:r>
          </a:p>
        </p:txBody>
      </p:sp>
    </p:spTree>
    <p:extLst>
      <p:ext uri="{BB962C8B-B14F-4D97-AF65-F5344CB8AC3E}">
        <p14:creationId xmlns:p14="http://schemas.microsoft.com/office/powerpoint/2010/main" val="388875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TDL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219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Julie + TDL ajoute temps d’échange Chambre + agris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3412">
              <a:defRPr/>
            </a:pPr>
            <a:fld id="{F8F81D83-1938-8041-ACCA-EB61D1C982E5}" type="slidenum">
              <a:rPr lang="fr-FR" altLang="fr-FR">
                <a:solidFill>
                  <a:prstClr val="black"/>
                </a:solidFill>
                <a:latin typeface="Calibri" panose="020F0502020204030204"/>
              </a:rPr>
              <a:pPr defTabSz="963412">
                <a:defRPr/>
              </a:pPr>
              <a:t>6</a:t>
            </a:fld>
            <a:endParaRPr lang="fr-FR" alt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58019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Julie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397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Julie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734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Julie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A8459-98AD-EB49-A615-1928D24A7D2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1376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_Titre Power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7">
            <a:extLst>
              <a:ext uri="{FF2B5EF4-FFF2-40B4-BE49-F238E27FC236}">
                <a16:creationId xmlns:a16="http://schemas.microsoft.com/office/drawing/2014/main" id="{D4CDD929-9747-D94D-8905-77937C9BFC1B}"/>
              </a:ext>
            </a:extLst>
          </p:cNvPr>
          <p:cNvSpPr/>
          <p:nvPr userDrawn="1"/>
        </p:nvSpPr>
        <p:spPr>
          <a:xfrm rot="2068283">
            <a:off x="10235731" y="6110981"/>
            <a:ext cx="3194891" cy="81524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7623" y="1139867"/>
            <a:ext cx="7895761" cy="1952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007284"/>
                </a:solidFill>
              </a:defRPr>
            </a:lvl1pPr>
          </a:lstStyle>
          <a:p>
            <a:r>
              <a:rPr lang="fr-FR" dirty="0"/>
              <a:t>Titre </a:t>
            </a:r>
            <a:r>
              <a:rPr lang="fr-FR" dirty="0" err="1"/>
              <a:t>Trebuchet</a:t>
            </a:r>
            <a:r>
              <a:rPr lang="fr-FR" dirty="0"/>
              <a:t> 44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CEBB68E-29B1-7A44-9C87-BBD017866F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7625" y="3207555"/>
            <a:ext cx="7895761" cy="5400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rgbClr val="00728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Sous-titre Calibri 32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464F2F4A-C764-3047-A3E6-739B70D5AE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57625" y="5611813"/>
            <a:ext cx="1611313" cy="561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r-FR" dirty="0"/>
              <a:t>Logo supplémentaire</a:t>
            </a:r>
          </a:p>
        </p:txBody>
      </p:sp>
      <p:sp>
        <p:nvSpPr>
          <p:cNvPr id="14" name="Espace réservé pour une image  12">
            <a:extLst>
              <a:ext uri="{FF2B5EF4-FFF2-40B4-BE49-F238E27FC236}">
                <a16:creationId xmlns:a16="http://schemas.microsoft.com/office/drawing/2014/main" id="{7F2C3B50-FA23-F04D-98F3-D7E72C77F1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0051" y="5611813"/>
            <a:ext cx="1611313" cy="561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r-FR" dirty="0"/>
              <a:t>Logo supplémentaire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F2BF991A-371E-194C-A9F1-1667261203F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28556" y="6311900"/>
            <a:ext cx="893134" cy="365125"/>
          </a:xfrm>
        </p:spPr>
        <p:txBody>
          <a:bodyPr/>
          <a:lstStyle/>
          <a:p>
            <a:fld id="{B2A0CF69-49BF-8946-A114-3C5C4C90AECD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2D541688-DF3F-7B4E-BE9E-F4C907A03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57625" y="4207315"/>
            <a:ext cx="7895759" cy="424489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dirty="0"/>
              <a:t>Présentateur – Structure Calibri 22</a:t>
            </a:r>
          </a:p>
          <a:p>
            <a:pPr lvl="4"/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49E5FBAE-747A-7D46-8BC2-928501704C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57625" y="4631804"/>
            <a:ext cx="7895759" cy="5286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Lieu - Date xx/xx/xx</a:t>
            </a:r>
          </a:p>
        </p:txBody>
      </p:sp>
    </p:spTree>
    <p:extLst>
      <p:ext uri="{BB962C8B-B14F-4D97-AF65-F5344CB8AC3E}">
        <p14:creationId xmlns:p14="http://schemas.microsoft.com/office/powerpoint/2010/main" val="2623674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_Contenu avec objet/titre/légendes/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878" y="0"/>
            <a:ext cx="10477314" cy="1251285"/>
          </a:xfr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C89ADA-00F7-F943-B1B3-AF34015E57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7249EC-F388-2149-9E31-E55AA96C7E7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248877" y="2005263"/>
            <a:ext cx="7495989" cy="3585410"/>
          </a:xfrm>
        </p:spPr>
        <p:txBody>
          <a:bodyPr>
            <a:normAutofit/>
          </a:bodyPr>
          <a:lstStyle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/>
              <a:t>Cliquer pour insérer un objet</a:t>
            </a: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2A63B5D2-E7C6-4B4E-BA2A-874CDBA470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8878" y="1267327"/>
            <a:ext cx="10493356" cy="721894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39750" indent="-349250">
              <a:buFont typeface="Arial" panose="020B0604020202020204" pitchFamily="34" charset="0"/>
              <a:buChar char="•"/>
              <a:tabLst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254125" indent="-349250"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 lvl="0"/>
            <a:r>
              <a:rPr lang="fr-FR" dirty="0"/>
              <a:t>Titre de l’objet</a:t>
            </a:r>
          </a:p>
          <a:p>
            <a:pPr lvl="3"/>
            <a:endParaRPr lang="fr-FR" dirty="0"/>
          </a:p>
        </p:txBody>
      </p:sp>
      <p:sp>
        <p:nvSpPr>
          <p:cNvPr id="6" name="Espace réservé du texte 16">
            <a:extLst>
              <a:ext uri="{FF2B5EF4-FFF2-40B4-BE49-F238E27FC236}">
                <a16:creationId xmlns:a16="http://schemas.microsoft.com/office/drawing/2014/main" id="{B0633CEB-1BE1-1C49-8109-776EAF629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8878" y="5590673"/>
            <a:ext cx="2981325" cy="446680"/>
          </a:xfrm>
        </p:spPr>
        <p:txBody>
          <a:bodyPr>
            <a:noAutofit/>
          </a:bodyPr>
          <a:lstStyle>
            <a:lvl1pPr algn="l"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Sources</a:t>
            </a:r>
          </a:p>
        </p:txBody>
      </p:sp>
      <p:sp>
        <p:nvSpPr>
          <p:cNvPr id="7" name="Espace réservé du texte 16">
            <a:extLst>
              <a:ext uri="{FF2B5EF4-FFF2-40B4-BE49-F238E27FC236}">
                <a16:creationId xmlns:a16="http://schemas.microsoft.com/office/drawing/2014/main" id="{14432234-4F23-9646-83B3-24C0F30B0F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4867" y="1989221"/>
            <a:ext cx="2981325" cy="3601451"/>
          </a:xfrm>
        </p:spPr>
        <p:txBody>
          <a:bodyPr>
            <a:noAutofit/>
          </a:bodyPr>
          <a:lstStyle>
            <a:lvl1pPr algn="ctr"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Légendes / Unités</a:t>
            </a:r>
          </a:p>
        </p:txBody>
      </p:sp>
    </p:spTree>
    <p:extLst>
      <p:ext uri="{BB962C8B-B14F-4D97-AF65-F5344CB8AC3E}">
        <p14:creationId xmlns:p14="http://schemas.microsoft.com/office/powerpoint/2010/main" val="3600491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_Titre de contenu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878" y="0"/>
            <a:ext cx="10477314" cy="1251285"/>
          </a:xfr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C89ADA-00F7-F943-B1B3-AF34015E57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1453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UBLE 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3447A2-8556-324A-BC21-4105E8899DA7}"/>
              </a:ext>
            </a:extLst>
          </p:cNvPr>
          <p:cNvSpPr/>
          <p:nvPr userDrawn="1"/>
        </p:nvSpPr>
        <p:spPr>
          <a:xfrm>
            <a:off x="0" y="0"/>
            <a:ext cx="2676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7D95C72-6387-D647-BCFF-128170F5F195}"/>
              </a:ext>
            </a:extLst>
          </p:cNvPr>
          <p:cNvCxnSpPr>
            <a:cxnSpLocks/>
          </p:cNvCxnSpPr>
          <p:nvPr userDrawn="1"/>
        </p:nvCxnSpPr>
        <p:spPr>
          <a:xfrm>
            <a:off x="10768927" y="6750928"/>
            <a:ext cx="911241" cy="0"/>
          </a:xfrm>
          <a:prstGeom prst="line">
            <a:avLst/>
          </a:prstGeom>
          <a:ln w="254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9D14DDB-F45E-B245-9699-A5D72DD682E4}"/>
              </a:ext>
            </a:extLst>
          </p:cNvPr>
          <p:cNvSpPr/>
          <p:nvPr userDrawn="1"/>
        </p:nvSpPr>
        <p:spPr>
          <a:xfrm>
            <a:off x="432587" y="897679"/>
            <a:ext cx="84249" cy="23695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5691F6E-84EB-F94B-A781-33411F58E118}"/>
              </a:ext>
            </a:extLst>
          </p:cNvPr>
          <p:cNvCxnSpPr>
            <a:cxnSpLocks/>
          </p:cNvCxnSpPr>
          <p:nvPr userDrawn="1"/>
        </p:nvCxnSpPr>
        <p:spPr>
          <a:xfrm>
            <a:off x="10921327" y="6750928"/>
            <a:ext cx="911241" cy="0"/>
          </a:xfrm>
          <a:prstGeom prst="line">
            <a:avLst/>
          </a:prstGeom>
          <a:ln w="254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AADACBE-CA51-9246-B10D-8D1E33469C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1" y="196485"/>
            <a:ext cx="11161434" cy="468863"/>
          </a:xfrm>
          <a:prstGeom prst="rect">
            <a:avLst/>
          </a:prstGeom>
        </p:spPr>
        <p:txBody>
          <a:bodyPr/>
          <a:lstStyle>
            <a:lvl1pPr>
              <a:buNone/>
              <a:defRPr sz="2438" b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9D9895-3887-6B44-B1AE-BFD3F13E2E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8474" y="896940"/>
            <a:ext cx="11094759" cy="419835"/>
          </a:xfrm>
          <a:prstGeom prst="rect">
            <a:avLst/>
          </a:prstGeom>
        </p:spPr>
        <p:txBody>
          <a:bodyPr/>
          <a:lstStyle>
            <a:lvl1pPr>
              <a:buNone/>
              <a:defRPr sz="1463" i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9" name="Espace réservé du texte 11">
            <a:extLst>
              <a:ext uri="{FF2B5EF4-FFF2-40B4-BE49-F238E27FC236}">
                <a16:creationId xmlns:a16="http://schemas.microsoft.com/office/drawing/2014/main" id="{C838107B-C9DA-C748-9F5A-A6C60DC3DE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25897" y="1570327"/>
            <a:ext cx="5367338" cy="4746105"/>
          </a:xfrm>
          <a:prstGeom prst="rect">
            <a:avLst/>
          </a:prstGeom>
        </p:spPr>
        <p:txBody>
          <a:bodyPr/>
          <a:lstStyle>
            <a:lvl1pPr marL="185733" marR="0" indent="-185733" algn="l" defTabSz="742931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>
                <a:schemeClr val="tx1">
                  <a:lumMod val="50000"/>
                </a:schemeClr>
              </a:buClr>
              <a:buSzTx/>
              <a:buFont typeface="Police système Courant"/>
              <a:buChar char="▸"/>
              <a:tabLst/>
              <a:defRPr sz="1300" spc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  <a:lvl2pPr>
              <a:buClr>
                <a:schemeClr val="tx1">
                  <a:lumMod val="50000"/>
                </a:schemeClr>
              </a:buClr>
              <a:buSzPct val="50000"/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>
              <a:buClr>
                <a:schemeClr val="tx1">
                  <a:lumMod val="50000"/>
                </a:schemeClr>
              </a:buClr>
              <a:buSzPct val="50000"/>
              <a:buFont typeface="Police système Courant"/>
              <a:buChar char="-"/>
              <a:defRPr/>
            </a:lvl3pPr>
          </a:lstStyle>
          <a:p>
            <a:pPr lvl="0"/>
            <a:r>
              <a:rPr lang="fr-FR" dirty="0"/>
              <a:t>Texte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Texte</a:t>
            </a:r>
          </a:p>
          <a:p>
            <a:pPr lvl="1"/>
            <a:r>
              <a:rPr lang="fr-FR" dirty="0"/>
              <a:t>  </a:t>
            </a:r>
          </a:p>
          <a:p>
            <a:pPr lvl="1"/>
            <a:r>
              <a:rPr lang="fr-FR" dirty="0"/>
              <a:t> </a:t>
            </a:r>
          </a:p>
          <a:p>
            <a:pPr lvl="1"/>
            <a:r>
              <a:rPr lang="fr-FR" dirty="0"/>
              <a:t> </a:t>
            </a:r>
          </a:p>
          <a:p>
            <a:pPr lvl="2"/>
            <a:r>
              <a:rPr lang="fr-FR" dirty="0"/>
              <a:t> </a:t>
            </a:r>
          </a:p>
          <a:p>
            <a:pPr lvl="2"/>
            <a:r>
              <a:rPr lang="fr-FR" dirty="0"/>
              <a:t> 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9D00F72F-029B-D94B-A4DB-A8DE595F4C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3250" y="1566864"/>
            <a:ext cx="5367338" cy="4746105"/>
          </a:xfrm>
          <a:prstGeom prst="rect">
            <a:avLst/>
          </a:prstGeom>
        </p:spPr>
        <p:txBody>
          <a:bodyPr/>
          <a:lstStyle>
            <a:lvl1pPr marL="185733" marR="0" indent="-185733" algn="l" defTabSz="742931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>
                <a:schemeClr val="tx1">
                  <a:lumMod val="50000"/>
                </a:schemeClr>
              </a:buClr>
              <a:buSzTx/>
              <a:buFont typeface="Police système Courant"/>
              <a:buChar char="▸"/>
              <a:tabLst/>
              <a:defRPr sz="1300" spc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  <a:lvl2pPr>
              <a:buClr>
                <a:schemeClr val="tx1">
                  <a:lumMod val="50000"/>
                </a:schemeClr>
              </a:buClr>
              <a:buSzPct val="50000"/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>
              <a:buClr>
                <a:schemeClr val="tx1">
                  <a:lumMod val="50000"/>
                </a:schemeClr>
              </a:buClr>
              <a:buSzPct val="50000"/>
              <a:buFont typeface="Police système Courant"/>
              <a:buChar char="-"/>
              <a:defRPr/>
            </a:lvl3pPr>
          </a:lstStyle>
          <a:p>
            <a:pPr lvl="0"/>
            <a:r>
              <a:rPr lang="fr-FR" dirty="0"/>
              <a:t>Texte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Texte</a:t>
            </a:r>
          </a:p>
          <a:p>
            <a:pPr lvl="1"/>
            <a:r>
              <a:rPr lang="fr-FR" dirty="0"/>
              <a:t>  </a:t>
            </a:r>
          </a:p>
          <a:p>
            <a:pPr lvl="1"/>
            <a:r>
              <a:rPr lang="fr-FR" dirty="0"/>
              <a:t> </a:t>
            </a:r>
          </a:p>
          <a:p>
            <a:pPr lvl="1"/>
            <a:r>
              <a:rPr lang="fr-FR" dirty="0"/>
              <a:t> </a:t>
            </a:r>
          </a:p>
          <a:p>
            <a:pPr lvl="2"/>
            <a:r>
              <a:rPr lang="fr-FR" dirty="0"/>
              <a:t> </a:t>
            </a:r>
          </a:p>
          <a:p>
            <a:pPr lvl="2"/>
            <a:r>
              <a:rPr lang="fr-FR" dirty="0"/>
              <a:t> 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0004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.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3D96494-54E2-5C4B-9A07-2FC1E891A8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844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_Titre power point/band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7">
            <a:extLst>
              <a:ext uri="{FF2B5EF4-FFF2-40B4-BE49-F238E27FC236}">
                <a16:creationId xmlns:a16="http://schemas.microsoft.com/office/drawing/2014/main" id="{D4CDD929-9747-D94D-8905-77937C9BFC1B}"/>
              </a:ext>
            </a:extLst>
          </p:cNvPr>
          <p:cNvSpPr/>
          <p:nvPr userDrawn="1"/>
        </p:nvSpPr>
        <p:spPr>
          <a:xfrm rot="2068283">
            <a:off x="10235731" y="6110981"/>
            <a:ext cx="3194891" cy="81524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9201" y="818147"/>
            <a:ext cx="10006361" cy="1579365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r-FR" dirty="0"/>
              <a:t>Titre </a:t>
            </a:r>
            <a:r>
              <a:rPr lang="fr-FR" dirty="0" err="1"/>
              <a:t>Trebuchet</a:t>
            </a:r>
            <a:r>
              <a:rPr lang="fr-FR" dirty="0"/>
              <a:t> MS 44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CEBB68E-29B1-7A44-9C87-BBD017866F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9200" y="2480871"/>
            <a:ext cx="10006360" cy="7285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Sous-titre Calibri 32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8E90920-F28E-1A45-A89A-CAD0947A10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179" y="5611660"/>
            <a:ext cx="1876070" cy="562821"/>
          </a:xfrm>
          <a:prstGeom prst="rect">
            <a:avLst/>
          </a:prstGeom>
        </p:spPr>
      </p:pic>
      <p:sp>
        <p:nvSpPr>
          <p:cNvPr id="12" name="Espace réservé pour une image  12">
            <a:extLst>
              <a:ext uri="{FF2B5EF4-FFF2-40B4-BE49-F238E27FC236}">
                <a16:creationId xmlns:a16="http://schemas.microsoft.com/office/drawing/2014/main" id="{840C23E2-DA37-9440-BD73-813AFA89E2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36785" y="5611813"/>
            <a:ext cx="1611313" cy="561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r-FR" dirty="0"/>
              <a:t>Logo supplémentaire</a:t>
            </a:r>
          </a:p>
        </p:txBody>
      </p:sp>
      <p:sp>
        <p:nvSpPr>
          <p:cNvPr id="14" name="Espace réservé du numéro de diapositive 2">
            <a:extLst>
              <a:ext uri="{FF2B5EF4-FFF2-40B4-BE49-F238E27FC236}">
                <a16:creationId xmlns:a16="http://schemas.microsoft.com/office/drawing/2014/main" id="{21F09E45-FE11-4647-871B-82B46D3075F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78490" y="6311900"/>
            <a:ext cx="2743200" cy="365125"/>
          </a:xfrm>
        </p:spPr>
        <p:txBody>
          <a:bodyPr/>
          <a:lstStyle/>
          <a:p>
            <a:fld id="{B2A0CF69-49BF-8946-A114-3C5C4C90AECD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5" name="Espace réservé du texte 19">
            <a:extLst>
              <a:ext uri="{FF2B5EF4-FFF2-40B4-BE49-F238E27FC236}">
                <a16:creationId xmlns:a16="http://schemas.microsoft.com/office/drawing/2014/main" id="{886D3994-E2CE-C04E-86EA-FEC8F561CE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9201" y="3514772"/>
            <a:ext cx="10006359" cy="127514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dirty="0"/>
              <a:t>Présentateur – Structure Calibri 24</a:t>
            </a:r>
          </a:p>
          <a:p>
            <a:pPr lvl="4"/>
            <a:endParaRPr lang="fr-FR" dirty="0"/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4069B1C7-52A0-004F-B85F-9CD65FD0AC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74957" y="5014091"/>
            <a:ext cx="3033712" cy="5286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Lieu - Date xx/xx/xx</a:t>
            </a:r>
          </a:p>
        </p:txBody>
      </p:sp>
      <p:sp>
        <p:nvSpPr>
          <p:cNvPr id="17" name="Espace réservé pour une image  12">
            <a:extLst>
              <a:ext uri="{FF2B5EF4-FFF2-40B4-BE49-F238E27FC236}">
                <a16:creationId xmlns:a16="http://schemas.microsoft.com/office/drawing/2014/main" id="{04C2115D-4B74-1149-9B32-F69F2F31107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47459" y="5611660"/>
            <a:ext cx="1611313" cy="561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r-FR" dirty="0"/>
              <a:t>Logo supplémentaire</a:t>
            </a:r>
          </a:p>
        </p:txBody>
      </p:sp>
    </p:spTree>
    <p:extLst>
      <p:ext uri="{BB962C8B-B14F-4D97-AF65-F5344CB8AC3E}">
        <p14:creationId xmlns:p14="http://schemas.microsoft.com/office/powerpoint/2010/main" val="3879842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_Ordre du jour/band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7">
            <a:extLst>
              <a:ext uri="{FF2B5EF4-FFF2-40B4-BE49-F238E27FC236}">
                <a16:creationId xmlns:a16="http://schemas.microsoft.com/office/drawing/2014/main" id="{D4CDD929-9747-D94D-8905-77937C9BFC1B}"/>
              </a:ext>
            </a:extLst>
          </p:cNvPr>
          <p:cNvSpPr/>
          <p:nvPr userDrawn="1"/>
        </p:nvSpPr>
        <p:spPr>
          <a:xfrm rot="2068283">
            <a:off x="10235731" y="6110981"/>
            <a:ext cx="3194891" cy="81524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9201" y="0"/>
            <a:ext cx="10006361" cy="1315272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r-FR" dirty="0"/>
              <a:t>Ordre du jour / Sommaire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8E90920-F28E-1A45-A89A-CAD0947A10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179" y="5611660"/>
            <a:ext cx="1876070" cy="562821"/>
          </a:xfrm>
          <a:prstGeom prst="rect">
            <a:avLst/>
          </a:prstGeom>
        </p:spPr>
      </p:pic>
      <p:sp>
        <p:nvSpPr>
          <p:cNvPr id="12" name="Espace réservé pour une image  12">
            <a:extLst>
              <a:ext uri="{FF2B5EF4-FFF2-40B4-BE49-F238E27FC236}">
                <a16:creationId xmlns:a16="http://schemas.microsoft.com/office/drawing/2014/main" id="{840C23E2-DA37-9440-BD73-813AFA89E2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36785" y="5611813"/>
            <a:ext cx="1611313" cy="561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r-FR" dirty="0"/>
              <a:t>Logo supplémentaire</a:t>
            </a:r>
          </a:p>
        </p:txBody>
      </p:sp>
      <p:sp>
        <p:nvSpPr>
          <p:cNvPr id="14" name="Espace réservé du numéro de diapositive 2">
            <a:extLst>
              <a:ext uri="{FF2B5EF4-FFF2-40B4-BE49-F238E27FC236}">
                <a16:creationId xmlns:a16="http://schemas.microsoft.com/office/drawing/2014/main" id="{21F09E45-FE11-4647-871B-82B46D3075F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78490" y="6311900"/>
            <a:ext cx="2743200" cy="365125"/>
          </a:xfrm>
        </p:spPr>
        <p:txBody>
          <a:bodyPr/>
          <a:lstStyle/>
          <a:p>
            <a:fld id="{B2A0CF69-49BF-8946-A114-3C5C4C90AECD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7" name="Espace réservé pour une image  12">
            <a:extLst>
              <a:ext uri="{FF2B5EF4-FFF2-40B4-BE49-F238E27FC236}">
                <a16:creationId xmlns:a16="http://schemas.microsoft.com/office/drawing/2014/main" id="{04C2115D-4B74-1149-9B32-F69F2F31107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47459" y="5611660"/>
            <a:ext cx="1611313" cy="561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r-FR" dirty="0"/>
              <a:t>Logo supplémentaire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1131D5D8-1410-DB4F-815E-D49B861C9B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19201" y="1801291"/>
            <a:ext cx="10322517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/>
            </a:lvl3pPr>
            <a:lvl4pPr marL="1247775" indent="-342900"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defRPr/>
            </a:lvl4pPr>
          </a:lstStyle>
          <a:p>
            <a:pPr lvl="0"/>
            <a:r>
              <a:rPr lang="fr-FR" dirty="0"/>
              <a:t>Premier niveau </a:t>
            </a:r>
          </a:p>
          <a:p>
            <a:pPr lvl="1"/>
            <a:r>
              <a:rPr lang="fr-FR" dirty="0"/>
              <a:t>Premier niveau avec puce ou deuxième niveau</a:t>
            </a:r>
          </a:p>
          <a:p>
            <a:pPr lvl="2"/>
            <a:r>
              <a:rPr lang="fr-FR" dirty="0"/>
              <a:t>Troisième niveau </a:t>
            </a:r>
          </a:p>
          <a:p>
            <a:pPr lvl="3"/>
            <a:r>
              <a:rPr lang="fr-FR" dirty="0"/>
              <a:t>Quatrième niveau</a:t>
            </a:r>
          </a:p>
          <a:p>
            <a:pPr lvl="0"/>
            <a:r>
              <a:rPr lang="fr-FR" dirty="0"/>
              <a:t>Premier niveau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 </a:t>
            </a:r>
          </a:p>
          <a:p>
            <a:pPr lvl="3"/>
            <a:r>
              <a:rPr lang="fr-FR" dirty="0"/>
              <a:t> 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709128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4_Titre intercalaire /band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8">
            <a:extLst>
              <a:ext uri="{FF2B5EF4-FFF2-40B4-BE49-F238E27FC236}">
                <a16:creationId xmlns:a16="http://schemas.microsoft.com/office/drawing/2014/main" id="{422D8396-1DA2-574E-948D-EFCD9C1C4E8C}"/>
              </a:ext>
            </a:extLst>
          </p:cNvPr>
          <p:cNvSpPr/>
          <p:nvPr userDrawn="1"/>
        </p:nvSpPr>
        <p:spPr>
          <a:xfrm rot="2068283">
            <a:off x="10235731" y="6110981"/>
            <a:ext cx="3194891" cy="81524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C0612B2-9704-094B-BB59-4FD62E733E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744" y="482560"/>
            <a:ext cx="10307644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r-FR" dirty="0"/>
              <a:t>Titre intercalaire 44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2E7A0EE-FBD6-1242-8B52-894893E4C3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75" y="6252564"/>
            <a:ext cx="1414869" cy="424461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EB30D17-40D5-B349-AE28-D8696E9D9C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0734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5_Titre intercalaire niveau 2/band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8">
            <a:extLst>
              <a:ext uri="{FF2B5EF4-FFF2-40B4-BE49-F238E27FC236}">
                <a16:creationId xmlns:a16="http://schemas.microsoft.com/office/drawing/2014/main" id="{422D8396-1DA2-574E-948D-EFCD9C1C4E8C}"/>
              </a:ext>
            </a:extLst>
          </p:cNvPr>
          <p:cNvSpPr/>
          <p:nvPr userDrawn="1"/>
        </p:nvSpPr>
        <p:spPr>
          <a:xfrm rot="2068283">
            <a:off x="10235731" y="6110981"/>
            <a:ext cx="3194891" cy="81524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2E7A0EE-FBD6-1242-8B52-894893E4C3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75" y="6252564"/>
            <a:ext cx="1414869" cy="424461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2C97849-AF7D-9541-A086-50AAE77F0E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08A0FC99-6258-DA4F-AC53-F8D52994CD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6648" y="3429000"/>
            <a:ext cx="7415412" cy="195209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dirty="0"/>
              <a:t>Titre intercalaire - Niveau 2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977F0DC-0F4C-3F4D-8487-F75B6171D406}"/>
              </a:ext>
            </a:extLst>
          </p:cNvPr>
          <p:cNvSpPr/>
          <p:nvPr userDrawn="1"/>
        </p:nvSpPr>
        <p:spPr>
          <a:xfrm rot="5400000">
            <a:off x="1216663" y="3571918"/>
            <a:ext cx="371064" cy="351793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9234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_Titre intercalaire partenaire/numér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e libre 9">
            <a:extLst>
              <a:ext uri="{FF2B5EF4-FFF2-40B4-BE49-F238E27FC236}">
                <a16:creationId xmlns:a16="http://schemas.microsoft.com/office/drawing/2014/main" id="{7743929C-2964-054D-8E35-6B7EE0B0CFFA}"/>
              </a:ext>
            </a:extLst>
          </p:cNvPr>
          <p:cNvSpPr/>
          <p:nvPr userDrawn="1"/>
        </p:nvSpPr>
        <p:spPr>
          <a:xfrm>
            <a:off x="0" y="-13447"/>
            <a:ext cx="3926541" cy="6884894"/>
          </a:xfrm>
          <a:custGeom>
            <a:avLst/>
            <a:gdLst>
              <a:gd name="connsiteX0" fmla="*/ 0 w 3926541"/>
              <a:gd name="connsiteY0" fmla="*/ 0 h 6902823"/>
              <a:gd name="connsiteX1" fmla="*/ 3926541 w 3926541"/>
              <a:gd name="connsiteY1" fmla="*/ 17929 h 6902823"/>
              <a:gd name="connsiteX2" fmla="*/ 2617694 w 3926541"/>
              <a:gd name="connsiteY2" fmla="*/ 6902823 h 6902823"/>
              <a:gd name="connsiteX3" fmla="*/ 0 w 3926541"/>
              <a:gd name="connsiteY3" fmla="*/ 6902823 h 6902823"/>
              <a:gd name="connsiteX4" fmla="*/ 0 w 3926541"/>
              <a:gd name="connsiteY4" fmla="*/ 0 h 690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6541" h="6902823">
                <a:moveTo>
                  <a:pt x="0" y="0"/>
                </a:moveTo>
                <a:lnTo>
                  <a:pt x="3926541" y="17929"/>
                </a:lnTo>
                <a:lnTo>
                  <a:pt x="2617694" y="6902823"/>
                </a:lnTo>
                <a:lnTo>
                  <a:pt x="0" y="6902823"/>
                </a:lnTo>
                <a:cubicBezTo>
                  <a:pt x="5976" y="4601882"/>
                  <a:pt x="11953" y="2300941"/>
                  <a:pt x="0" y="0"/>
                </a:cubicBezTo>
                <a:close/>
              </a:path>
            </a:pathLst>
          </a:custGeom>
          <a:solidFill>
            <a:srgbClr val="369B9A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5CF13F0F-AF5A-8A48-A524-6865BE835958}"/>
              </a:ext>
            </a:extLst>
          </p:cNvPr>
          <p:cNvSpPr/>
          <p:nvPr userDrawn="1"/>
        </p:nvSpPr>
        <p:spPr>
          <a:xfrm flipV="1">
            <a:off x="-14288" y="-1"/>
            <a:ext cx="11601450" cy="4562475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57198408-CD29-F949-9E4F-1643967228CA}"/>
              </a:ext>
            </a:extLst>
          </p:cNvPr>
          <p:cNvSpPr txBox="1">
            <a:spLocks/>
          </p:cNvSpPr>
          <p:nvPr userDrawn="1"/>
        </p:nvSpPr>
        <p:spPr>
          <a:xfrm>
            <a:off x="917849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15E611EF-7D18-844A-BF83-73109D8EC4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1850" y="5882482"/>
            <a:ext cx="2536383" cy="636587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Logo partenaire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066C442-6C6D-934E-BD1B-54ABB8528C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9815" y="2791357"/>
            <a:ext cx="5695870" cy="17325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>
                <a:latin typeface="Trebuchet MS" panose="020B0703020202090204" pitchFamily="34" charset="0"/>
              </a:defRPr>
            </a:lvl1pPr>
          </a:lstStyle>
          <a:p>
            <a:r>
              <a:rPr lang="fr-FR" dirty="0"/>
              <a:t>1. Titre intercalaire</a:t>
            </a:r>
          </a:p>
        </p:txBody>
      </p:sp>
    </p:spTree>
    <p:extLst>
      <p:ext uri="{BB962C8B-B14F-4D97-AF65-F5344CB8AC3E}">
        <p14:creationId xmlns:p14="http://schemas.microsoft.com/office/powerpoint/2010/main" val="282465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_Titre intercalaire/descriptif aj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5CF13F0F-AF5A-8A48-A524-6865BE835958}"/>
              </a:ext>
            </a:extLst>
          </p:cNvPr>
          <p:cNvSpPr/>
          <p:nvPr userDrawn="1"/>
        </p:nvSpPr>
        <p:spPr>
          <a:xfrm flipV="1">
            <a:off x="-14288" y="-1"/>
            <a:ext cx="11601450" cy="4562475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57198408-CD29-F949-9E4F-1643967228CA}"/>
              </a:ext>
            </a:extLst>
          </p:cNvPr>
          <p:cNvSpPr txBox="1">
            <a:spLocks/>
          </p:cNvSpPr>
          <p:nvPr userDrawn="1"/>
        </p:nvSpPr>
        <p:spPr>
          <a:xfrm>
            <a:off x="917849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863DC3C-2F48-9E41-B597-8862A939370F}"/>
              </a:ext>
            </a:extLst>
          </p:cNvPr>
          <p:cNvGrpSpPr/>
          <p:nvPr userDrawn="1"/>
        </p:nvGrpSpPr>
        <p:grpSpPr>
          <a:xfrm>
            <a:off x="844551" y="-652220"/>
            <a:ext cx="3259236" cy="7523667"/>
            <a:chOff x="831850" y="-371475"/>
            <a:chExt cx="2884837" cy="7229477"/>
          </a:xfrm>
        </p:grpSpPr>
        <p:sp>
          <p:nvSpPr>
            <p:cNvPr id="15" name="Triangle rectangle 14">
              <a:extLst>
                <a:ext uri="{FF2B5EF4-FFF2-40B4-BE49-F238E27FC236}">
                  <a16:creationId xmlns:a16="http://schemas.microsoft.com/office/drawing/2014/main" id="{BB7782E5-9CF2-444F-A912-5E95BF1F7F06}"/>
                </a:ext>
              </a:extLst>
            </p:cNvPr>
            <p:cNvSpPr/>
            <p:nvPr userDrawn="1"/>
          </p:nvSpPr>
          <p:spPr>
            <a:xfrm rot="5400000" flipH="1" flipV="1">
              <a:off x="-531277" y="2610039"/>
              <a:ext cx="7229477" cy="126645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B6B21CA-263D-7240-96B8-1A94B38E5B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850" y="5837237"/>
              <a:ext cx="2121960" cy="636588"/>
            </a:xfrm>
            <a:prstGeom prst="rect">
              <a:avLst/>
            </a:prstGeom>
          </p:spPr>
        </p:pic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49228D00-E370-B041-B3A1-9AB69240878B}"/>
              </a:ext>
            </a:extLst>
          </p:cNvPr>
          <p:cNvSpPr txBox="1"/>
          <p:nvPr userDrawn="1"/>
        </p:nvSpPr>
        <p:spPr>
          <a:xfrm>
            <a:off x="831501" y="2651038"/>
            <a:ext cx="16183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Insérer dans le masque de diapositive une photo en arrière plan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2830F73F-8620-1246-9157-69D8E3A1C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9815" y="2791357"/>
            <a:ext cx="5695870" cy="17325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>
                <a:latin typeface="Trebuchet MS" panose="020B0703020202090204" pitchFamily="34" charset="0"/>
              </a:defRPr>
            </a:lvl1pPr>
          </a:lstStyle>
          <a:p>
            <a:r>
              <a:rPr lang="fr-FR" dirty="0"/>
              <a:t>Titre intercalaire</a:t>
            </a:r>
          </a:p>
        </p:txBody>
      </p:sp>
    </p:spTree>
    <p:extLst>
      <p:ext uri="{BB962C8B-B14F-4D97-AF65-F5344CB8AC3E}">
        <p14:creationId xmlns:p14="http://schemas.microsoft.com/office/powerpoint/2010/main" val="4263819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_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7">
            <a:extLst>
              <a:ext uri="{FF2B5EF4-FFF2-40B4-BE49-F238E27FC236}">
                <a16:creationId xmlns:a16="http://schemas.microsoft.com/office/drawing/2014/main" id="{D4CDD929-9747-D94D-8905-77937C9BFC1B}"/>
              </a:ext>
            </a:extLst>
          </p:cNvPr>
          <p:cNvSpPr/>
          <p:nvPr userDrawn="1"/>
        </p:nvSpPr>
        <p:spPr>
          <a:xfrm rot="2068283">
            <a:off x="10235731" y="6110981"/>
            <a:ext cx="3194891" cy="81524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6730" y="0"/>
            <a:ext cx="7585882" cy="19767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>
                <a:solidFill>
                  <a:srgbClr val="007284"/>
                </a:solidFill>
              </a:defRPr>
            </a:lvl1pPr>
          </a:lstStyle>
          <a:p>
            <a:r>
              <a:rPr lang="fr-FR" dirty="0"/>
              <a:t>Ordre du jour / Sommaire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464F2F4A-C764-3047-A3E6-739B70D5AE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57625" y="5611813"/>
            <a:ext cx="1611313" cy="561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r-FR" dirty="0"/>
              <a:t>Logo supplémentaire</a:t>
            </a:r>
          </a:p>
        </p:txBody>
      </p:sp>
      <p:sp>
        <p:nvSpPr>
          <p:cNvPr id="14" name="Espace réservé pour une image  12">
            <a:extLst>
              <a:ext uri="{FF2B5EF4-FFF2-40B4-BE49-F238E27FC236}">
                <a16:creationId xmlns:a16="http://schemas.microsoft.com/office/drawing/2014/main" id="{7F2C3B50-FA23-F04D-98F3-D7E72C77F1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0051" y="5611813"/>
            <a:ext cx="1611313" cy="561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r-FR" dirty="0"/>
              <a:t>Logo supplémentaire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F2BF991A-371E-194C-A9F1-1667261203F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28556" y="6311900"/>
            <a:ext cx="893134" cy="365125"/>
          </a:xfrm>
        </p:spPr>
        <p:txBody>
          <a:bodyPr/>
          <a:lstStyle/>
          <a:p>
            <a:fld id="{B2A0CF69-49BF-8946-A114-3C5C4C90AECD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ADC8C1BB-DE62-DA4E-8A11-8C9F297969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6729" y="1976717"/>
            <a:ext cx="7585882" cy="3942820"/>
          </a:xfrm>
        </p:spPr>
        <p:txBody>
          <a:bodyPr/>
          <a:lstStyle>
            <a:lvl1pPr>
              <a:defRPr sz="2400">
                <a:solidFill>
                  <a:srgbClr val="007284"/>
                </a:solidFill>
              </a:defRPr>
            </a:lvl1pPr>
            <a:lvl2pPr marL="539750" indent="-349250">
              <a:buFont typeface="Arial" panose="020B0604020202020204" pitchFamily="34" charset="0"/>
              <a:buChar char="•"/>
              <a:tabLst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254125" indent="-349250"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 lvl="0"/>
            <a:r>
              <a:rPr lang="fr-FR" dirty="0"/>
              <a:t>Premier niveau </a:t>
            </a:r>
          </a:p>
          <a:p>
            <a:pPr lvl="1"/>
            <a:r>
              <a:rPr lang="fr-FR" dirty="0"/>
              <a:t>Premier niveau avec puce ou deuxième niveau </a:t>
            </a:r>
          </a:p>
          <a:p>
            <a:pPr lvl="2"/>
            <a:r>
              <a:rPr lang="fr-FR" dirty="0"/>
              <a:t>Troisième niveau </a:t>
            </a:r>
          </a:p>
          <a:p>
            <a:pPr lvl="3"/>
            <a:r>
              <a:rPr lang="fr-FR" dirty="0"/>
              <a:t>Quatrième niveau </a:t>
            </a:r>
          </a:p>
          <a:p>
            <a:pPr lvl="3"/>
            <a:endParaRPr lang="fr-FR" dirty="0"/>
          </a:p>
          <a:p>
            <a:pPr lvl="0"/>
            <a:r>
              <a:rPr lang="fr-FR" dirty="0"/>
              <a:t>Premier niveau </a:t>
            </a:r>
          </a:p>
          <a:p>
            <a:pPr lvl="1"/>
            <a:r>
              <a:rPr lang="fr-FR" dirty="0"/>
              <a:t>Premier niveau avec puce ou deuxième niveau </a:t>
            </a:r>
          </a:p>
          <a:p>
            <a:pPr lvl="2"/>
            <a:r>
              <a:rPr lang="fr-FR" dirty="0"/>
              <a:t>Troisième niveau </a:t>
            </a:r>
          </a:p>
          <a:p>
            <a:pPr lvl="3"/>
            <a:r>
              <a:rPr lang="fr-FR" dirty="0"/>
              <a:t>Quatrième niveau </a:t>
            </a:r>
          </a:p>
          <a:p>
            <a:pPr lvl="3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0592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_Titre intercalaire A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94B1CA-55F7-9A48-B387-76BE0DCCD8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962400" cy="6858000"/>
          </a:xfrm>
          <a:prstGeom prst="rect">
            <a:avLst/>
          </a:prstGeom>
        </p:spPr>
      </p:pic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5CF13F0F-AF5A-8A48-A524-6865BE835958}"/>
              </a:ext>
            </a:extLst>
          </p:cNvPr>
          <p:cNvSpPr/>
          <p:nvPr userDrawn="1"/>
        </p:nvSpPr>
        <p:spPr>
          <a:xfrm flipV="1">
            <a:off x="-14288" y="-1"/>
            <a:ext cx="11601450" cy="4562475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57198408-CD29-F949-9E4F-1643967228CA}"/>
              </a:ext>
            </a:extLst>
          </p:cNvPr>
          <p:cNvSpPr txBox="1">
            <a:spLocks/>
          </p:cNvSpPr>
          <p:nvPr userDrawn="1"/>
        </p:nvSpPr>
        <p:spPr>
          <a:xfrm>
            <a:off x="917849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863DC3C-2F48-9E41-B597-8862A939370F}"/>
              </a:ext>
            </a:extLst>
          </p:cNvPr>
          <p:cNvGrpSpPr/>
          <p:nvPr userDrawn="1"/>
        </p:nvGrpSpPr>
        <p:grpSpPr>
          <a:xfrm>
            <a:off x="844551" y="-652220"/>
            <a:ext cx="3259236" cy="7523667"/>
            <a:chOff x="831850" y="-371475"/>
            <a:chExt cx="2884837" cy="7229477"/>
          </a:xfrm>
        </p:grpSpPr>
        <p:sp>
          <p:nvSpPr>
            <p:cNvPr id="15" name="Triangle rectangle 14">
              <a:extLst>
                <a:ext uri="{FF2B5EF4-FFF2-40B4-BE49-F238E27FC236}">
                  <a16:creationId xmlns:a16="http://schemas.microsoft.com/office/drawing/2014/main" id="{BB7782E5-9CF2-444F-A912-5E95BF1F7F06}"/>
                </a:ext>
              </a:extLst>
            </p:cNvPr>
            <p:cNvSpPr/>
            <p:nvPr userDrawn="1"/>
          </p:nvSpPr>
          <p:spPr>
            <a:xfrm rot="5400000" flipH="1" flipV="1">
              <a:off x="-531277" y="2610039"/>
              <a:ext cx="7229477" cy="126645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B6B21CA-263D-7240-96B8-1A94B38E5B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850" y="5837237"/>
              <a:ext cx="2121960" cy="636588"/>
            </a:xfrm>
            <a:prstGeom prst="rect">
              <a:avLst/>
            </a:prstGeom>
          </p:spPr>
        </p:pic>
      </p:grpSp>
      <p:sp>
        <p:nvSpPr>
          <p:cNvPr id="18" name="Titre 1">
            <a:extLst>
              <a:ext uri="{FF2B5EF4-FFF2-40B4-BE49-F238E27FC236}">
                <a16:creationId xmlns:a16="http://schemas.microsoft.com/office/drawing/2014/main" id="{2830F73F-8620-1246-9157-69D8E3A1C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9815" y="2791357"/>
            <a:ext cx="5695870" cy="17325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>
                <a:latin typeface="Trebuchet MS" panose="020B0703020202090204" pitchFamily="34" charset="0"/>
              </a:defRPr>
            </a:lvl1pPr>
          </a:lstStyle>
          <a:p>
            <a:r>
              <a:rPr lang="fr-FR" dirty="0"/>
              <a:t>Titre intercalaire</a:t>
            </a:r>
          </a:p>
        </p:txBody>
      </p:sp>
    </p:spTree>
    <p:extLst>
      <p:ext uri="{BB962C8B-B14F-4D97-AF65-F5344CB8AC3E}">
        <p14:creationId xmlns:p14="http://schemas.microsoft.com/office/powerpoint/2010/main" val="4104330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4_Titre intercalaire 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94B1CA-55F7-9A48-B387-76BE0DCCD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962400" cy="6858000"/>
          </a:xfrm>
          <a:prstGeom prst="rect">
            <a:avLst/>
          </a:prstGeom>
        </p:spPr>
      </p:pic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5CF13F0F-AF5A-8A48-A524-6865BE835958}"/>
              </a:ext>
            </a:extLst>
          </p:cNvPr>
          <p:cNvSpPr/>
          <p:nvPr userDrawn="1"/>
        </p:nvSpPr>
        <p:spPr>
          <a:xfrm flipV="1">
            <a:off x="-14288" y="-1"/>
            <a:ext cx="11601450" cy="4562475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57198408-CD29-F949-9E4F-1643967228CA}"/>
              </a:ext>
            </a:extLst>
          </p:cNvPr>
          <p:cNvSpPr txBox="1">
            <a:spLocks/>
          </p:cNvSpPr>
          <p:nvPr userDrawn="1"/>
        </p:nvSpPr>
        <p:spPr>
          <a:xfrm>
            <a:off x="917849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863DC3C-2F48-9E41-B597-8862A939370F}"/>
              </a:ext>
            </a:extLst>
          </p:cNvPr>
          <p:cNvGrpSpPr/>
          <p:nvPr userDrawn="1"/>
        </p:nvGrpSpPr>
        <p:grpSpPr>
          <a:xfrm>
            <a:off x="844551" y="-652220"/>
            <a:ext cx="3259236" cy="7523667"/>
            <a:chOff x="831850" y="-371475"/>
            <a:chExt cx="2884837" cy="7229477"/>
          </a:xfrm>
        </p:grpSpPr>
        <p:sp>
          <p:nvSpPr>
            <p:cNvPr id="15" name="Triangle rectangle 14">
              <a:extLst>
                <a:ext uri="{FF2B5EF4-FFF2-40B4-BE49-F238E27FC236}">
                  <a16:creationId xmlns:a16="http://schemas.microsoft.com/office/drawing/2014/main" id="{BB7782E5-9CF2-444F-A912-5E95BF1F7F06}"/>
                </a:ext>
              </a:extLst>
            </p:cNvPr>
            <p:cNvSpPr/>
            <p:nvPr userDrawn="1"/>
          </p:nvSpPr>
          <p:spPr>
            <a:xfrm rot="5400000" flipH="1" flipV="1">
              <a:off x="-531277" y="2610039"/>
              <a:ext cx="7229477" cy="126645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B6B21CA-263D-7240-96B8-1A94B38E5B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850" y="5837237"/>
              <a:ext cx="2121960" cy="636588"/>
            </a:xfrm>
            <a:prstGeom prst="rect">
              <a:avLst/>
            </a:prstGeom>
          </p:spPr>
        </p:pic>
      </p:grpSp>
      <p:sp>
        <p:nvSpPr>
          <p:cNvPr id="18" name="Titre 1">
            <a:extLst>
              <a:ext uri="{FF2B5EF4-FFF2-40B4-BE49-F238E27FC236}">
                <a16:creationId xmlns:a16="http://schemas.microsoft.com/office/drawing/2014/main" id="{2830F73F-8620-1246-9157-69D8E3A1C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9815" y="2791357"/>
            <a:ext cx="5695870" cy="17325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>
                <a:latin typeface="Trebuchet MS" panose="020B0703020202090204" pitchFamily="34" charset="0"/>
              </a:defRPr>
            </a:lvl1pPr>
          </a:lstStyle>
          <a:p>
            <a:r>
              <a:rPr lang="fr-FR" dirty="0"/>
              <a:t>Titre intercalaire</a:t>
            </a:r>
          </a:p>
        </p:txBody>
      </p:sp>
    </p:spTree>
    <p:extLst>
      <p:ext uri="{BB962C8B-B14F-4D97-AF65-F5344CB8AC3E}">
        <p14:creationId xmlns:p14="http://schemas.microsoft.com/office/powerpoint/2010/main" val="1659714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5_Titre intercalaire Biores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94B1CA-55F7-9A48-B387-76BE0DCCD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962400" cy="6858000"/>
          </a:xfrm>
          <a:prstGeom prst="rect">
            <a:avLst/>
          </a:prstGeom>
        </p:spPr>
      </p:pic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5CF13F0F-AF5A-8A48-A524-6865BE835958}"/>
              </a:ext>
            </a:extLst>
          </p:cNvPr>
          <p:cNvSpPr/>
          <p:nvPr userDrawn="1"/>
        </p:nvSpPr>
        <p:spPr>
          <a:xfrm flipV="1">
            <a:off x="-14288" y="-1"/>
            <a:ext cx="11601450" cy="4562475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57198408-CD29-F949-9E4F-1643967228CA}"/>
              </a:ext>
            </a:extLst>
          </p:cNvPr>
          <p:cNvSpPr txBox="1">
            <a:spLocks/>
          </p:cNvSpPr>
          <p:nvPr userDrawn="1"/>
        </p:nvSpPr>
        <p:spPr>
          <a:xfrm>
            <a:off x="917849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863DC3C-2F48-9E41-B597-8862A939370F}"/>
              </a:ext>
            </a:extLst>
          </p:cNvPr>
          <p:cNvGrpSpPr/>
          <p:nvPr userDrawn="1"/>
        </p:nvGrpSpPr>
        <p:grpSpPr>
          <a:xfrm>
            <a:off x="844551" y="-652220"/>
            <a:ext cx="3259236" cy="7523667"/>
            <a:chOff x="831850" y="-371475"/>
            <a:chExt cx="2884837" cy="7229477"/>
          </a:xfrm>
        </p:grpSpPr>
        <p:sp>
          <p:nvSpPr>
            <p:cNvPr id="15" name="Triangle rectangle 14">
              <a:extLst>
                <a:ext uri="{FF2B5EF4-FFF2-40B4-BE49-F238E27FC236}">
                  <a16:creationId xmlns:a16="http://schemas.microsoft.com/office/drawing/2014/main" id="{BB7782E5-9CF2-444F-A912-5E95BF1F7F06}"/>
                </a:ext>
              </a:extLst>
            </p:cNvPr>
            <p:cNvSpPr/>
            <p:nvPr userDrawn="1"/>
          </p:nvSpPr>
          <p:spPr>
            <a:xfrm rot="5400000" flipH="1" flipV="1">
              <a:off x="-531277" y="2610039"/>
              <a:ext cx="7229477" cy="126645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B6B21CA-263D-7240-96B8-1A94B38E5B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850" y="5837237"/>
              <a:ext cx="2121960" cy="636588"/>
            </a:xfrm>
            <a:prstGeom prst="rect">
              <a:avLst/>
            </a:prstGeom>
          </p:spPr>
        </p:pic>
      </p:grpSp>
      <p:sp>
        <p:nvSpPr>
          <p:cNvPr id="18" name="Titre 1">
            <a:extLst>
              <a:ext uri="{FF2B5EF4-FFF2-40B4-BE49-F238E27FC236}">
                <a16:creationId xmlns:a16="http://schemas.microsoft.com/office/drawing/2014/main" id="{2830F73F-8620-1246-9157-69D8E3A1C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9815" y="2791357"/>
            <a:ext cx="5695870" cy="17325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>
                <a:latin typeface="Trebuchet MS" panose="020B0703020202090204" pitchFamily="34" charset="0"/>
              </a:defRPr>
            </a:lvl1pPr>
          </a:lstStyle>
          <a:p>
            <a:r>
              <a:rPr lang="fr-FR" dirty="0"/>
              <a:t>Titre intercalaire</a:t>
            </a:r>
          </a:p>
        </p:txBody>
      </p:sp>
    </p:spTree>
    <p:extLst>
      <p:ext uri="{BB962C8B-B14F-4D97-AF65-F5344CB8AC3E}">
        <p14:creationId xmlns:p14="http://schemas.microsoft.com/office/powerpoint/2010/main" val="2459582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6_Titre intercalaire Bioéconom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94B1CA-55F7-9A48-B387-76BE0DCCD8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962400" cy="6858000"/>
          </a:xfrm>
          <a:prstGeom prst="rect">
            <a:avLst/>
          </a:prstGeom>
        </p:spPr>
      </p:pic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5CF13F0F-AF5A-8A48-A524-6865BE835958}"/>
              </a:ext>
            </a:extLst>
          </p:cNvPr>
          <p:cNvSpPr/>
          <p:nvPr userDrawn="1"/>
        </p:nvSpPr>
        <p:spPr>
          <a:xfrm flipV="1">
            <a:off x="-14288" y="-1"/>
            <a:ext cx="11601450" cy="4562475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57198408-CD29-F949-9E4F-1643967228CA}"/>
              </a:ext>
            </a:extLst>
          </p:cNvPr>
          <p:cNvSpPr txBox="1">
            <a:spLocks/>
          </p:cNvSpPr>
          <p:nvPr userDrawn="1"/>
        </p:nvSpPr>
        <p:spPr>
          <a:xfrm>
            <a:off x="917849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863DC3C-2F48-9E41-B597-8862A939370F}"/>
              </a:ext>
            </a:extLst>
          </p:cNvPr>
          <p:cNvGrpSpPr/>
          <p:nvPr userDrawn="1"/>
        </p:nvGrpSpPr>
        <p:grpSpPr>
          <a:xfrm>
            <a:off x="844551" y="-652220"/>
            <a:ext cx="3259236" cy="7523667"/>
            <a:chOff x="831850" y="-371475"/>
            <a:chExt cx="2884837" cy="7229477"/>
          </a:xfrm>
        </p:grpSpPr>
        <p:sp>
          <p:nvSpPr>
            <p:cNvPr id="15" name="Triangle rectangle 14">
              <a:extLst>
                <a:ext uri="{FF2B5EF4-FFF2-40B4-BE49-F238E27FC236}">
                  <a16:creationId xmlns:a16="http://schemas.microsoft.com/office/drawing/2014/main" id="{BB7782E5-9CF2-444F-A912-5E95BF1F7F06}"/>
                </a:ext>
              </a:extLst>
            </p:cNvPr>
            <p:cNvSpPr/>
            <p:nvPr userDrawn="1"/>
          </p:nvSpPr>
          <p:spPr>
            <a:xfrm rot="5400000" flipH="1" flipV="1">
              <a:off x="-531277" y="2610039"/>
              <a:ext cx="7229477" cy="126645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B6B21CA-263D-7240-96B8-1A94B38E5B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850" y="5837237"/>
              <a:ext cx="2121960" cy="636588"/>
            </a:xfrm>
            <a:prstGeom prst="rect">
              <a:avLst/>
            </a:prstGeom>
          </p:spPr>
        </p:pic>
      </p:grpSp>
      <p:sp>
        <p:nvSpPr>
          <p:cNvPr id="18" name="Titre 1">
            <a:extLst>
              <a:ext uri="{FF2B5EF4-FFF2-40B4-BE49-F238E27FC236}">
                <a16:creationId xmlns:a16="http://schemas.microsoft.com/office/drawing/2014/main" id="{2830F73F-8620-1246-9157-69D8E3A1C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9815" y="2791357"/>
            <a:ext cx="5695870" cy="17325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>
                <a:latin typeface="Trebuchet MS" panose="020B0703020202090204" pitchFamily="34" charset="0"/>
              </a:defRPr>
            </a:lvl1pPr>
          </a:lstStyle>
          <a:p>
            <a:r>
              <a:rPr lang="fr-FR" dirty="0"/>
              <a:t>Titre intercalaire</a:t>
            </a:r>
          </a:p>
        </p:txBody>
      </p:sp>
    </p:spTree>
    <p:extLst>
      <p:ext uri="{BB962C8B-B14F-4D97-AF65-F5344CB8AC3E}">
        <p14:creationId xmlns:p14="http://schemas.microsoft.com/office/powerpoint/2010/main" val="914241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7_Titre intercalaire Méthanis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94B1CA-55F7-9A48-B387-76BE0DCCD8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962400" cy="6858000"/>
          </a:xfrm>
          <a:prstGeom prst="rect">
            <a:avLst/>
          </a:prstGeom>
        </p:spPr>
      </p:pic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5CF13F0F-AF5A-8A48-A524-6865BE835958}"/>
              </a:ext>
            </a:extLst>
          </p:cNvPr>
          <p:cNvSpPr/>
          <p:nvPr userDrawn="1"/>
        </p:nvSpPr>
        <p:spPr>
          <a:xfrm flipV="1">
            <a:off x="-14288" y="-1"/>
            <a:ext cx="11601450" cy="4562475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57198408-CD29-F949-9E4F-1643967228CA}"/>
              </a:ext>
            </a:extLst>
          </p:cNvPr>
          <p:cNvSpPr txBox="1">
            <a:spLocks/>
          </p:cNvSpPr>
          <p:nvPr userDrawn="1"/>
        </p:nvSpPr>
        <p:spPr>
          <a:xfrm>
            <a:off x="917849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863DC3C-2F48-9E41-B597-8862A939370F}"/>
              </a:ext>
            </a:extLst>
          </p:cNvPr>
          <p:cNvGrpSpPr/>
          <p:nvPr userDrawn="1"/>
        </p:nvGrpSpPr>
        <p:grpSpPr>
          <a:xfrm>
            <a:off x="844551" y="-652220"/>
            <a:ext cx="3259236" cy="7523667"/>
            <a:chOff x="831850" y="-371475"/>
            <a:chExt cx="2884837" cy="7229477"/>
          </a:xfrm>
        </p:grpSpPr>
        <p:sp>
          <p:nvSpPr>
            <p:cNvPr id="15" name="Triangle rectangle 14">
              <a:extLst>
                <a:ext uri="{FF2B5EF4-FFF2-40B4-BE49-F238E27FC236}">
                  <a16:creationId xmlns:a16="http://schemas.microsoft.com/office/drawing/2014/main" id="{BB7782E5-9CF2-444F-A912-5E95BF1F7F06}"/>
                </a:ext>
              </a:extLst>
            </p:cNvPr>
            <p:cNvSpPr/>
            <p:nvPr userDrawn="1"/>
          </p:nvSpPr>
          <p:spPr>
            <a:xfrm rot="5400000" flipH="1" flipV="1">
              <a:off x="-531277" y="2610039"/>
              <a:ext cx="7229477" cy="126645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B6B21CA-263D-7240-96B8-1A94B38E5B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850" y="5837237"/>
              <a:ext cx="2121960" cy="636588"/>
            </a:xfrm>
            <a:prstGeom prst="rect">
              <a:avLst/>
            </a:prstGeom>
          </p:spPr>
        </p:pic>
      </p:grpSp>
      <p:sp>
        <p:nvSpPr>
          <p:cNvPr id="18" name="Titre 1">
            <a:extLst>
              <a:ext uri="{FF2B5EF4-FFF2-40B4-BE49-F238E27FC236}">
                <a16:creationId xmlns:a16="http://schemas.microsoft.com/office/drawing/2014/main" id="{2830F73F-8620-1246-9157-69D8E3A1C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9815" y="2791357"/>
            <a:ext cx="5695870" cy="17325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>
                <a:latin typeface="Trebuchet MS" panose="020B0703020202090204" pitchFamily="34" charset="0"/>
              </a:defRPr>
            </a:lvl1pPr>
          </a:lstStyle>
          <a:p>
            <a:r>
              <a:rPr lang="fr-FR" dirty="0"/>
              <a:t>Titre intercalaire</a:t>
            </a:r>
          </a:p>
        </p:txBody>
      </p:sp>
    </p:spTree>
    <p:extLst>
      <p:ext uri="{BB962C8B-B14F-4D97-AF65-F5344CB8AC3E}">
        <p14:creationId xmlns:p14="http://schemas.microsoft.com/office/powerpoint/2010/main" val="2152134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8_Titre intercalaire Territo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94B1CA-55F7-9A48-B387-76BE0DCCD8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94"/>
            <a:ext cx="3976300" cy="6858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5CF13F0F-AF5A-8A48-A524-6865BE835958}"/>
              </a:ext>
            </a:extLst>
          </p:cNvPr>
          <p:cNvSpPr/>
          <p:nvPr userDrawn="1"/>
        </p:nvSpPr>
        <p:spPr>
          <a:xfrm flipV="1">
            <a:off x="-14288" y="-1"/>
            <a:ext cx="11601450" cy="4562475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57198408-CD29-F949-9E4F-1643967228CA}"/>
              </a:ext>
            </a:extLst>
          </p:cNvPr>
          <p:cNvSpPr txBox="1">
            <a:spLocks/>
          </p:cNvSpPr>
          <p:nvPr userDrawn="1"/>
        </p:nvSpPr>
        <p:spPr>
          <a:xfrm>
            <a:off x="917849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863DC3C-2F48-9E41-B597-8862A939370F}"/>
              </a:ext>
            </a:extLst>
          </p:cNvPr>
          <p:cNvGrpSpPr/>
          <p:nvPr userDrawn="1"/>
        </p:nvGrpSpPr>
        <p:grpSpPr>
          <a:xfrm>
            <a:off x="844551" y="-652220"/>
            <a:ext cx="3259236" cy="7523667"/>
            <a:chOff x="831850" y="-371475"/>
            <a:chExt cx="2884837" cy="7229477"/>
          </a:xfrm>
        </p:grpSpPr>
        <p:sp>
          <p:nvSpPr>
            <p:cNvPr id="15" name="Triangle rectangle 14">
              <a:extLst>
                <a:ext uri="{FF2B5EF4-FFF2-40B4-BE49-F238E27FC236}">
                  <a16:creationId xmlns:a16="http://schemas.microsoft.com/office/drawing/2014/main" id="{BB7782E5-9CF2-444F-A912-5E95BF1F7F06}"/>
                </a:ext>
              </a:extLst>
            </p:cNvPr>
            <p:cNvSpPr/>
            <p:nvPr userDrawn="1"/>
          </p:nvSpPr>
          <p:spPr>
            <a:xfrm rot="5400000" flipH="1" flipV="1">
              <a:off x="-531277" y="2610039"/>
              <a:ext cx="7229477" cy="126645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B6B21CA-263D-7240-96B8-1A94B38E5B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850" y="5837237"/>
              <a:ext cx="2121960" cy="636588"/>
            </a:xfrm>
            <a:prstGeom prst="rect">
              <a:avLst/>
            </a:prstGeom>
          </p:spPr>
        </p:pic>
      </p:grpSp>
      <p:sp>
        <p:nvSpPr>
          <p:cNvPr id="18" name="Titre 1">
            <a:extLst>
              <a:ext uri="{FF2B5EF4-FFF2-40B4-BE49-F238E27FC236}">
                <a16:creationId xmlns:a16="http://schemas.microsoft.com/office/drawing/2014/main" id="{2830F73F-8620-1246-9157-69D8E3A1C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9815" y="2791357"/>
            <a:ext cx="5695870" cy="17325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>
                <a:latin typeface="Trebuchet MS" panose="020B0703020202090204" pitchFamily="34" charset="0"/>
              </a:defRPr>
            </a:lvl1pPr>
          </a:lstStyle>
          <a:p>
            <a:r>
              <a:rPr lang="fr-FR" dirty="0"/>
              <a:t>Titre intercalaire</a:t>
            </a:r>
          </a:p>
        </p:txBody>
      </p:sp>
    </p:spTree>
    <p:extLst>
      <p:ext uri="{BB962C8B-B14F-4D97-AF65-F5344CB8AC3E}">
        <p14:creationId xmlns:p14="http://schemas.microsoft.com/office/powerpoint/2010/main" val="1446673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_Contenu hiérarchisé et descrip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878" y="0"/>
            <a:ext cx="10477314" cy="1251285"/>
          </a:xfr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 dirty="0"/>
              <a:t>Titre </a:t>
            </a:r>
            <a:r>
              <a:rPr lang="fr-FR" dirty="0" err="1"/>
              <a:t>Trebuchet</a:t>
            </a:r>
            <a:r>
              <a:rPr lang="fr-FR" dirty="0"/>
              <a:t> MS 36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69715A-7E16-D542-AF1E-C2CEE389B1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8878" y="1267327"/>
            <a:ext cx="10493356" cy="5046602"/>
          </a:xfrm>
        </p:spPr>
        <p:txBody>
          <a:bodyPr/>
          <a:lstStyle>
            <a:lvl1pPr>
              <a:defRPr sz="2400">
                <a:solidFill>
                  <a:srgbClr val="007284"/>
                </a:solidFill>
              </a:defRPr>
            </a:lvl1pPr>
            <a:lvl2pPr marL="539750" indent="-349250">
              <a:buFont typeface="Arial" panose="020B0604020202020204" pitchFamily="34" charset="0"/>
              <a:buChar char="•"/>
              <a:tabLst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254125" indent="-349250"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 lvl="0"/>
            <a:r>
              <a:rPr lang="fr-FR" dirty="0"/>
              <a:t>Premier niveau Calibri 24 – Utiliser les retraits pour basculer entres les niveaux (Accueil &gt; Augmenter/Diminuer le retrait (Cf. fiche pratique)</a:t>
            </a:r>
          </a:p>
          <a:p>
            <a:pPr lvl="1"/>
            <a:r>
              <a:rPr lang="fr-FR" dirty="0"/>
              <a:t>Premier niveau avec puce ou deuxième niveau Calibri 24 </a:t>
            </a:r>
          </a:p>
          <a:p>
            <a:pPr lvl="2"/>
            <a:r>
              <a:rPr lang="fr-FR" dirty="0"/>
              <a:t>Troisième niveau Calibri 20</a:t>
            </a:r>
          </a:p>
          <a:p>
            <a:pPr lvl="3"/>
            <a:r>
              <a:rPr lang="fr-FR" dirty="0"/>
              <a:t>Quatrième niveau Calibri 18</a:t>
            </a:r>
          </a:p>
          <a:p>
            <a:pPr lvl="3"/>
            <a:endParaRPr lang="fr-FR" dirty="0"/>
          </a:p>
          <a:p>
            <a:pPr lvl="0"/>
            <a:r>
              <a:rPr lang="fr-FR" dirty="0"/>
              <a:t>Premier niveau Calibri 24 – Penser à ajouter des illustrations</a:t>
            </a:r>
          </a:p>
          <a:p>
            <a:pPr lvl="1"/>
            <a:r>
              <a:rPr lang="fr-FR" dirty="0"/>
              <a:t>Premier niveau avec puce ou deuxième niveau Calibri 24</a:t>
            </a:r>
          </a:p>
          <a:p>
            <a:pPr lvl="2"/>
            <a:r>
              <a:rPr lang="fr-FR" dirty="0"/>
              <a:t>Troisième niveau Calibri 20</a:t>
            </a:r>
          </a:p>
          <a:p>
            <a:pPr lvl="3"/>
            <a:r>
              <a:rPr lang="fr-FR" dirty="0"/>
              <a:t>Quatrième niveau Calibri 18</a:t>
            </a:r>
          </a:p>
          <a:p>
            <a:pPr lvl="3"/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C89ADA-00F7-F943-B1B3-AF34015E57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5214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_Contenu hiérarchisé sans puce 1er niv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878" y="0"/>
            <a:ext cx="10477314" cy="1251285"/>
          </a:xfr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69715A-7E16-D542-AF1E-C2CEE389B1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8878" y="1267327"/>
            <a:ext cx="10493356" cy="5046602"/>
          </a:xfrm>
        </p:spPr>
        <p:txBody>
          <a:bodyPr/>
          <a:lstStyle>
            <a:lvl1pPr>
              <a:defRPr sz="2400">
                <a:solidFill>
                  <a:srgbClr val="007284"/>
                </a:solidFill>
              </a:defRPr>
            </a:lvl1pPr>
            <a:lvl2pPr marL="539750" indent="-349250">
              <a:buFont typeface="Arial" panose="020B0604020202020204" pitchFamily="34" charset="0"/>
              <a:buChar char="•"/>
              <a:tabLst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254125" indent="-349250"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 lvl="0"/>
            <a:r>
              <a:rPr lang="fr-FR" dirty="0"/>
              <a:t>Premier niveau </a:t>
            </a:r>
          </a:p>
          <a:p>
            <a:pPr lvl="1"/>
            <a:r>
              <a:rPr lang="fr-FR" dirty="0"/>
              <a:t>Deuxième niveau </a:t>
            </a:r>
          </a:p>
          <a:p>
            <a:pPr lvl="2"/>
            <a:r>
              <a:rPr lang="fr-FR" dirty="0"/>
              <a:t>Troisième niveau </a:t>
            </a:r>
          </a:p>
          <a:p>
            <a:pPr lvl="3"/>
            <a:r>
              <a:rPr lang="fr-FR" dirty="0"/>
              <a:t>Quatrième niveau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Premier niveau </a:t>
            </a:r>
          </a:p>
          <a:p>
            <a:pPr lvl="1"/>
            <a:r>
              <a:rPr lang="fr-FR" dirty="0"/>
              <a:t>Deuxième niveau </a:t>
            </a:r>
          </a:p>
          <a:p>
            <a:pPr lvl="2"/>
            <a:r>
              <a:rPr lang="fr-FR" dirty="0"/>
              <a:t>Troisième niveau </a:t>
            </a:r>
          </a:p>
          <a:p>
            <a:pPr lvl="3"/>
            <a:r>
              <a:rPr lang="fr-FR" dirty="0"/>
              <a:t>Quatrième niveau</a:t>
            </a:r>
          </a:p>
          <a:p>
            <a:pPr lvl="3"/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C89ADA-00F7-F943-B1B3-AF34015E57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39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EC3369-7F30-7B51-FE5D-A0C2BB382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A873B5-B3DB-4FF1-4D7B-E406569F7A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886CF1-141C-7D2A-CA74-CF70875C97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_Contenu texte sans hiérarchis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878" y="0"/>
            <a:ext cx="10477314" cy="1251285"/>
          </a:xfr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69715A-7E16-D542-AF1E-C2CEE389B1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8878" y="1267327"/>
            <a:ext cx="10493356" cy="5046602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39750" indent="-349250">
              <a:buFont typeface="Arial" panose="020B0604020202020204" pitchFamily="34" charset="0"/>
              <a:buChar char="•"/>
              <a:tabLst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254125" indent="-349250"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 lvl="0"/>
            <a:r>
              <a:rPr lang="fr-FR" dirty="0"/>
              <a:t>Texte </a:t>
            </a:r>
            <a:r>
              <a:rPr lang="fr-FR" dirty="0" err="1"/>
              <a:t>calibri</a:t>
            </a:r>
            <a:r>
              <a:rPr lang="fr-FR" dirty="0"/>
              <a:t> 24 sans hiérarchisation</a:t>
            </a:r>
          </a:p>
          <a:p>
            <a:pPr lvl="3"/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C89ADA-00F7-F943-B1B3-AF34015E57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916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_Titr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7">
            <a:extLst>
              <a:ext uri="{FF2B5EF4-FFF2-40B4-BE49-F238E27FC236}">
                <a16:creationId xmlns:a16="http://schemas.microsoft.com/office/drawing/2014/main" id="{D4CDD929-9747-D94D-8905-77937C9BFC1B}"/>
              </a:ext>
            </a:extLst>
          </p:cNvPr>
          <p:cNvSpPr/>
          <p:nvPr userDrawn="1"/>
        </p:nvSpPr>
        <p:spPr>
          <a:xfrm rot="2068283">
            <a:off x="10235731" y="6110981"/>
            <a:ext cx="3194891" cy="81524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7415" y="2673705"/>
            <a:ext cx="7895761" cy="195209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>
                <a:solidFill>
                  <a:srgbClr val="007284"/>
                </a:solidFill>
              </a:defRPr>
            </a:lvl1pPr>
          </a:lstStyle>
          <a:p>
            <a:r>
              <a:rPr lang="fr-FR" dirty="0"/>
              <a:t>Titre intercalaire </a:t>
            </a:r>
            <a:br>
              <a:rPr lang="fr-FR" dirty="0"/>
            </a:br>
            <a:endParaRPr lang="fr-FR" dirty="0"/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F2BF991A-371E-194C-A9F1-1667261203F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28556" y="6311900"/>
            <a:ext cx="893134" cy="365125"/>
          </a:xfrm>
        </p:spPr>
        <p:txBody>
          <a:bodyPr/>
          <a:lstStyle/>
          <a:p>
            <a:fld id="{B2A0CF69-49BF-8946-A114-3C5C4C90AEC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47122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_Contenu avec objet/titre/légendes/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878" y="0"/>
            <a:ext cx="10477314" cy="1251285"/>
          </a:xfr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C89ADA-00F7-F943-B1B3-AF34015E57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7249EC-F388-2149-9E31-E55AA96C7E7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248877" y="2005263"/>
            <a:ext cx="7495989" cy="3585410"/>
          </a:xfrm>
        </p:spPr>
        <p:txBody>
          <a:bodyPr>
            <a:normAutofit/>
          </a:bodyPr>
          <a:lstStyle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/>
              <a:t>Cliquer pour insérer un objet</a:t>
            </a: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2A63B5D2-E7C6-4B4E-BA2A-874CDBA470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8878" y="1267327"/>
            <a:ext cx="10493356" cy="721894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39750" indent="-349250">
              <a:buFont typeface="Arial" panose="020B0604020202020204" pitchFamily="34" charset="0"/>
              <a:buChar char="•"/>
              <a:tabLst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254125" indent="-349250"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 lvl="0"/>
            <a:r>
              <a:rPr lang="fr-FR" dirty="0"/>
              <a:t>Titre de l’objet</a:t>
            </a:r>
          </a:p>
          <a:p>
            <a:pPr lvl="3"/>
            <a:endParaRPr lang="fr-FR" dirty="0"/>
          </a:p>
        </p:txBody>
      </p:sp>
      <p:sp>
        <p:nvSpPr>
          <p:cNvPr id="6" name="Espace réservé du texte 16">
            <a:extLst>
              <a:ext uri="{FF2B5EF4-FFF2-40B4-BE49-F238E27FC236}">
                <a16:creationId xmlns:a16="http://schemas.microsoft.com/office/drawing/2014/main" id="{B0633CEB-1BE1-1C49-8109-776EAF629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8878" y="5590673"/>
            <a:ext cx="2981325" cy="446680"/>
          </a:xfrm>
        </p:spPr>
        <p:txBody>
          <a:bodyPr>
            <a:noAutofit/>
          </a:bodyPr>
          <a:lstStyle>
            <a:lvl1pPr algn="l"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Sources</a:t>
            </a:r>
          </a:p>
        </p:txBody>
      </p:sp>
      <p:sp>
        <p:nvSpPr>
          <p:cNvPr id="7" name="Espace réservé du texte 16">
            <a:extLst>
              <a:ext uri="{FF2B5EF4-FFF2-40B4-BE49-F238E27FC236}">
                <a16:creationId xmlns:a16="http://schemas.microsoft.com/office/drawing/2014/main" id="{14432234-4F23-9646-83B3-24C0F30B0F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4867" y="1989221"/>
            <a:ext cx="2981325" cy="3601451"/>
          </a:xfrm>
        </p:spPr>
        <p:txBody>
          <a:bodyPr>
            <a:noAutofit/>
          </a:bodyPr>
          <a:lstStyle>
            <a:lvl1pPr algn="ctr"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Légendes / Unités</a:t>
            </a:r>
          </a:p>
        </p:txBody>
      </p:sp>
    </p:spTree>
    <p:extLst>
      <p:ext uri="{BB962C8B-B14F-4D97-AF65-F5344CB8AC3E}">
        <p14:creationId xmlns:p14="http://schemas.microsoft.com/office/powerpoint/2010/main" val="32469670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_Titre de contenu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878" y="0"/>
            <a:ext cx="10477314" cy="1251285"/>
          </a:xfr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C89ADA-00F7-F943-B1B3-AF34015E57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2597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 grande po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1CD2E49-A4D5-5944-99E4-EFB6F8993E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0000" y="900000"/>
            <a:ext cx="11712000" cy="5472000"/>
          </a:xfrm>
        </p:spPr>
        <p:txBody>
          <a:bodyPr lIns="0" tIns="0" rIns="0" bIns="0" anchor="t" anchorCtr="0">
            <a:normAutofit/>
          </a:bodyPr>
          <a:lstStyle>
            <a:lvl1pPr marL="285750" indent="-285750">
              <a:buFont typeface="Wingdings" pitchFamily="2" charset="2"/>
              <a:buChar char="à"/>
              <a:defRPr sz="2200" b="1" i="0">
                <a:latin typeface="+mn-lt"/>
                <a:ea typeface="Apple Symbols" panose="02000000000000000000" pitchFamily="2" charset="-79"/>
                <a:cs typeface="Apple Symbols" panose="02000000000000000000" pitchFamily="2" charset="-79"/>
                <a:sym typeface="Wingdings" pitchFamily="2" charset="2"/>
              </a:defRPr>
            </a:lvl1pPr>
            <a:lvl2pPr marL="358775" marR="0" indent="-187325" algn="l" defTabSz="685800" rtl="0" eaLnBrk="1" fontAlgn="base" latinLnBrk="0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 sz="2200"/>
            </a:lvl2pPr>
            <a:lvl3pPr marL="540544" indent="-138113">
              <a:tabLst/>
              <a:defRPr sz="2200"/>
            </a:lvl3pPr>
            <a:lvl4pPr marL="669131" indent="-163116">
              <a:buFont typeface="Helvetica" pitchFamily="2" charset="0"/>
              <a:buChar char="−"/>
              <a:tabLst/>
              <a:defRPr sz="2000">
                <a:solidFill>
                  <a:schemeClr val="tx1"/>
                </a:solidFill>
              </a:defRPr>
            </a:lvl4pPr>
            <a:lvl5pPr marL="806054" indent="-171450">
              <a:buFont typeface="Courier New" panose="02070309020205020404" pitchFamily="49" charset="0"/>
              <a:buChar char="o"/>
              <a:tabLst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20AA0DFD-F407-DE4E-9CA4-D9E7BE6B3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0002" y="6480002"/>
            <a:ext cx="9407999" cy="32399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dirty="0">
                <a:solidFill>
                  <a:srgbClr val="565656"/>
                </a:solidFill>
                <a:latin typeface="+mn-lt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C84CD2B-59D5-6946-BB01-E2F007411AF2}"/>
              </a:ext>
            </a:extLst>
          </p:cNvPr>
          <p:cNvSpPr txBox="1"/>
          <p:nvPr userDrawn="1"/>
        </p:nvSpPr>
        <p:spPr>
          <a:xfrm>
            <a:off x="3422708" y="39428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fr-FR" sz="1500" baseline="0" dirty="0">
              <a:solidFill>
                <a:srgbClr val="565656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58BFECD-4363-F541-8C9D-10767AEA2740}"/>
              </a:ext>
            </a:extLst>
          </p:cNvPr>
          <p:cNvSpPr txBox="1"/>
          <p:nvPr userDrawn="1"/>
        </p:nvSpPr>
        <p:spPr>
          <a:xfrm>
            <a:off x="3210187" y="41945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fr-FR" sz="1500" baseline="0" dirty="0">
              <a:solidFill>
                <a:srgbClr val="565656"/>
              </a:solidFill>
            </a:endParaRPr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7682C8DA-8278-C246-A3FA-B9D085DFD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000" y="-1"/>
            <a:ext cx="10128000" cy="666000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99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3_Titr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7">
            <a:extLst>
              <a:ext uri="{FF2B5EF4-FFF2-40B4-BE49-F238E27FC236}">
                <a16:creationId xmlns:a16="http://schemas.microsoft.com/office/drawing/2014/main" id="{D4CDD929-9747-D94D-8905-77937C9BFC1B}"/>
              </a:ext>
            </a:extLst>
          </p:cNvPr>
          <p:cNvSpPr/>
          <p:nvPr userDrawn="1"/>
        </p:nvSpPr>
        <p:spPr>
          <a:xfrm rot="2068283">
            <a:off x="10235731" y="6110981"/>
            <a:ext cx="3194891" cy="81524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7415" y="2673705"/>
            <a:ext cx="7895761" cy="195209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>
                <a:solidFill>
                  <a:srgbClr val="007284"/>
                </a:solidFill>
              </a:defRPr>
            </a:lvl1pPr>
          </a:lstStyle>
          <a:p>
            <a:r>
              <a:rPr lang="fr-FR" dirty="0"/>
              <a:t>Titre intercalaire </a:t>
            </a:r>
            <a:br>
              <a:rPr lang="fr-FR" dirty="0"/>
            </a:br>
            <a:endParaRPr lang="fr-FR" dirty="0"/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F2BF991A-371E-194C-A9F1-1667261203F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28556" y="6311900"/>
            <a:ext cx="893134" cy="365125"/>
          </a:xfrm>
        </p:spPr>
        <p:txBody>
          <a:bodyPr/>
          <a:lstStyle/>
          <a:p>
            <a:fld id="{B2A0CF69-49BF-8946-A114-3C5C4C90AEC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0534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A7F06E-7D16-3C37-3EBF-D525EAECA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64DD40B-830B-969E-CB3F-D34590D13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53FFF4-953A-E60B-CB7F-0EDB5D20E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836B-B4CA-024E-B671-A6E59DA962FE}" type="datetimeFigureOut">
              <a:rPr lang="fr-FR" smtClean="0"/>
              <a:t>09/01/2024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93BF38-236D-F20E-1072-9C9F8381A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3B7B60-4853-F869-4A5B-8DE51C963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4874-470B-A84E-AA32-A216949981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2934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UBLE 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3447A2-8556-324A-BC21-4105E8899DA7}"/>
              </a:ext>
            </a:extLst>
          </p:cNvPr>
          <p:cNvSpPr/>
          <p:nvPr userDrawn="1"/>
        </p:nvSpPr>
        <p:spPr>
          <a:xfrm>
            <a:off x="0" y="0"/>
            <a:ext cx="2676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7D95C72-6387-D647-BCFF-128170F5F195}"/>
              </a:ext>
            </a:extLst>
          </p:cNvPr>
          <p:cNvCxnSpPr>
            <a:cxnSpLocks/>
          </p:cNvCxnSpPr>
          <p:nvPr userDrawn="1"/>
        </p:nvCxnSpPr>
        <p:spPr>
          <a:xfrm>
            <a:off x="10768927" y="6750928"/>
            <a:ext cx="911241" cy="0"/>
          </a:xfrm>
          <a:prstGeom prst="line">
            <a:avLst/>
          </a:prstGeom>
          <a:ln w="254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9D14DDB-F45E-B245-9699-A5D72DD682E4}"/>
              </a:ext>
            </a:extLst>
          </p:cNvPr>
          <p:cNvSpPr/>
          <p:nvPr userDrawn="1"/>
        </p:nvSpPr>
        <p:spPr>
          <a:xfrm>
            <a:off x="432587" y="897679"/>
            <a:ext cx="84249" cy="23695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5691F6E-84EB-F94B-A781-33411F58E118}"/>
              </a:ext>
            </a:extLst>
          </p:cNvPr>
          <p:cNvCxnSpPr>
            <a:cxnSpLocks/>
          </p:cNvCxnSpPr>
          <p:nvPr userDrawn="1"/>
        </p:nvCxnSpPr>
        <p:spPr>
          <a:xfrm>
            <a:off x="10921327" y="6750928"/>
            <a:ext cx="911241" cy="0"/>
          </a:xfrm>
          <a:prstGeom prst="line">
            <a:avLst/>
          </a:prstGeom>
          <a:ln w="254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AADACBE-CA51-9246-B10D-8D1E33469C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1" y="196485"/>
            <a:ext cx="11161434" cy="468863"/>
          </a:xfrm>
          <a:prstGeom prst="rect">
            <a:avLst/>
          </a:prstGeom>
        </p:spPr>
        <p:txBody>
          <a:bodyPr/>
          <a:lstStyle>
            <a:lvl1pPr>
              <a:buNone/>
              <a:defRPr sz="2438" b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9D9895-3887-6B44-B1AE-BFD3F13E2E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8474" y="896940"/>
            <a:ext cx="11094759" cy="419835"/>
          </a:xfrm>
          <a:prstGeom prst="rect">
            <a:avLst/>
          </a:prstGeom>
        </p:spPr>
        <p:txBody>
          <a:bodyPr/>
          <a:lstStyle>
            <a:lvl1pPr>
              <a:buNone/>
              <a:defRPr sz="1463" i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9" name="Espace réservé du texte 11">
            <a:extLst>
              <a:ext uri="{FF2B5EF4-FFF2-40B4-BE49-F238E27FC236}">
                <a16:creationId xmlns:a16="http://schemas.microsoft.com/office/drawing/2014/main" id="{C838107B-C9DA-C748-9F5A-A6C60DC3DE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25897" y="1570327"/>
            <a:ext cx="5367338" cy="4746105"/>
          </a:xfrm>
          <a:prstGeom prst="rect">
            <a:avLst/>
          </a:prstGeom>
        </p:spPr>
        <p:txBody>
          <a:bodyPr/>
          <a:lstStyle>
            <a:lvl1pPr marL="185733" marR="0" indent="-185733" algn="l" defTabSz="742931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>
                <a:schemeClr val="tx1">
                  <a:lumMod val="50000"/>
                </a:schemeClr>
              </a:buClr>
              <a:buSzTx/>
              <a:buFont typeface="Police système Courant"/>
              <a:buChar char="▸"/>
              <a:tabLst/>
              <a:defRPr sz="1300" spc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  <a:lvl2pPr>
              <a:buClr>
                <a:schemeClr val="tx1">
                  <a:lumMod val="50000"/>
                </a:schemeClr>
              </a:buClr>
              <a:buSzPct val="50000"/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>
              <a:buClr>
                <a:schemeClr val="tx1">
                  <a:lumMod val="50000"/>
                </a:schemeClr>
              </a:buClr>
              <a:buSzPct val="50000"/>
              <a:buFont typeface="Police système Courant"/>
              <a:buChar char="-"/>
              <a:defRPr/>
            </a:lvl3pPr>
          </a:lstStyle>
          <a:p>
            <a:pPr lvl="0"/>
            <a:r>
              <a:rPr lang="fr-FR" dirty="0"/>
              <a:t>Texte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Texte</a:t>
            </a:r>
          </a:p>
          <a:p>
            <a:pPr lvl="1"/>
            <a:r>
              <a:rPr lang="fr-FR" dirty="0"/>
              <a:t>  </a:t>
            </a:r>
          </a:p>
          <a:p>
            <a:pPr lvl="1"/>
            <a:r>
              <a:rPr lang="fr-FR" dirty="0"/>
              <a:t> </a:t>
            </a:r>
          </a:p>
          <a:p>
            <a:pPr lvl="1"/>
            <a:r>
              <a:rPr lang="fr-FR" dirty="0"/>
              <a:t> </a:t>
            </a:r>
          </a:p>
          <a:p>
            <a:pPr lvl="2"/>
            <a:r>
              <a:rPr lang="fr-FR" dirty="0"/>
              <a:t> </a:t>
            </a:r>
          </a:p>
          <a:p>
            <a:pPr lvl="2"/>
            <a:r>
              <a:rPr lang="fr-FR" dirty="0"/>
              <a:t> 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9D00F72F-029B-D94B-A4DB-A8DE595F4C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3250" y="1566864"/>
            <a:ext cx="5367338" cy="4746105"/>
          </a:xfrm>
          <a:prstGeom prst="rect">
            <a:avLst/>
          </a:prstGeom>
        </p:spPr>
        <p:txBody>
          <a:bodyPr/>
          <a:lstStyle>
            <a:lvl1pPr marL="185733" marR="0" indent="-185733" algn="l" defTabSz="742931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>
                <a:schemeClr val="tx1">
                  <a:lumMod val="50000"/>
                </a:schemeClr>
              </a:buClr>
              <a:buSzTx/>
              <a:buFont typeface="Police système Courant"/>
              <a:buChar char="▸"/>
              <a:tabLst/>
              <a:defRPr sz="1300" spc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  <a:lvl2pPr>
              <a:buClr>
                <a:schemeClr val="tx1">
                  <a:lumMod val="50000"/>
                </a:schemeClr>
              </a:buClr>
              <a:buSzPct val="50000"/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>
              <a:buClr>
                <a:schemeClr val="tx1">
                  <a:lumMod val="50000"/>
                </a:schemeClr>
              </a:buClr>
              <a:buSzPct val="50000"/>
              <a:buFont typeface="Police système Courant"/>
              <a:buChar char="-"/>
              <a:defRPr/>
            </a:lvl3pPr>
          </a:lstStyle>
          <a:p>
            <a:pPr lvl="0"/>
            <a:r>
              <a:rPr lang="fr-FR" dirty="0"/>
              <a:t>Texte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Texte</a:t>
            </a:r>
          </a:p>
          <a:p>
            <a:pPr lvl="1"/>
            <a:r>
              <a:rPr lang="fr-FR" dirty="0"/>
              <a:t>  </a:t>
            </a:r>
          </a:p>
          <a:p>
            <a:pPr lvl="1"/>
            <a:r>
              <a:rPr lang="fr-FR" dirty="0"/>
              <a:t> </a:t>
            </a:r>
          </a:p>
          <a:p>
            <a:pPr lvl="1"/>
            <a:r>
              <a:rPr lang="fr-FR" dirty="0"/>
              <a:t> </a:t>
            </a:r>
          </a:p>
          <a:p>
            <a:pPr lvl="2"/>
            <a:r>
              <a:rPr lang="fr-FR" dirty="0"/>
              <a:t> </a:t>
            </a:r>
          </a:p>
          <a:p>
            <a:pPr lvl="2"/>
            <a:r>
              <a:rPr lang="fr-FR" dirty="0"/>
              <a:t> 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5538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1CD2E49-A4D5-5944-99E4-EFB6F8993E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2000" y="720000"/>
            <a:ext cx="11808000" cy="5580000"/>
          </a:xfrm>
        </p:spPr>
        <p:txBody>
          <a:bodyPr lIns="0" tIns="0" rIns="0" bIns="0" anchor="t" anchorCtr="0">
            <a:normAutofit/>
          </a:bodyPr>
          <a:lstStyle>
            <a:lvl1pPr marL="285750" indent="-285750">
              <a:buFont typeface="Wingdings" pitchFamily="2" charset="2"/>
              <a:buChar char="à"/>
              <a:defRPr sz="1800" b="1" i="0">
                <a:latin typeface="+mn-lt"/>
                <a:ea typeface="Apple Symbols" panose="02000000000000000000" pitchFamily="2" charset="-79"/>
                <a:cs typeface="Apple Symbols" panose="02000000000000000000" pitchFamily="2" charset="-79"/>
                <a:sym typeface="Wingdings" pitchFamily="2" charset="2"/>
              </a:defRPr>
            </a:lvl1pPr>
            <a:lvl2pPr marL="358775" marR="0" indent="-187325" algn="l" defTabSz="685800" rtl="0" eaLnBrk="1" fontAlgn="base" latinLnBrk="0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 sz="1800"/>
            </a:lvl2pPr>
            <a:lvl3pPr marL="540544" indent="-138113">
              <a:tabLst/>
              <a:defRPr sz="1800"/>
            </a:lvl3pPr>
            <a:lvl4pPr marL="669131" indent="-163116">
              <a:buFont typeface="Helvetica" pitchFamily="2" charset="0"/>
              <a:buChar char="−"/>
              <a:tabLst/>
              <a:defRPr sz="1600">
                <a:solidFill>
                  <a:schemeClr val="tx1"/>
                </a:solidFill>
              </a:defRPr>
            </a:lvl4pPr>
            <a:lvl5pPr marL="806054" indent="-171450">
              <a:buFont typeface="Courier New" panose="02070309020205020404" pitchFamily="49" charset="0"/>
              <a:buChar char="o"/>
              <a:tabLst/>
              <a:defRPr sz="14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20AA0DFD-F407-DE4E-9CA4-D9E7BE6B3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0002" y="6480002"/>
            <a:ext cx="9407999" cy="32399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dirty="0">
                <a:solidFill>
                  <a:srgbClr val="56565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Guide du salarié 2018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C84CD2B-59D5-6946-BB01-E2F007411AF2}"/>
              </a:ext>
            </a:extLst>
          </p:cNvPr>
          <p:cNvSpPr txBox="1"/>
          <p:nvPr userDrawn="1"/>
        </p:nvSpPr>
        <p:spPr>
          <a:xfrm>
            <a:off x="3422708" y="39428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fr-FR" sz="1500" baseline="0" dirty="0">
              <a:solidFill>
                <a:srgbClr val="565656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58BFECD-4363-F541-8C9D-10767AEA2740}"/>
              </a:ext>
            </a:extLst>
          </p:cNvPr>
          <p:cNvSpPr txBox="1"/>
          <p:nvPr userDrawn="1"/>
        </p:nvSpPr>
        <p:spPr>
          <a:xfrm>
            <a:off x="3210187" y="41945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fr-FR" sz="1500" baseline="0" dirty="0">
              <a:solidFill>
                <a:srgbClr val="565656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32FA848-3171-2A41-AF6C-2CBEBEF5F4B1}"/>
              </a:ext>
            </a:extLst>
          </p:cNvPr>
          <p:cNvSpPr txBox="1"/>
          <p:nvPr userDrawn="1"/>
        </p:nvSpPr>
        <p:spPr>
          <a:xfrm>
            <a:off x="2350052" y="29154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fr-FR" sz="1500" baseline="0" dirty="0">
              <a:solidFill>
                <a:srgbClr val="565656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49122B-2B67-DB41-9ED5-DF946A86551E}"/>
              </a:ext>
            </a:extLst>
          </p:cNvPr>
          <p:cNvSpPr txBox="1"/>
          <p:nvPr userDrawn="1"/>
        </p:nvSpPr>
        <p:spPr>
          <a:xfrm>
            <a:off x="2509079" y="3048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fr-FR" sz="1500" baseline="0" dirty="0">
              <a:solidFill>
                <a:srgbClr val="5656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0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56667DB4-332A-EE40-902A-DF91D96E23B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06105" y="2161673"/>
            <a:ext cx="9407999" cy="204481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FR" noProof="0"/>
              <a:t>Cliquez pour modifier le style des sous-titres du masque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984346585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5B4D12F9-39CE-B246-A734-B446DD9E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0002" y="6480002"/>
            <a:ext cx="9407999" cy="32399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dirty="0">
                <a:solidFill>
                  <a:srgbClr val="565656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565656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265B07C2-9EA4-934B-814D-82CBD0B9B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000" y="-1"/>
            <a:ext cx="10128000" cy="666000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>
              <a:defRPr sz="24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>
          <a:xfrm>
            <a:off x="493184" y="971550"/>
            <a:ext cx="11360149" cy="525145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800"/>
            </a:lvl1pPr>
            <a:lvl2pPr marL="357188" indent="-2651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charset="2"/>
              <a:buChar char="§"/>
              <a:defRPr sz="1800"/>
            </a:lvl2pPr>
            <a:lvl3pPr marL="623888" indent="-2667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ourier New"/>
              <a:buChar char="o"/>
              <a:defRPr sz="1600"/>
            </a:lvl3pPr>
            <a:lvl4pPr marL="808038" indent="-2651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50000"/>
              <a:buFont typeface="Wingdings" charset="2"/>
              <a:buChar char="Ø"/>
              <a:defRPr lang="fr-FR" sz="1600" kern="1200" dirty="0" smtClean="0">
                <a:solidFill>
                  <a:srgbClr val="565656"/>
                </a:solidFill>
                <a:latin typeface="+mn-lt"/>
                <a:ea typeface="+mn-ea"/>
                <a:cs typeface="+mn-cs"/>
              </a:defRPr>
            </a:lvl4pPr>
            <a:lvl5pPr marL="981075" indent="-1730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lang="fr-FR" sz="1600" kern="1200" dirty="0">
                <a:solidFill>
                  <a:srgbClr val="565656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361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BDFB19-1958-482A-A3BA-BF9E99E4F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BBBD2D-663F-4450-8B0E-828EACB27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0C033D-5FFA-4504-B40E-5EF2A0B87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4302005-59A1-4FBD-9939-BF18B3FF3129}" type="datetimeFigureOut">
              <a:rPr lang="fr-FR" smtClean="0"/>
              <a:pPr/>
              <a:t>09/01/2024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B339AB-C463-4C70-885C-686D54A2D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87CF26-10B0-455B-B0C8-90FE8BA02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00D24E7-16BE-4F9F-9368-2BF58EA97F3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971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_Titre intercalaire 2ème niv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7">
            <a:extLst>
              <a:ext uri="{FF2B5EF4-FFF2-40B4-BE49-F238E27FC236}">
                <a16:creationId xmlns:a16="http://schemas.microsoft.com/office/drawing/2014/main" id="{D4CDD929-9747-D94D-8905-77937C9BFC1B}"/>
              </a:ext>
            </a:extLst>
          </p:cNvPr>
          <p:cNvSpPr/>
          <p:nvPr userDrawn="1"/>
        </p:nvSpPr>
        <p:spPr>
          <a:xfrm rot="2068283">
            <a:off x="10235731" y="6110981"/>
            <a:ext cx="3194891" cy="81524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17764" y="3485175"/>
            <a:ext cx="7415412" cy="195209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dirty="0"/>
              <a:t>Titre intercalaire - Niveau 2</a:t>
            </a: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F2BF991A-371E-194C-A9F1-1667261203F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28556" y="6311900"/>
            <a:ext cx="893134" cy="365125"/>
          </a:xfrm>
        </p:spPr>
        <p:txBody>
          <a:bodyPr/>
          <a:lstStyle/>
          <a:p>
            <a:fld id="{B2A0CF69-49BF-8946-A114-3C5C4C90AECD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081CC82-CC47-2645-B38E-42D87AC10FE8}"/>
              </a:ext>
            </a:extLst>
          </p:cNvPr>
          <p:cNvSpPr/>
          <p:nvPr userDrawn="1"/>
        </p:nvSpPr>
        <p:spPr>
          <a:xfrm rot="5400000">
            <a:off x="3927779" y="3628093"/>
            <a:ext cx="371064" cy="351793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43442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88E4D3-7A27-418E-B7B4-306CB6EA0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10E4D4-11F0-434F-95E5-CD6AA3E63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DD162F0-5671-4C51-AD17-D702AABEE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9678EA-E940-4163-A4A0-AAFCD286F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02005-59A1-4FBD-9939-BF18B3FF3129}" type="datetimeFigureOut">
              <a:rPr lang="fr-FR" smtClean="0"/>
              <a:t>09/01/2024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2AA4977-A464-44F7-88C8-341F5F4AB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DFDF15-9A4F-482E-9BDE-2DC1B8F8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D24E7-16BE-4F9F-9368-2BF58EA97F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0902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_Contenu hiérarchisé et descrip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878" y="0"/>
            <a:ext cx="10477314" cy="1251285"/>
          </a:xfr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 dirty="0"/>
              <a:t>Titre </a:t>
            </a:r>
            <a:r>
              <a:rPr lang="fr-FR" dirty="0" err="1"/>
              <a:t>Trebuchet</a:t>
            </a:r>
            <a:r>
              <a:rPr lang="fr-FR" dirty="0"/>
              <a:t> MS 36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69715A-7E16-D542-AF1E-C2CEE389B1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8878" y="1267327"/>
            <a:ext cx="10493356" cy="5046602"/>
          </a:xfrm>
        </p:spPr>
        <p:txBody>
          <a:bodyPr/>
          <a:lstStyle>
            <a:lvl1pPr>
              <a:defRPr sz="2400">
                <a:solidFill>
                  <a:srgbClr val="007284"/>
                </a:solidFill>
              </a:defRPr>
            </a:lvl1pPr>
            <a:lvl2pPr marL="539750" indent="-349250">
              <a:buFont typeface="Arial" panose="020B0604020202020204" pitchFamily="34" charset="0"/>
              <a:buChar char="•"/>
              <a:tabLst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254125" indent="-349250"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 lvl="0"/>
            <a:r>
              <a:rPr lang="fr-FR" dirty="0"/>
              <a:t>Premier niveau Calibri 24 – Utiliser les retraits pour basculer entres les niveaux (Accueil &gt; Augmenter/Diminuer le retrait (Cf. fiche pratique)</a:t>
            </a:r>
          </a:p>
          <a:p>
            <a:pPr lvl="1"/>
            <a:r>
              <a:rPr lang="fr-FR" dirty="0"/>
              <a:t>Premier niveau avec puce ou deuxième niveau Calibri 24 </a:t>
            </a:r>
          </a:p>
          <a:p>
            <a:pPr lvl="2"/>
            <a:r>
              <a:rPr lang="fr-FR" dirty="0"/>
              <a:t>Troisième niveau Calibri 20</a:t>
            </a:r>
          </a:p>
          <a:p>
            <a:pPr lvl="3"/>
            <a:r>
              <a:rPr lang="fr-FR" dirty="0"/>
              <a:t>Quatrième niveau Calibri 18</a:t>
            </a:r>
          </a:p>
          <a:p>
            <a:pPr lvl="3"/>
            <a:endParaRPr lang="fr-FR" dirty="0"/>
          </a:p>
          <a:p>
            <a:pPr lvl="0"/>
            <a:r>
              <a:rPr lang="fr-FR" dirty="0"/>
              <a:t>Premier niveau Calibri 24 – Penser à ajouter des illustrations</a:t>
            </a:r>
          </a:p>
          <a:p>
            <a:pPr lvl="1"/>
            <a:r>
              <a:rPr lang="fr-FR" dirty="0"/>
              <a:t>Premier niveau avec puce ou deuxième niveau Calibri 24</a:t>
            </a:r>
          </a:p>
          <a:p>
            <a:pPr lvl="2"/>
            <a:r>
              <a:rPr lang="fr-FR" dirty="0"/>
              <a:t>Troisième niveau Calibri 20</a:t>
            </a:r>
          </a:p>
          <a:p>
            <a:pPr lvl="3"/>
            <a:r>
              <a:rPr lang="fr-FR" dirty="0"/>
              <a:t>Quatrième niveau Calibri 18</a:t>
            </a:r>
          </a:p>
          <a:p>
            <a:pPr lvl="3"/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C89ADA-00F7-F943-B1B3-AF34015E57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47498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_Contenu hiérarchisé sans puce 1er niv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878" y="0"/>
            <a:ext cx="10477314" cy="1251285"/>
          </a:xfr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69715A-7E16-D542-AF1E-C2CEE389B1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8878" y="1267327"/>
            <a:ext cx="10493356" cy="5046602"/>
          </a:xfrm>
        </p:spPr>
        <p:txBody>
          <a:bodyPr/>
          <a:lstStyle>
            <a:lvl1pPr>
              <a:defRPr sz="2400">
                <a:solidFill>
                  <a:srgbClr val="007284"/>
                </a:solidFill>
              </a:defRPr>
            </a:lvl1pPr>
            <a:lvl2pPr marL="539750" indent="-349250">
              <a:buFont typeface="Arial" panose="020B0604020202020204" pitchFamily="34" charset="0"/>
              <a:buChar char="•"/>
              <a:tabLst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254125" indent="-349250"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 lvl="0"/>
            <a:r>
              <a:rPr lang="fr-FR" dirty="0"/>
              <a:t>Premier niveau </a:t>
            </a:r>
          </a:p>
          <a:p>
            <a:pPr lvl="1"/>
            <a:r>
              <a:rPr lang="fr-FR" dirty="0"/>
              <a:t>Deuxième niveau </a:t>
            </a:r>
          </a:p>
          <a:p>
            <a:pPr lvl="2"/>
            <a:r>
              <a:rPr lang="fr-FR" dirty="0"/>
              <a:t>Troisième niveau </a:t>
            </a:r>
          </a:p>
          <a:p>
            <a:pPr lvl="3"/>
            <a:r>
              <a:rPr lang="fr-FR" dirty="0"/>
              <a:t>Quatrième niveau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Premier niveau </a:t>
            </a:r>
          </a:p>
          <a:p>
            <a:pPr lvl="1"/>
            <a:r>
              <a:rPr lang="fr-FR" dirty="0"/>
              <a:t>Deuxième niveau </a:t>
            </a:r>
          </a:p>
          <a:p>
            <a:pPr lvl="2"/>
            <a:r>
              <a:rPr lang="fr-FR" dirty="0"/>
              <a:t>Troisième niveau </a:t>
            </a:r>
          </a:p>
          <a:p>
            <a:pPr lvl="3"/>
            <a:r>
              <a:rPr lang="fr-FR" dirty="0"/>
              <a:t>Quatrième niveau</a:t>
            </a:r>
          </a:p>
          <a:p>
            <a:pPr lvl="3"/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C89ADA-00F7-F943-B1B3-AF34015E57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1699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_Contenu hiérarchisé avec puces premier niv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878" y="0"/>
            <a:ext cx="10477314" cy="1251285"/>
          </a:xfr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69715A-7E16-D542-AF1E-C2CEE389B1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8878" y="1267327"/>
            <a:ext cx="10493356" cy="5046602"/>
          </a:xfrm>
        </p:spPr>
        <p:txBody>
          <a:bodyPr/>
          <a:lstStyle>
            <a:lvl1pPr>
              <a:defRPr sz="2400">
                <a:solidFill>
                  <a:srgbClr val="007284"/>
                </a:solidFill>
              </a:defRPr>
            </a:lvl1pPr>
            <a:lvl2pPr marL="539750" indent="-349250">
              <a:buFont typeface="Arial" panose="020B0604020202020204" pitchFamily="34" charset="0"/>
              <a:buChar char="•"/>
              <a:tabLst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254125" indent="-349250"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 lvl="1"/>
            <a:r>
              <a:rPr lang="fr-FR" dirty="0"/>
              <a:t>Premier niveau avec puce</a:t>
            </a:r>
          </a:p>
          <a:p>
            <a:pPr lvl="2"/>
            <a:r>
              <a:rPr lang="fr-FR" dirty="0"/>
              <a:t>Deuxième niveau </a:t>
            </a:r>
          </a:p>
          <a:p>
            <a:pPr lvl="3"/>
            <a:r>
              <a:rPr lang="fr-FR" dirty="0"/>
              <a:t>Troisième niveau</a:t>
            </a:r>
          </a:p>
          <a:p>
            <a:pPr lvl="0"/>
            <a:endParaRPr lang="fr-FR" dirty="0"/>
          </a:p>
          <a:p>
            <a:pPr lvl="1"/>
            <a:r>
              <a:rPr lang="fr-FR" dirty="0"/>
              <a:t>Premier niveau avec puce</a:t>
            </a:r>
          </a:p>
          <a:p>
            <a:pPr lvl="2"/>
            <a:r>
              <a:rPr lang="fr-FR" dirty="0"/>
              <a:t>Deuxième niveau </a:t>
            </a:r>
          </a:p>
          <a:p>
            <a:pPr lvl="3"/>
            <a:r>
              <a:rPr lang="fr-FR" dirty="0"/>
              <a:t>Troisième niveau</a:t>
            </a:r>
          </a:p>
          <a:p>
            <a:pPr lvl="3"/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C89ADA-00F7-F943-B1B3-AF34015E57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93772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_Contenu texte sans hiérarchis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878" y="0"/>
            <a:ext cx="10477314" cy="1251285"/>
          </a:xfr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69715A-7E16-D542-AF1E-C2CEE389B1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8878" y="1267327"/>
            <a:ext cx="10493356" cy="5046602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39750" indent="-349250">
              <a:buFont typeface="Arial" panose="020B0604020202020204" pitchFamily="34" charset="0"/>
              <a:buChar char="•"/>
              <a:tabLst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254125" indent="-349250"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 lvl="0"/>
            <a:r>
              <a:rPr lang="fr-FR" dirty="0"/>
              <a:t>Texte </a:t>
            </a:r>
            <a:r>
              <a:rPr lang="fr-FR" dirty="0" err="1"/>
              <a:t>calibri</a:t>
            </a:r>
            <a:r>
              <a:rPr lang="fr-FR" dirty="0"/>
              <a:t> 24 sans hiérarchisation</a:t>
            </a:r>
          </a:p>
          <a:p>
            <a:pPr lvl="3"/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C89ADA-00F7-F943-B1B3-AF34015E57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1608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_Contenu avec objet/titre/légendes/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878" y="0"/>
            <a:ext cx="10477314" cy="1251285"/>
          </a:xfr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C89ADA-00F7-F943-B1B3-AF34015E57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7249EC-F388-2149-9E31-E55AA96C7E7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248877" y="2005263"/>
            <a:ext cx="7495989" cy="3585410"/>
          </a:xfrm>
        </p:spPr>
        <p:txBody>
          <a:bodyPr>
            <a:normAutofit/>
          </a:bodyPr>
          <a:lstStyle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/>
              <a:t>Cliquer pour insérer un objet</a:t>
            </a: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2A63B5D2-E7C6-4B4E-BA2A-874CDBA470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8878" y="1267327"/>
            <a:ext cx="10493356" cy="721894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39750" indent="-349250">
              <a:buFont typeface="Arial" panose="020B0604020202020204" pitchFamily="34" charset="0"/>
              <a:buChar char="•"/>
              <a:tabLst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254125" indent="-349250"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 lvl="0"/>
            <a:r>
              <a:rPr lang="fr-FR" dirty="0"/>
              <a:t>Titre de l’objet</a:t>
            </a:r>
          </a:p>
          <a:p>
            <a:pPr lvl="3"/>
            <a:endParaRPr lang="fr-FR" dirty="0"/>
          </a:p>
        </p:txBody>
      </p:sp>
      <p:sp>
        <p:nvSpPr>
          <p:cNvPr id="6" name="Espace réservé du texte 16">
            <a:extLst>
              <a:ext uri="{FF2B5EF4-FFF2-40B4-BE49-F238E27FC236}">
                <a16:creationId xmlns:a16="http://schemas.microsoft.com/office/drawing/2014/main" id="{B0633CEB-1BE1-1C49-8109-776EAF629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8878" y="5590673"/>
            <a:ext cx="2981325" cy="446680"/>
          </a:xfrm>
        </p:spPr>
        <p:txBody>
          <a:bodyPr>
            <a:noAutofit/>
          </a:bodyPr>
          <a:lstStyle>
            <a:lvl1pPr algn="l"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Sources</a:t>
            </a:r>
          </a:p>
        </p:txBody>
      </p:sp>
      <p:sp>
        <p:nvSpPr>
          <p:cNvPr id="7" name="Espace réservé du texte 16">
            <a:extLst>
              <a:ext uri="{FF2B5EF4-FFF2-40B4-BE49-F238E27FC236}">
                <a16:creationId xmlns:a16="http://schemas.microsoft.com/office/drawing/2014/main" id="{14432234-4F23-9646-83B3-24C0F30B0F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4867" y="1989221"/>
            <a:ext cx="2981325" cy="3601451"/>
          </a:xfrm>
        </p:spPr>
        <p:txBody>
          <a:bodyPr>
            <a:noAutofit/>
          </a:bodyPr>
          <a:lstStyle>
            <a:lvl1pPr algn="ctr"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Légendes / Unités</a:t>
            </a:r>
          </a:p>
        </p:txBody>
      </p:sp>
    </p:spTree>
    <p:extLst>
      <p:ext uri="{BB962C8B-B14F-4D97-AF65-F5344CB8AC3E}">
        <p14:creationId xmlns:p14="http://schemas.microsoft.com/office/powerpoint/2010/main" val="3584612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_Titre de contenu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878" y="0"/>
            <a:ext cx="10477314" cy="1251285"/>
          </a:xfr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C89ADA-00F7-F943-B1B3-AF34015E57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5053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3_Titr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7">
            <a:extLst>
              <a:ext uri="{FF2B5EF4-FFF2-40B4-BE49-F238E27FC236}">
                <a16:creationId xmlns:a16="http://schemas.microsoft.com/office/drawing/2014/main" id="{D4CDD929-9747-D94D-8905-77937C9BFC1B}"/>
              </a:ext>
            </a:extLst>
          </p:cNvPr>
          <p:cNvSpPr/>
          <p:nvPr userDrawn="1"/>
        </p:nvSpPr>
        <p:spPr>
          <a:xfrm rot="2068283">
            <a:off x="10235731" y="6110981"/>
            <a:ext cx="3194891" cy="81524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7415" y="2673705"/>
            <a:ext cx="7895761" cy="195209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>
                <a:solidFill>
                  <a:srgbClr val="007284"/>
                </a:solidFill>
              </a:defRPr>
            </a:lvl1pPr>
          </a:lstStyle>
          <a:p>
            <a:r>
              <a:rPr lang="fr-FR" dirty="0"/>
              <a:t>Titre intercalaire </a:t>
            </a:r>
            <a:br>
              <a:rPr lang="fr-FR" dirty="0"/>
            </a:br>
            <a:endParaRPr lang="fr-FR" dirty="0"/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F2BF991A-371E-194C-A9F1-1667261203F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28556" y="6311900"/>
            <a:ext cx="893134" cy="365125"/>
          </a:xfrm>
        </p:spPr>
        <p:txBody>
          <a:bodyPr/>
          <a:lstStyle/>
          <a:p>
            <a:fld id="{B2A0CF69-49BF-8946-A114-3C5C4C90AEC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2326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9">
            <a:extLst>
              <a:ext uri="{FF2B5EF4-FFF2-40B4-BE49-F238E27FC236}">
                <a16:creationId xmlns:a16="http://schemas.microsoft.com/office/drawing/2014/main" id="{74CBB41B-B41F-40B9-AF73-1BFF141117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57400" y="897711"/>
            <a:ext cx="7505700" cy="50625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0"/>
              </a:spcBef>
              <a:buFontTx/>
              <a:buNone/>
              <a:defRPr sz="1600">
                <a:latin typeface="Source Sans Pro Semibold" panose="020B0603030403020204" pitchFamily="34" charset="0"/>
              </a:defRPr>
            </a:lvl1pPr>
            <a:lvl2pPr marL="0" indent="0">
              <a:spcBef>
                <a:spcPts val="1000"/>
              </a:spcBef>
              <a:buFontTx/>
              <a:buNone/>
              <a:defRPr sz="1600">
                <a:latin typeface="Source Sans Pro Light" panose="020B0403030403020204" pitchFamily="34" charset="0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2163862F-CB10-40F4-BC73-09660A9DC0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15500" y="897712"/>
            <a:ext cx="419100" cy="5062576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3000"/>
              </a:spcBef>
              <a:buFontTx/>
              <a:buNone/>
              <a:defRPr sz="1600">
                <a:latin typeface="Source Sans Pro Semibold" panose="020B0603030403020204" pitchFamily="34" charset="0"/>
              </a:defRPr>
            </a:lvl1pPr>
            <a:lvl2pPr marL="0" indent="0" algn="r">
              <a:spcBef>
                <a:spcPts val="1000"/>
              </a:spcBef>
              <a:buFontTx/>
              <a:buNone/>
              <a:defRPr sz="1600">
                <a:latin typeface="Source Sans Pro Light" panose="020B0403030403020204" pitchFamily="34" charset="0"/>
              </a:defRPr>
            </a:lvl2pPr>
          </a:lstStyle>
          <a:p>
            <a:pPr lvl="0"/>
            <a:r>
              <a:rPr lang="fr-FR"/>
              <a:t>4</a:t>
            </a:r>
          </a:p>
          <a:p>
            <a:pPr lvl="1"/>
            <a:r>
              <a:rPr lang="fr-FR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51503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.3_Titre intercalaire A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94B1CA-55F7-9A48-B387-76BE0DCCD8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962400" cy="6858000"/>
          </a:xfrm>
          <a:prstGeom prst="rect">
            <a:avLst/>
          </a:prstGeom>
        </p:spPr>
      </p:pic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5CF13F0F-AF5A-8A48-A524-6865BE835958}"/>
              </a:ext>
            </a:extLst>
          </p:cNvPr>
          <p:cNvSpPr/>
          <p:nvPr userDrawn="1"/>
        </p:nvSpPr>
        <p:spPr>
          <a:xfrm flipV="1">
            <a:off x="-14288" y="-1"/>
            <a:ext cx="11601450" cy="4562475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57198408-CD29-F949-9E4F-1643967228CA}"/>
              </a:ext>
            </a:extLst>
          </p:cNvPr>
          <p:cNvSpPr txBox="1">
            <a:spLocks/>
          </p:cNvSpPr>
          <p:nvPr userDrawn="1"/>
        </p:nvSpPr>
        <p:spPr>
          <a:xfrm>
            <a:off x="917849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863DC3C-2F48-9E41-B597-8862A939370F}"/>
              </a:ext>
            </a:extLst>
          </p:cNvPr>
          <p:cNvGrpSpPr/>
          <p:nvPr userDrawn="1"/>
        </p:nvGrpSpPr>
        <p:grpSpPr>
          <a:xfrm>
            <a:off x="844551" y="-652220"/>
            <a:ext cx="3259236" cy="7523667"/>
            <a:chOff x="831850" y="-371475"/>
            <a:chExt cx="2884837" cy="7229477"/>
          </a:xfrm>
        </p:grpSpPr>
        <p:sp>
          <p:nvSpPr>
            <p:cNvPr id="15" name="Triangle rectangle 14">
              <a:extLst>
                <a:ext uri="{FF2B5EF4-FFF2-40B4-BE49-F238E27FC236}">
                  <a16:creationId xmlns:a16="http://schemas.microsoft.com/office/drawing/2014/main" id="{BB7782E5-9CF2-444F-A912-5E95BF1F7F06}"/>
                </a:ext>
              </a:extLst>
            </p:cNvPr>
            <p:cNvSpPr/>
            <p:nvPr userDrawn="1"/>
          </p:nvSpPr>
          <p:spPr>
            <a:xfrm rot="5400000" flipH="1" flipV="1">
              <a:off x="-531277" y="2610039"/>
              <a:ext cx="7229477" cy="126645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B6B21CA-263D-7240-96B8-1A94B38E5B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850" y="5837237"/>
              <a:ext cx="2121960" cy="636588"/>
            </a:xfrm>
            <a:prstGeom prst="rect">
              <a:avLst/>
            </a:prstGeom>
          </p:spPr>
        </p:pic>
      </p:grpSp>
      <p:sp>
        <p:nvSpPr>
          <p:cNvPr id="18" name="Titre 1">
            <a:extLst>
              <a:ext uri="{FF2B5EF4-FFF2-40B4-BE49-F238E27FC236}">
                <a16:creationId xmlns:a16="http://schemas.microsoft.com/office/drawing/2014/main" id="{2830F73F-8620-1246-9157-69D8E3A1C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9815" y="2791357"/>
            <a:ext cx="5695870" cy="17325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>
                <a:latin typeface="Trebuchet MS" panose="020B0703020202090204" pitchFamily="34" charset="0"/>
              </a:defRPr>
            </a:lvl1pPr>
          </a:lstStyle>
          <a:p>
            <a:r>
              <a:rPr lang="fr-FR" dirty="0"/>
              <a:t>Titre intercalaire</a:t>
            </a:r>
          </a:p>
        </p:txBody>
      </p:sp>
    </p:spTree>
    <p:extLst>
      <p:ext uri="{BB962C8B-B14F-4D97-AF65-F5344CB8AC3E}">
        <p14:creationId xmlns:p14="http://schemas.microsoft.com/office/powerpoint/2010/main" val="247250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 grande po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1CD2E49-A4D5-5944-99E4-EFB6F8993E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0000" y="900000"/>
            <a:ext cx="11712000" cy="5472000"/>
          </a:xfrm>
        </p:spPr>
        <p:txBody>
          <a:bodyPr lIns="0" tIns="0" rIns="0" bIns="0" anchor="t" anchorCtr="0">
            <a:normAutofit/>
          </a:bodyPr>
          <a:lstStyle>
            <a:lvl1pPr marL="285750" indent="-285750">
              <a:buFont typeface="Wingdings" pitchFamily="2" charset="2"/>
              <a:buChar char="à"/>
              <a:defRPr sz="2200" b="1" i="0">
                <a:latin typeface="+mn-lt"/>
                <a:ea typeface="Apple Symbols" panose="02000000000000000000" pitchFamily="2" charset="-79"/>
                <a:cs typeface="Apple Symbols" panose="02000000000000000000" pitchFamily="2" charset="-79"/>
                <a:sym typeface="Wingdings" pitchFamily="2" charset="2"/>
              </a:defRPr>
            </a:lvl1pPr>
            <a:lvl2pPr marL="358775" marR="0" indent="-187325" algn="l" defTabSz="685800" rtl="0" eaLnBrk="1" fontAlgn="base" latinLnBrk="0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 sz="2200"/>
            </a:lvl2pPr>
            <a:lvl3pPr marL="540544" indent="-138113">
              <a:tabLst/>
              <a:defRPr sz="2200"/>
            </a:lvl3pPr>
            <a:lvl4pPr marL="669131" indent="-163116">
              <a:buFont typeface="Helvetica" pitchFamily="2" charset="0"/>
              <a:buChar char="−"/>
              <a:tabLst/>
              <a:defRPr sz="2000">
                <a:solidFill>
                  <a:schemeClr val="tx1"/>
                </a:solidFill>
              </a:defRPr>
            </a:lvl4pPr>
            <a:lvl5pPr marL="806054" indent="-171450">
              <a:buFont typeface="Courier New" panose="02070309020205020404" pitchFamily="49" charset="0"/>
              <a:buChar char="o"/>
              <a:tabLst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20AA0DFD-F407-DE4E-9CA4-D9E7BE6B3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0002" y="6480002"/>
            <a:ext cx="9407999" cy="32399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dirty="0">
                <a:solidFill>
                  <a:srgbClr val="565656"/>
                </a:solidFill>
                <a:latin typeface="+mn-lt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C84CD2B-59D5-6946-BB01-E2F007411AF2}"/>
              </a:ext>
            </a:extLst>
          </p:cNvPr>
          <p:cNvSpPr txBox="1"/>
          <p:nvPr userDrawn="1"/>
        </p:nvSpPr>
        <p:spPr>
          <a:xfrm>
            <a:off x="3422708" y="39428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fr-FR" sz="1500" baseline="0" dirty="0">
              <a:solidFill>
                <a:srgbClr val="565656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58BFECD-4363-F541-8C9D-10767AEA2740}"/>
              </a:ext>
            </a:extLst>
          </p:cNvPr>
          <p:cNvSpPr txBox="1"/>
          <p:nvPr userDrawn="1"/>
        </p:nvSpPr>
        <p:spPr>
          <a:xfrm>
            <a:off x="3210187" y="41945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fr-FR" sz="1500" baseline="0" dirty="0">
              <a:solidFill>
                <a:srgbClr val="565656"/>
              </a:solidFill>
            </a:endParaRPr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7682C8DA-8278-C246-A3FA-B9D085DFD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000" y="-1"/>
            <a:ext cx="10128000" cy="666000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10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 grande po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1CD2E49-A4D5-5944-99E4-EFB6F8993E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0000" y="900000"/>
            <a:ext cx="11712000" cy="5472000"/>
          </a:xfrm>
        </p:spPr>
        <p:txBody>
          <a:bodyPr lIns="0" tIns="0" rIns="0" bIns="0" anchor="t" anchorCtr="0">
            <a:normAutofit/>
          </a:bodyPr>
          <a:lstStyle>
            <a:lvl1pPr marL="285750" indent="-285750">
              <a:buFont typeface="Wingdings" pitchFamily="2" charset="2"/>
              <a:buChar char="à"/>
              <a:defRPr sz="2200" b="1" i="0">
                <a:latin typeface="+mn-lt"/>
                <a:ea typeface="Apple Symbols" panose="02000000000000000000" pitchFamily="2" charset="-79"/>
                <a:cs typeface="Apple Symbols" panose="02000000000000000000" pitchFamily="2" charset="-79"/>
                <a:sym typeface="Wingdings" pitchFamily="2" charset="2"/>
              </a:defRPr>
            </a:lvl1pPr>
            <a:lvl2pPr marL="358775" marR="0" indent="-187325" algn="l" defTabSz="685800" rtl="0" eaLnBrk="1" fontAlgn="base" latinLnBrk="0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 sz="2200"/>
            </a:lvl2pPr>
            <a:lvl3pPr marL="540544" indent="-138113">
              <a:tabLst/>
              <a:defRPr sz="2200"/>
            </a:lvl3pPr>
            <a:lvl4pPr marL="669131" indent="-163116">
              <a:buFont typeface="Helvetica" pitchFamily="2" charset="0"/>
              <a:buChar char="−"/>
              <a:tabLst/>
              <a:defRPr sz="2000">
                <a:solidFill>
                  <a:schemeClr val="tx1"/>
                </a:solidFill>
              </a:defRPr>
            </a:lvl4pPr>
            <a:lvl5pPr marL="806054" indent="-171450">
              <a:buFont typeface="Courier New" panose="02070309020205020404" pitchFamily="49" charset="0"/>
              <a:buChar char="o"/>
              <a:tabLst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20AA0DFD-F407-DE4E-9CA4-D9E7BE6B3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0002" y="6480002"/>
            <a:ext cx="9407999" cy="32399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dirty="0">
                <a:solidFill>
                  <a:srgbClr val="565656"/>
                </a:solidFill>
                <a:latin typeface="+mn-lt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C84CD2B-59D5-6946-BB01-E2F007411AF2}"/>
              </a:ext>
            </a:extLst>
          </p:cNvPr>
          <p:cNvSpPr txBox="1"/>
          <p:nvPr userDrawn="1"/>
        </p:nvSpPr>
        <p:spPr>
          <a:xfrm>
            <a:off x="3422708" y="39428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fr-FR" sz="1500" baseline="0" dirty="0">
              <a:solidFill>
                <a:srgbClr val="565656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58BFECD-4363-F541-8C9D-10767AEA2740}"/>
              </a:ext>
            </a:extLst>
          </p:cNvPr>
          <p:cNvSpPr txBox="1"/>
          <p:nvPr userDrawn="1"/>
        </p:nvSpPr>
        <p:spPr>
          <a:xfrm>
            <a:off x="3210187" y="41945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fr-FR" sz="1500" baseline="0" dirty="0">
              <a:solidFill>
                <a:srgbClr val="565656"/>
              </a:solidFill>
            </a:endParaRPr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7682C8DA-8278-C246-A3FA-B9D085DFD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000" y="-1"/>
            <a:ext cx="10128000" cy="666000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67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56667DB4-332A-EE40-902A-DF91D96E23B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19999" y="3886201"/>
            <a:ext cx="9407999" cy="2044817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A3C0D51F-2ADB-0B46-A493-56AFBCD89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000" y="-1"/>
            <a:ext cx="10128000" cy="666000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12BDA7-0F67-1C43-9444-AAE7EB016F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0" y="6480003"/>
            <a:ext cx="7079574" cy="32399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dirty="0">
                <a:solidFill>
                  <a:srgbClr val="565656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Etude trajectoire agricole et alimentaire du Département du Gers – Réunion de lancement </a:t>
            </a:r>
          </a:p>
        </p:txBody>
      </p:sp>
    </p:spTree>
    <p:extLst>
      <p:ext uri="{BB962C8B-B14F-4D97-AF65-F5344CB8AC3E}">
        <p14:creationId xmlns:p14="http://schemas.microsoft.com/office/powerpoint/2010/main" val="292471797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9574105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2264D79-1FB8-3E46-BEC4-DF9961F0D9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EC09709-4757-1B45-9C41-13F23BBC4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2811" y="365127"/>
            <a:ext cx="10322517" cy="1325563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1580107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_Contenu hiérarchisé et descrip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878" y="0"/>
            <a:ext cx="10477314" cy="1251285"/>
          </a:xfr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 dirty="0"/>
              <a:t>Titre </a:t>
            </a:r>
            <a:r>
              <a:rPr lang="fr-FR" dirty="0" err="1"/>
              <a:t>Trebuchet</a:t>
            </a:r>
            <a:r>
              <a:rPr lang="fr-FR" dirty="0"/>
              <a:t> MS 36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69715A-7E16-D542-AF1E-C2CEE389B1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8878" y="1267327"/>
            <a:ext cx="10493356" cy="5046602"/>
          </a:xfrm>
        </p:spPr>
        <p:txBody>
          <a:bodyPr/>
          <a:lstStyle>
            <a:lvl1pPr>
              <a:defRPr sz="2400">
                <a:solidFill>
                  <a:srgbClr val="007284"/>
                </a:solidFill>
              </a:defRPr>
            </a:lvl1pPr>
            <a:lvl2pPr marL="539750" indent="-349250">
              <a:buFont typeface="Arial" panose="020B0604020202020204" pitchFamily="34" charset="0"/>
              <a:buChar char="•"/>
              <a:tabLst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254125" indent="-349250"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 lvl="0"/>
            <a:r>
              <a:rPr lang="fr-FR" dirty="0"/>
              <a:t>Premier niveau Calibri 24 – Utiliser les retraits pour basculer entres les niveaux (Accueil &gt; Augmenter/Diminuer le retrait (Cf. fiche pratique)</a:t>
            </a:r>
          </a:p>
          <a:p>
            <a:pPr lvl="1"/>
            <a:r>
              <a:rPr lang="fr-FR" dirty="0"/>
              <a:t>Premier niveau avec puce ou deuxième niveau Calibri 24 </a:t>
            </a:r>
          </a:p>
          <a:p>
            <a:pPr lvl="2"/>
            <a:r>
              <a:rPr lang="fr-FR" dirty="0"/>
              <a:t>Troisième niveau Calibri 20</a:t>
            </a:r>
          </a:p>
          <a:p>
            <a:pPr lvl="3"/>
            <a:r>
              <a:rPr lang="fr-FR" dirty="0"/>
              <a:t>Quatrième niveau Calibri 18</a:t>
            </a:r>
          </a:p>
          <a:p>
            <a:pPr lvl="3"/>
            <a:endParaRPr lang="fr-FR" dirty="0"/>
          </a:p>
          <a:p>
            <a:pPr lvl="0"/>
            <a:r>
              <a:rPr lang="fr-FR" dirty="0"/>
              <a:t>Premier niveau Calibri 24 – Penser à ajouter des illustrations</a:t>
            </a:r>
          </a:p>
          <a:p>
            <a:pPr lvl="1"/>
            <a:r>
              <a:rPr lang="fr-FR" dirty="0"/>
              <a:t>Premier niveau avec puce ou deuxième niveau Calibri 24</a:t>
            </a:r>
          </a:p>
          <a:p>
            <a:pPr lvl="2"/>
            <a:r>
              <a:rPr lang="fr-FR" dirty="0"/>
              <a:t>Troisième niveau Calibri 20</a:t>
            </a:r>
          </a:p>
          <a:p>
            <a:pPr lvl="3"/>
            <a:r>
              <a:rPr lang="fr-FR" dirty="0"/>
              <a:t>Quatrième niveau Calibri 18</a:t>
            </a:r>
          </a:p>
          <a:p>
            <a:pPr lvl="3"/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C89ADA-00F7-F943-B1B3-AF34015E57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763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_Contenu hiérarchisé sans puce 1er niv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878" y="0"/>
            <a:ext cx="10477314" cy="1251285"/>
          </a:xfr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69715A-7E16-D542-AF1E-C2CEE389B1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8878" y="1267327"/>
            <a:ext cx="10493356" cy="5046602"/>
          </a:xfrm>
        </p:spPr>
        <p:txBody>
          <a:bodyPr/>
          <a:lstStyle>
            <a:lvl1pPr>
              <a:defRPr sz="2400">
                <a:solidFill>
                  <a:srgbClr val="007284"/>
                </a:solidFill>
              </a:defRPr>
            </a:lvl1pPr>
            <a:lvl2pPr marL="539750" indent="-349250">
              <a:buFont typeface="Arial" panose="020B0604020202020204" pitchFamily="34" charset="0"/>
              <a:buChar char="•"/>
              <a:tabLst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254125" indent="-349250"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 lvl="0"/>
            <a:r>
              <a:rPr lang="fr-FR" dirty="0"/>
              <a:t>Premier niveau </a:t>
            </a:r>
          </a:p>
          <a:p>
            <a:pPr lvl="1"/>
            <a:r>
              <a:rPr lang="fr-FR" dirty="0"/>
              <a:t>Deuxième niveau </a:t>
            </a:r>
          </a:p>
          <a:p>
            <a:pPr lvl="2"/>
            <a:r>
              <a:rPr lang="fr-FR" dirty="0"/>
              <a:t>Troisième niveau </a:t>
            </a:r>
          </a:p>
          <a:p>
            <a:pPr lvl="3"/>
            <a:r>
              <a:rPr lang="fr-FR" dirty="0"/>
              <a:t>Quatrième niveau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Premier niveau </a:t>
            </a:r>
          </a:p>
          <a:p>
            <a:pPr lvl="1"/>
            <a:r>
              <a:rPr lang="fr-FR" dirty="0"/>
              <a:t>Deuxième niveau </a:t>
            </a:r>
          </a:p>
          <a:p>
            <a:pPr lvl="2"/>
            <a:r>
              <a:rPr lang="fr-FR" dirty="0"/>
              <a:t>Troisième niveau </a:t>
            </a:r>
          </a:p>
          <a:p>
            <a:pPr lvl="3"/>
            <a:r>
              <a:rPr lang="fr-FR" dirty="0"/>
              <a:t>Quatrième niveau</a:t>
            </a:r>
          </a:p>
          <a:p>
            <a:pPr lvl="3"/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C89ADA-00F7-F943-B1B3-AF34015E57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5377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_Contenu hiérarchisé avec puces premier niv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878" y="0"/>
            <a:ext cx="10477314" cy="1251285"/>
          </a:xfr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69715A-7E16-D542-AF1E-C2CEE389B1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8878" y="1267327"/>
            <a:ext cx="10493356" cy="5046602"/>
          </a:xfrm>
        </p:spPr>
        <p:txBody>
          <a:bodyPr/>
          <a:lstStyle>
            <a:lvl1pPr>
              <a:defRPr sz="2400">
                <a:solidFill>
                  <a:srgbClr val="007284"/>
                </a:solidFill>
              </a:defRPr>
            </a:lvl1pPr>
            <a:lvl2pPr marL="539750" indent="-349250">
              <a:buFont typeface="Arial" panose="020B0604020202020204" pitchFamily="34" charset="0"/>
              <a:buChar char="•"/>
              <a:tabLst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254125" indent="-349250"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 lvl="1"/>
            <a:r>
              <a:rPr lang="fr-FR" dirty="0"/>
              <a:t>Premier niveau avec puce</a:t>
            </a:r>
          </a:p>
          <a:p>
            <a:pPr lvl="2"/>
            <a:r>
              <a:rPr lang="fr-FR" dirty="0"/>
              <a:t>Deuxième niveau </a:t>
            </a:r>
          </a:p>
          <a:p>
            <a:pPr lvl="3"/>
            <a:r>
              <a:rPr lang="fr-FR" dirty="0"/>
              <a:t>Troisième niveau</a:t>
            </a:r>
          </a:p>
          <a:p>
            <a:pPr lvl="0"/>
            <a:endParaRPr lang="fr-FR" dirty="0"/>
          </a:p>
          <a:p>
            <a:pPr lvl="1"/>
            <a:r>
              <a:rPr lang="fr-FR" dirty="0"/>
              <a:t>Premier niveau avec puce</a:t>
            </a:r>
          </a:p>
          <a:p>
            <a:pPr lvl="2"/>
            <a:r>
              <a:rPr lang="fr-FR" dirty="0"/>
              <a:t>Deuxième niveau </a:t>
            </a:r>
          </a:p>
          <a:p>
            <a:pPr lvl="3"/>
            <a:r>
              <a:rPr lang="fr-FR" dirty="0"/>
              <a:t>Troisième niveau</a:t>
            </a:r>
          </a:p>
          <a:p>
            <a:pPr lvl="3"/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C89ADA-00F7-F943-B1B3-AF34015E57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146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_Contenu texte sans hiérarchis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70C4-6979-2446-803B-B7F38EC88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878" y="0"/>
            <a:ext cx="10477314" cy="1251285"/>
          </a:xfr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69715A-7E16-D542-AF1E-C2CEE389B1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8878" y="1267327"/>
            <a:ext cx="10493356" cy="5046602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39750" indent="-349250">
              <a:buFont typeface="Arial" panose="020B0604020202020204" pitchFamily="34" charset="0"/>
              <a:buChar char="•"/>
              <a:tabLst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254125" indent="-349250"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 lvl="0"/>
            <a:r>
              <a:rPr lang="fr-FR" dirty="0"/>
              <a:t>Texte </a:t>
            </a:r>
            <a:r>
              <a:rPr lang="fr-FR" dirty="0" err="1"/>
              <a:t>calibri</a:t>
            </a:r>
            <a:r>
              <a:rPr lang="fr-FR" dirty="0"/>
              <a:t> 24 sans hiérarchisation</a:t>
            </a:r>
          </a:p>
          <a:p>
            <a:pPr lvl="3"/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C89ADA-00F7-F943-B1B3-AF34015E57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107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3655C5-2062-1547-B277-1BDDCA37D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0498" y="6311900"/>
            <a:ext cx="971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4BEE5525-0005-014E-9D08-FE0C3C1A86ED}"/>
              </a:ext>
            </a:extLst>
          </p:cNvPr>
          <p:cNvSpPr/>
          <p:nvPr userDrawn="1"/>
        </p:nvSpPr>
        <p:spPr>
          <a:xfrm>
            <a:off x="-488" y="-22302"/>
            <a:ext cx="3926541" cy="6884894"/>
          </a:xfrm>
          <a:custGeom>
            <a:avLst/>
            <a:gdLst>
              <a:gd name="connsiteX0" fmla="*/ 0 w 3926541"/>
              <a:gd name="connsiteY0" fmla="*/ 0 h 6902823"/>
              <a:gd name="connsiteX1" fmla="*/ 3926541 w 3926541"/>
              <a:gd name="connsiteY1" fmla="*/ 17929 h 6902823"/>
              <a:gd name="connsiteX2" fmla="*/ 2617694 w 3926541"/>
              <a:gd name="connsiteY2" fmla="*/ 6902823 h 6902823"/>
              <a:gd name="connsiteX3" fmla="*/ 0 w 3926541"/>
              <a:gd name="connsiteY3" fmla="*/ 6902823 h 6902823"/>
              <a:gd name="connsiteX4" fmla="*/ 0 w 3926541"/>
              <a:gd name="connsiteY4" fmla="*/ 0 h 690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6541" h="6902823">
                <a:moveTo>
                  <a:pt x="0" y="0"/>
                </a:moveTo>
                <a:lnTo>
                  <a:pt x="3926541" y="17929"/>
                </a:lnTo>
                <a:lnTo>
                  <a:pt x="2617694" y="6902823"/>
                </a:lnTo>
                <a:lnTo>
                  <a:pt x="0" y="6902823"/>
                </a:lnTo>
                <a:cubicBezTo>
                  <a:pt x="5976" y="4601882"/>
                  <a:pt x="11953" y="2300941"/>
                  <a:pt x="0" y="0"/>
                </a:cubicBezTo>
                <a:close/>
              </a:path>
            </a:pathLst>
          </a:custGeom>
          <a:solidFill>
            <a:srgbClr val="369B9A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titre 1">
            <a:extLst>
              <a:ext uri="{FF2B5EF4-FFF2-40B4-BE49-F238E27FC236}">
                <a16:creationId xmlns:a16="http://schemas.microsoft.com/office/drawing/2014/main" id="{55C823F0-9F77-5C43-9A2C-EF86654BD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859" y="0"/>
            <a:ext cx="7836831" cy="1976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</a:t>
            </a:r>
            <a:r>
              <a:rPr lang="fr-FR" dirty="0" err="1"/>
              <a:t>Trebuchet</a:t>
            </a:r>
            <a:r>
              <a:rPr lang="fr-FR" dirty="0"/>
              <a:t> MS 44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5B1A65FA-9CE2-EB4A-9732-138AF8D72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4859" y="1976718"/>
            <a:ext cx="7836831" cy="2981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Premier niveau Calibri 24</a:t>
            </a:r>
          </a:p>
          <a:p>
            <a:pPr lvl="1"/>
            <a:r>
              <a:rPr lang="fr-FR" dirty="0"/>
              <a:t>Deuxième niveau Calibri 24</a:t>
            </a:r>
          </a:p>
          <a:p>
            <a:pPr lvl="2"/>
            <a:r>
              <a:rPr lang="fr-FR" dirty="0"/>
              <a:t>Troisième niveau Calibri 20</a:t>
            </a:r>
          </a:p>
          <a:p>
            <a:pPr lvl="3"/>
            <a:r>
              <a:rPr lang="fr-FR" dirty="0"/>
              <a:t>Quatrième niveau Calibri 20</a:t>
            </a:r>
          </a:p>
          <a:p>
            <a:pPr lvl="3"/>
            <a:endParaRPr lang="fr-FR" dirty="0"/>
          </a:p>
          <a:p>
            <a:pPr lvl="3"/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138281B-EBAE-AC43-B276-031335EC9D6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019" y="5611660"/>
            <a:ext cx="1876070" cy="56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2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69" r:id="rId2"/>
    <p:sldLayoutId id="2147483770" r:id="rId3"/>
    <p:sldLayoutId id="2147483772" r:id="rId4"/>
    <p:sldLayoutId id="214748384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284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007284"/>
          </a:solidFill>
          <a:latin typeface="+mn-lt"/>
          <a:ea typeface="+mn-ea"/>
          <a:cs typeface="+mn-cs"/>
        </a:defRPr>
      </a:lvl1pPr>
      <a:lvl2pPr marL="5588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890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75000"/>
            <a:lumOff val="25000"/>
          </a:schemeClr>
        </a:buClr>
        <a:buFont typeface="Police système Courant"/>
        <a:buChar char="-"/>
        <a:tabLst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62050" indent="-280988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Police système Courant"/>
        <a:buChar char="&gt;"/>
        <a:tabLst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07C36F-9416-3941-B019-F81BE791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116" y="365125"/>
            <a:ext cx="104882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</a:t>
            </a:r>
            <a:r>
              <a:rPr lang="fr-FR" dirty="0" err="1"/>
              <a:t>Trebuchet</a:t>
            </a:r>
            <a:r>
              <a:rPr lang="fr-FR" dirty="0"/>
              <a:t> MS 44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74E733-DCDA-5D45-B837-06CD9CE3C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7115" y="1825625"/>
            <a:ext cx="10488211" cy="433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Premier niveau Calibri 24</a:t>
            </a:r>
          </a:p>
          <a:p>
            <a:pPr lvl="1"/>
            <a:r>
              <a:rPr lang="fr-FR" dirty="0"/>
              <a:t>Deuxième niveau Calibri 24</a:t>
            </a:r>
          </a:p>
          <a:p>
            <a:pPr lvl="2"/>
            <a:r>
              <a:rPr lang="fr-FR" dirty="0"/>
              <a:t>Troisième niveau Calibri 20</a:t>
            </a:r>
          </a:p>
          <a:p>
            <a:pPr lvl="3"/>
            <a:r>
              <a:rPr lang="fr-FR" dirty="0"/>
              <a:t>Quatrième niveau Calibri 20</a:t>
            </a:r>
          </a:p>
          <a:p>
            <a:pPr lvl="3"/>
            <a:endParaRPr lang="fr-FR" dirty="0"/>
          </a:p>
          <a:p>
            <a:pPr lvl="3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3655C5-2062-1547-B277-1BDDCA37D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0498" y="6311900"/>
            <a:ext cx="971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CE734E-1ACD-9942-B754-B5E153BFF15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310" y="6252564"/>
            <a:ext cx="1414869" cy="424461"/>
          </a:xfrm>
          <a:prstGeom prst="rect">
            <a:avLst/>
          </a:prstGeom>
        </p:spPr>
      </p:pic>
      <p:sp>
        <p:nvSpPr>
          <p:cNvPr id="7" name="Forme libre 6">
            <a:extLst>
              <a:ext uri="{FF2B5EF4-FFF2-40B4-BE49-F238E27FC236}">
                <a16:creationId xmlns:a16="http://schemas.microsoft.com/office/drawing/2014/main" id="{8FB0EA3E-231E-3D45-AA3D-12C19DA0D83C}"/>
              </a:ext>
            </a:extLst>
          </p:cNvPr>
          <p:cNvSpPr/>
          <p:nvPr userDrawn="1"/>
        </p:nvSpPr>
        <p:spPr>
          <a:xfrm>
            <a:off x="0" y="0"/>
            <a:ext cx="943897" cy="6872748"/>
          </a:xfrm>
          <a:custGeom>
            <a:avLst/>
            <a:gdLst>
              <a:gd name="connsiteX0" fmla="*/ 9832 w 943897"/>
              <a:gd name="connsiteY0" fmla="*/ 0 h 6872748"/>
              <a:gd name="connsiteX1" fmla="*/ 943897 w 943897"/>
              <a:gd name="connsiteY1" fmla="*/ 0 h 6872748"/>
              <a:gd name="connsiteX2" fmla="*/ 176980 w 943897"/>
              <a:gd name="connsiteY2" fmla="*/ 6872748 h 6872748"/>
              <a:gd name="connsiteX3" fmla="*/ 0 w 943897"/>
              <a:gd name="connsiteY3" fmla="*/ 6872748 h 6872748"/>
              <a:gd name="connsiteX4" fmla="*/ 9832 w 943897"/>
              <a:gd name="connsiteY4" fmla="*/ 0 h 687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97" h="6872748">
                <a:moveTo>
                  <a:pt x="9832" y="0"/>
                </a:moveTo>
                <a:lnTo>
                  <a:pt x="943897" y="0"/>
                </a:lnTo>
                <a:lnTo>
                  <a:pt x="176980" y="6872748"/>
                </a:lnTo>
                <a:lnTo>
                  <a:pt x="0" y="6872748"/>
                </a:lnTo>
                <a:cubicBezTo>
                  <a:pt x="3277" y="4581832"/>
                  <a:pt x="6555" y="2290916"/>
                  <a:pt x="9832" y="0"/>
                </a:cubicBezTo>
                <a:close/>
              </a:path>
            </a:pathLst>
          </a:custGeom>
          <a:solidFill>
            <a:srgbClr val="369B9A"/>
          </a:solidFill>
          <a:ln>
            <a:solidFill>
              <a:srgbClr val="369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50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73" r:id="rId2"/>
    <p:sldLayoutId id="2147483777" r:id="rId3"/>
    <p:sldLayoutId id="2147483774" r:id="rId4"/>
    <p:sldLayoutId id="2147483776" r:id="rId5"/>
    <p:sldLayoutId id="2147483775" r:id="rId6"/>
    <p:sldLayoutId id="214748381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284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kern="1200">
          <a:solidFill>
            <a:srgbClr val="007284"/>
          </a:solidFill>
          <a:latin typeface="+mn-lt"/>
          <a:ea typeface="+mn-ea"/>
          <a:cs typeface="+mn-cs"/>
        </a:defRPr>
      </a:lvl1pPr>
      <a:lvl2pPr marL="539750" indent="-349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4875" indent="-34925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75000"/>
            <a:lumOff val="25000"/>
          </a:schemeClr>
        </a:buClr>
        <a:buFont typeface="Police système Courant"/>
        <a:buChar char="-"/>
        <a:tabLst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58875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Police système Courant"/>
        <a:buChar char="&gt;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07C36F-9416-3941-B019-F81BE791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810" y="-16041"/>
            <a:ext cx="10322517" cy="2053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</a:t>
            </a:r>
            <a:r>
              <a:rPr lang="fr-FR" dirty="0" err="1"/>
              <a:t>Trebuchet</a:t>
            </a:r>
            <a:r>
              <a:rPr lang="fr-FR" dirty="0"/>
              <a:t> MS 44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74E733-DCDA-5D45-B837-06CD9CE3C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2810" y="2053389"/>
            <a:ext cx="10322517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Premier niveau Calibri</a:t>
            </a:r>
          </a:p>
          <a:p>
            <a:pPr lvl="1"/>
            <a:r>
              <a:rPr lang="fr-FR" dirty="0"/>
              <a:t>Deuxième niveau Calibri</a:t>
            </a:r>
          </a:p>
          <a:p>
            <a:pPr lvl="2"/>
            <a:r>
              <a:rPr lang="fr-FR" dirty="0"/>
              <a:t>Troisième niveau Calibri</a:t>
            </a:r>
          </a:p>
          <a:p>
            <a:pPr lvl="3"/>
            <a:r>
              <a:rPr lang="fr-FR" dirty="0"/>
              <a:t>&gt; Quatrième niveau Calibri</a:t>
            </a:r>
          </a:p>
          <a:p>
            <a:pPr lvl="3"/>
            <a:endParaRPr lang="fr-FR" dirty="0"/>
          </a:p>
          <a:p>
            <a:pPr lvl="0"/>
            <a:r>
              <a:rPr lang="fr-FR" dirty="0"/>
              <a:t>Premier niveau Calibri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 Calibri</a:t>
            </a:r>
          </a:p>
          <a:p>
            <a:pPr lvl="3"/>
            <a:r>
              <a:rPr lang="fr-FR" dirty="0"/>
              <a:t>- Quatrième niveau Calibri</a:t>
            </a:r>
          </a:p>
          <a:p>
            <a:pPr lvl="3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3655C5-2062-1547-B277-1BDDCA37D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0498" y="6311900"/>
            <a:ext cx="971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D6E3C5BC-4396-CD4D-800D-4CF036FF567A}"/>
              </a:ext>
            </a:extLst>
          </p:cNvPr>
          <p:cNvSpPr/>
          <p:nvPr userDrawn="1"/>
        </p:nvSpPr>
        <p:spPr>
          <a:xfrm>
            <a:off x="0" y="0"/>
            <a:ext cx="943897" cy="6872748"/>
          </a:xfrm>
          <a:custGeom>
            <a:avLst/>
            <a:gdLst>
              <a:gd name="connsiteX0" fmla="*/ 9832 w 943897"/>
              <a:gd name="connsiteY0" fmla="*/ 0 h 6872748"/>
              <a:gd name="connsiteX1" fmla="*/ 943897 w 943897"/>
              <a:gd name="connsiteY1" fmla="*/ 0 h 6872748"/>
              <a:gd name="connsiteX2" fmla="*/ 176980 w 943897"/>
              <a:gd name="connsiteY2" fmla="*/ 6872748 h 6872748"/>
              <a:gd name="connsiteX3" fmla="*/ 0 w 943897"/>
              <a:gd name="connsiteY3" fmla="*/ 6872748 h 6872748"/>
              <a:gd name="connsiteX4" fmla="*/ 9832 w 943897"/>
              <a:gd name="connsiteY4" fmla="*/ 0 h 687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97" h="6872748">
                <a:moveTo>
                  <a:pt x="9832" y="0"/>
                </a:moveTo>
                <a:lnTo>
                  <a:pt x="943897" y="0"/>
                </a:lnTo>
                <a:lnTo>
                  <a:pt x="176980" y="6872748"/>
                </a:lnTo>
                <a:lnTo>
                  <a:pt x="0" y="6872748"/>
                </a:lnTo>
                <a:cubicBezTo>
                  <a:pt x="3277" y="4581832"/>
                  <a:pt x="6555" y="2290916"/>
                  <a:pt x="9832" y="0"/>
                </a:cubicBezTo>
                <a:close/>
              </a:path>
            </a:pathLst>
          </a:custGeom>
          <a:solidFill>
            <a:srgbClr val="369B9A"/>
          </a:solidFill>
          <a:ln>
            <a:solidFill>
              <a:srgbClr val="369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81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34" r:id="rId2"/>
    <p:sldLayoutId id="2147483752" r:id="rId3"/>
    <p:sldLayoutId id="2147483736" r:id="rId4"/>
    <p:sldLayoutId id="214748373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284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007284"/>
          </a:solidFill>
          <a:latin typeface="+mn-lt"/>
          <a:ea typeface="+mn-ea"/>
          <a:cs typeface="+mn-cs"/>
        </a:defRPr>
      </a:lvl1pPr>
      <a:lvl2pPr marL="539750" indent="-349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4875" indent="-34925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75000"/>
            <a:lumOff val="25000"/>
          </a:schemeClr>
        </a:buClr>
        <a:buFont typeface="Police système Courant"/>
        <a:buChar char="-"/>
        <a:tabLst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04875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3655C5-2062-1547-B277-1BDDCA37D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0498" y="6311900"/>
            <a:ext cx="971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itre 1">
            <a:extLst>
              <a:ext uri="{FF2B5EF4-FFF2-40B4-BE49-F238E27FC236}">
                <a16:creationId xmlns:a16="http://schemas.microsoft.com/office/drawing/2014/main" id="{55C823F0-9F77-5C43-9A2C-EF86654BD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96" y="0"/>
            <a:ext cx="10748208" cy="1976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5B1A65FA-9CE2-EB4A-9732-138AF8D72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1896" y="1976718"/>
            <a:ext cx="10748208" cy="2981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Premier niveau Calibri 24</a:t>
            </a:r>
          </a:p>
          <a:p>
            <a:pPr lvl="1"/>
            <a:r>
              <a:rPr lang="fr-FR" dirty="0"/>
              <a:t>Deuxième niveau Calibri 24</a:t>
            </a:r>
          </a:p>
          <a:p>
            <a:pPr lvl="2"/>
            <a:r>
              <a:rPr lang="fr-FR" dirty="0"/>
              <a:t>Troisième niveau Calibri 20</a:t>
            </a:r>
          </a:p>
          <a:p>
            <a:pPr lvl="3"/>
            <a:r>
              <a:rPr lang="fr-FR" dirty="0"/>
              <a:t>Quatrième niveau Calibri 20</a:t>
            </a:r>
          </a:p>
          <a:p>
            <a:pPr lvl="3"/>
            <a:endParaRPr lang="fr-FR" dirty="0"/>
          </a:p>
          <a:p>
            <a:pPr lvl="3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791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8" r:id="rId2"/>
    <p:sldLayoutId id="2147483779" r:id="rId3"/>
    <p:sldLayoutId id="2147483784" r:id="rId4"/>
    <p:sldLayoutId id="2147483783" r:id="rId5"/>
    <p:sldLayoutId id="2147483782" r:id="rId6"/>
    <p:sldLayoutId id="2147483781" r:id="rId7"/>
    <p:sldLayoutId id="2147483780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284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007284"/>
          </a:solidFill>
          <a:latin typeface="+mn-lt"/>
          <a:ea typeface="+mn-ea"/>
          <a:cs typeface="+mn-cs"/>
        </a:defRPr>
      </a:lvl1pPr>
      <a:lvl2pPr marL="5588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890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75000"/>
            <a:lumOff val="25000"/>
          </a:schemeClr>
        </a:buClr>
        <a:buFont typeface="Police système Courant"/>
        <a:buChar char="-"/>
        <a:tabLst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62050" indent="-280988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Police système Courant"/>
        <a:buChar char="&gt;"/>
        <a:tabLst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07C36F-9416-3941-B019-F81BE791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116" y="365125"/>
            <a:ext cx="104882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</a:t>
            </a:r>
            <a:r>
              <a:rPr lang="fr-FR" dirty="0" err="1"/>
              <a:t>Trebuchet</a:t>
            </a:r>
            <a:r>
              <a:rPr lang="fr-FR" dirty="0"/>
              <a:t> MS 44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74E733-DCDA-5D45-B837-06CD9CE3C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7115" y="1825625"/>
            <a:ext cx="10488211" cy="433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Premier niveau Calibri 24</a:t>
            </a:r>
          </a:p>
          <a:p>
            <a:pPr lvl="1"/>
            <a:r>
              <a:rPr lang="fr-FR" dirty="0"/>
              <a:t>Deuxième niveau Calibri 24</a:t>
            </a:r>
          </a:p>
          <a:p>
            <a:pPr lvl="2"/>
            <a:r>
              <a:rPr lang="fr-FR" dirty="0"/>
              <a:t>Troisième niveau Calibri 20</a:t>
            </a:r>
          </a:p>
          <a:p>
            <a:pPr lvl="3"/>
            <a:r>
              <a:rPr lang="fr-FR" dirty="0"/>
              <a:t>Quatrième niveau Calibri 20</a:t>
            </a:r>
          </a:p>
          <a:p>
            <a:pPr lvl="3"/>
            <a:endParaRPr lang="fr-FR" dirty="0"/>
          </a:p>
          <a:p>
            <a:pPr lvl="3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3655C5-2062-1547-B277-1BDDCA37D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0498" y="6311900"/>
            <a:ext cx="971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CE734E-1ACD-9942-B754-B5E153BFF15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310" y="6252564"/>
            <a:ext cx="1414869" cy="424461"/>
          </a:xfrm>
          <a:prstGeom prst="rect">
            <a:avLst/>
          </a:prstGeom>
        </p:spPr>
      </p:pic>
      <p:sp>
        <p:nvSpPr>
          <p:cNvPr id="7" name="Forme libre 6">
            <a:extLst>
              <a:ext uri="{FF2B5EF4-FFF2-40B4-BE49-F238E27FC236}">
                <a16:creationId xmlns:a16="http://schemas.microsoft.com/office/drawing/2014/main" id="{8FB0EA3E-231E-3D45-AA3D-12C19DA0D83C}"/>
              </a:ext>
            </a:extLst>
          </p:cNvPr>
          <p:cNvSpPr/>
          <p:nvPr userDrawn="1"/>
        </p:nvSpPr>
        <p:spPr>
          <a:xfrm>
            <a:off x="0" y="0"/>
            <a:ext cx="943897" cy="6872748"/>
          </a:xfrm>
          <a:custGeom>
            <a:avLst/>
            <a:gdLst>
              <a:gd name="connsiteX0" fmla="*/ 9832 w 943897"/>
              <a:gd name="connsiteY0" fmla="*/ 0 h 6872748"/>
              <a:gd name="connsiteX1" fmla="*/ 943897 w 943897"/>
              <a:gd name="connsiteY1" fmla="*/ 0 h 6872748"/>
              <a:gd name="connsiteX2" fmla="*/ 176980 w 943897"/>
              <a:gd name="connsiteY2" fmla="*/ 6872748 h 6872748"/>
              <a:gd name="connsiteX3" fmla="*/ 0 w 943897"/>
              <a:gd name="connsiteY3" fmla="*/ 6872748 h 6872748"/>
              <a:gd name="connsiteX4" fmla="*/ 9832 w 943897"/>
              <a:gd name="connsiteY4" fmla="*/ 0 h 687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97" h="6872748">
                <a:moveTo>
                  <a:pt x="9832" y="0"/>
                </a:moveTo>
                <a:lnTo>
                  <a:pt x="943897" y="0"/>
                </a:lnTo>
                <a:lnTo>
                  <a:pt x="176980" y="6872748"/>
                </a:lnTo>
                <a:lnTo>
                  <a:pt x="0" y="6872748"/>
                </a:lnTo>
                <a:cubicBezTo>
                  <a:pt x="3277" y="4581832"/>
                  <a:pt x="6555" y="2290916"/>
                  <a:pt x="9832" y="0"/>
                </a:cubicBezTo>
                <a:close/>
              </a:path>
            </a:pathLst>
          </a:custGeom>
          <a:solidFill>
            <a:srgbClr val="369B9A"/>
          </a:solidFill>
          <a:ln>
            <a:solidFill>
              <a:srgbClr val="369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53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4" r:id="rId10"/>
    <p:sldLayoutId id="2147483825" r:id="rId11"/>
    <p:sldLayoutId id="2147483826" r:id="rId12"/>
    <p:sldLayoutId id="2147483829" r:id="rId13"/>
    <p:sldLayoutId id="2147483846" r:id="rId14"/>
    <p:sldLayoutId id="2147483847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284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kern="1200">
          <a:solidFill>
            <a:srgbClr val="007284"/>
          </a:solidFill>
          <a:latin typeface="+mn-lt"/>
          <a:ea typeface="+mn-ea"/>
          <a:cs typeface="+mn-cs"/>
        </a:defRPr>
      </a:lvl1pPr>
      <a:lvl2pPr marL="539750" indent="-349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4875" indent="-34925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75000"/>
            <a:lumOff val="25000"/>
          </a:schemeClr>
        </a:buClr>
        <a:buFont typeface="Police système Courant"/>
        <a:buChar char="-"/>
        <a:tabLst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58875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Police système Courant"/>
        <a:buChar char="&gt;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07C36F-9416-3941-B019-F81BE791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116" y="365125"/>
            <a:ext cx="104882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</a:t>
            </a:r>
            <a:r>
              <a:rPr lang="fr-FR" dirty="0" err="1"/>
              <a:t>Trebuchet</a:t>
            </a:r>
            <a:r>
              <a:rPr lang="fr-FR" dirty="0"/>
              <a:t> MS 44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74E733-DCDA-5D45-B837-06CD9CE3C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7115" y="1825625"/>
            <a:ext cx="10488211" cy="433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Premier niveau Calibri 24</a:t>
            </a:r>
          </a:p>
          <a:p>
            <a:pPr lvl="1"/>
            <a:r>
              <a:rPr lang="fr-FR" dirty="0"/>
              <a:t>Deuxième niveau Calibri 24</a:t>
            </a:r>
          </a:p>
          <a:p>
            <a:pPr lvl="2"/>
            <a:r>
              <a:rPr lang="fr-FR" dirty="0"/>
              <a:t>Troisième niveau Calibri 20</a:t>
            </a:r>
          </a:p>
          <a:p>
            <a:pPr lvl="3"/>
            <a:r>
              <a:rPr lang="fr-FR" dirty="0"/>
              <a:t>Quatrième niveau Calibri 20</a:t>
            </a:r>
          </a:p>
          <a:p>
            <a:pPr lvl="3"/>
            <a:endParaRPr lang="fr-FR" dirty="0"/>
          </a:p>
          <a:p>
            <a:pPr lvl="3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3655C5-2062-1547-B277-1BDDCA37D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0498" y="6311900"/>
            <a:ext cx="971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A0CF69-49BF-8946-A114-3C5C4C90AECD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CE734E-1ACD-9942-B754-B5E153BFF15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310" y="6252564"/>
            <a:ext cx="1414869" cy="424461"/>
          </a:xfrm>
          <a:prstGeom prst="rect">
            <a:avLst/>
          </a:prstGeom>
        </p:spPr>
      </p:pic>
      <p:sp>
        <p:nvSpPr>
          <p:cNvPr id="7" name="Forme libre 6">
            <a:extLst>
              <a:ext uri="{FF2B5EF4-FFF2-40B4-BE49-F238E27FC236}">
                <a16:creationId xmlns:a16="http://schemas.microsoft.com/office/drawing/2014/main" id="{8FB0EA3E-231E-3D45-AA3D-12C19DA0D83C}"/>
              </a:ext>
            </a:extLst>
          </p:cNvPr>
          <p:cNvSpPr/>
          <p:nvPr userDrawn="1"/>
        </p:nvSpPr>
        <p:spPr>
          <a:xfrm>
            <a:off x="0" y="0"/>
            <a:ext cx="943897" cy="6872748"/>
          </a:xfrm>
          <a:custGeom>
            <a:avLst/>
            <a:gdLst>
              <a:gd name="connsiteX0" fmla="*/ 9832 w 943897"/>
              <a:gd name="connsiteY0" fmla="*/ 0 h 6872748"/>
              <a:gd name="connsiteX1" fmla="*/ 943897 w 943897"/>
              <a:gd name="connsiteY1" fmla="*/ 0 h 6872748"/>
              <a:gd name="connsiteX2" fmla="*/ 176980 w 943897"/>
              <a:gd name="connsiteY2" fmla="*/ 6872748 h 6872748"/>
              <a:gd name="connsiteX3" fmla="*/ 0 w 943897"/>
              <a:gd name="connsiteY3" fmla="*/ 6872748 h 6872748"/>
              <a:gd name="connsiteX4" fmla="*/ 9832 w 943897"/>
              <a:gd name="connsiteY4" fmla="*/ 0 h 687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97" h="6872748">
                <a:moveTo>
                  <a:pt x="9832" y="0"/>
                </a:moveTo>
                <a:lnTo>
                  <a:pt x="943897" y="0"/>
                </a:lnTo>
                <a:lnTo>
                  <a:pt x="176980" y="6872748"/>
                </a:lnTo>
                <a:lnTo>
                  <a:pt x="0" y="6872748"/>
                </a:lnTo>
                <a:cubicBezTo>
                  <a:pt x="3277" y="4581832"/>
                  <a:pt x="6555" y="2290916"/>
                  <a:pt x="9832" y="0"/>
                </a:cubicBezTo>
                <a:close/>
              </a:path>
            </a:pathLst>
          </a:custGeom>
          <a:solidFill>
            <a:srgbClr val="369B9A"/>
          </a:solidFill>
          <a:ln>
            <a:solidFill>
              <a:srgbClr val="369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770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284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kern="1200">
          <a:solidFill>
            <a:srgbClr val="007284"/>
          </a:solidFill>
          <a:latin typeface="+mn-lt"/>
          <a:ea typeface="+mn-ea"/>
          <a:cs typeface="+mn-cs"/>
        </a:defRPr>
      </a:lvl1pPr>
      <a:lvl2pPr marL="539750" indent="-349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4875" indent="-34925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75000"/>
            <a:lumOff val="25000"/>
          </a:schemeClr>
        </a:buClr>
        <a:buFont typeface="Police système Courant"/>
        <a:buChar char="-"/>
        <a:tabLst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58875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Police système Courant"/>
        <a:buChar char="&gt;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2.pn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.png"/><Relationship Id="rId5" Type="http://schemas.openxmlformats.org/officeDocument/2006/relationships/hyperlink" Target="https://agriculture.gouv.fr/gaspillage-alimentaire-des-nouvelles-donnees-pour-la-france" TargetMode="Externa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2.png"/><Relationship Id="rId4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1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2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png"/><Relationship Id="rId5" Type="http://schemas.openxmlformats.org/officeDocument/2006/relationships/image" Target="../media/image46.tiff"/><Relationship Id="rId10" Type="http://schemas.openxmlformats.org/officeDocument/2006/relationships/image" Target="../media/image51.emf"/><Relationship Id="rId4" Type="http://schemas.openxmlformats.org/officeDocument/2006/relationships/image" Target="../media/image45.tiff"/><Relationship Id="rId9" Type="http://schemas.openxmlformats.org/officeDocument/2006/relationships/image" Target="../media/image5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.png"/><Relationship Id="rId5" Type="http://schemas.openxmlformats.org/officeDocument/2006/relationships/image" Target="../media/image54.png"/><Relationship Id="rId4" Type="http://schemas.openxmlformats.org/officeDocument/2006/relationships/image" Target="../media/image5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8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sv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CA032B-D123-5645-8AC3-50E2568C5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7120" y="399699"/>
            <a:ext cx="7895761" cy="720707"/>
          </a:xfrm>
        </p:spPr>
        <p:txBody>
          <a:bodyPr>
            <a:normAutofit/>
          </a:bodyPr>
          <a:lstStyle/>
          <a:p>
            <a:r>
              <a:rPr lang="fr-FR" dirty="0"/>
              <a:t>Terres de Lorraine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66152E0-E5D4-964A-8ADD-D2BB299C15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9634" y="1992681"/>
            <a:ext cx="8174022" cy="1175907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TRAJECTOIRE de la transition agricole et alimentaire</a:t>
            </a:r>
          </a:p>
          <a:p>
            <a:pPr algn="ctr"/>
            <a:r>
              <a:rPr lang="fr-FR" sz="3600" dirty="0"/>
              <a:t> Construire une ambition commune à 2050 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3D76C624-5752-9E84-78EA-92AEA34DE42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3532" b="3532"/>
          <a:stretch>
            <a:fillRect/>
          </a:stretch>
        </p:blipFill>
        <p:spPr>
          <a:xfrm>
            <a:off x="6613628" y="5389047"/>
            <a:ext cx="2646034" cy="922853"/>
          </a:xfr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01DFF9-D4A5-2440-BCA4-0EFA149661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t>1</a:t>
            </a:fld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11A8ABD-646A-4849-A54A-ED819C822F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03426" y="5898744"/>
            <a:ext cx="7895759" cy="344677"/>
          </a:xfrm>
        </p:spPr>
        <p:txBody>
          <a:bodyPr>
            <a:normAutofit lnSpcReduction="10000"/>
          </a:bodyPr>
          <a:lstStyle/>
          <a:p>
            <a:r>
              <a:rPr lang="fr-FR" sz="2000" dirty="0"/>
              <a:t>Julie Casenave- Solagro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66778CD-9741-C341-9FDA-C21F05E08B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03426" y="5561324"/>
            <a:ext cx="7895759" cy="344677"/>
          </a:xfrm>
        </p:spPr>
        <p:txBody>
          <a:bodyPr>
            <a:normAutofit/>
          </a:bodyPr>
          <a:lstStyle/>
          <a:p>
            <a:r>
              <a:rPr lang="fr-FR" dirty="0"/>
              <a:t>Toul – 11 décembre 2023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12617E45-0E08-4D70-1BAE-0CF60CCFB0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8234" b="8234"/>
          <a:stretch>
            <a:fillRect/>
          </a:stretch>
        </p:blipFill>
        <p:spPr>
          <a:xfrm>
            <a:off x="9202525" y="377894"/>
            <a:ext cx="1996841" cy="696435"/>
          </a:xfrm>
          <a:prstGeom prst="rect">
            <a:avLst/>
          </a:prstGeom>
        </p:spPr>
      </p:pic>
      <p:pic>
        <p:nvPicPr>
          <p:cNvPr id="13" name="Image 4" descr="LogoCC2T-vertical">
            <a:extLst>
              <a:ext uri="{FF2B5EF4-FFF2-40B4-BE49-F238E27FC236}">
                <a16:creationId xmlns:a16="http://schemas.microsoft.com/office/drawing/2014/main" id="{543AC220-AFAA-2A3F-DBBB-F657B0535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0" t="11214" r="16238" b="10986"/>
          <a:stretch>
            <a:fillRect/>
          </a:stretch>
        </p:blipFill>
        <p:spPr bwMode="auto">
          <a:xfrm>
            <a:off x="7942278" y="3585412"/>
            <a:ext cx="830007" cy="111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5">
            <a:extLst>
              <a:ext uri="{FF2B5EF4-FFF2-40B4-BE49-F238E27FC236}">
                <a16:creationId xmlns:a16="http://schemas.microsoft.com/office/drawing/2014/main" id="{0607DEDC-1BD9-71F4-0148-114B70D22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166" y="3782692"/>
            <a:ext cx="823051" cy="72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7">
            <a:extLst>
              <a:ext uri="{FF2B5EF4-FFF2-40B4-BE49-F238E27FC236}">
                <a16:creationId xmlns:a16="http://schemas.microsoft.com/office/drawing/2014/main" id="{7DF69686-CB26-0E66-2E4C-B0EF0A667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" t="10921" r="3250"/>
          <a:stretch>
            <a:fillRect/>
          </a:stretch>
        </p:blipFill>
        <p:spPr bwMode="auto">
          <a:xfrm>
            <a:off x="8973346" y="3845181"/>
            <a:ext cx="1589926" cy="5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8">
            <a:extLst>
              <a:ext uri="{FF2B5EF4-FFF2-40B4-BE49-F238E27FC236}">
                <a16:creationId xmlns:a16="http://schemas.microsoft.com/office/drawing/2014/main" id="{7FAEF095-BFEF-8F6F-EA6A-00F337B9B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36" y="3840663"/>
            <a:ext cx="1251328" cy="60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911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8FB50E-2EA8-1241-9FBE-64B943448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7891" y="0"/>
            <a:ext cx="8033799" cy="69941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sz="3200" dirty="0"/>
              <a:t>Le scénario du territoire</a:t>
            </a:r>
            <a:endParaRPr lang="fr-FR" sz="3200" i="1" dirty="0">
              <a:solidFill>
                <a:schemeClr val="accent6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A1DB970-7EE4-48F9-F260-9530F650765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CF69-49BF-8946-A114-3C5C4C90AEC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à coins arrondis 23">
            <a:extLst>
              <a:ext uri="{FF2B5EF4-FFF2-40B4-BE49-F238E27FC236}">
                <a16:creationId xmlns:a16="http://schemas.microsoft.com/office/drawing/2014/main" id="{FF323D2F-AE08-2E18-5B62-3D726FCD3521}"/>
              </a:ext>
            </a:extLst>
          </p:cNvPr>
          <p:cNvSpPr/>
          <p:nvPr/>
        </p:nvSpPr>
        <p:spPr>
          <a:xfrm>
            <a:off x="3887890" y="1079575"/>
            <a:ext cx="8033800" cy="5597449"/>
          </a:xfrm>
          <a:prstGeom prst="roundRect">
            <a:avLst>
              <a:gd name="adj" fmla="val 15996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dash"/>
            <a:miter/>
          </a:ln>
          <a:effectLst>
            <a:outerShdw dist="88900" dir="6900000" sx="102000" sy="102000" algn="tl" rotWithShape="0">
              <a:srgbClr val="00687A">
                <a:lumMod val="75000"/>
                <a:alpha val="1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AF5207-0ACA-23CF-9E0E-F34B22F494CF}"/>
              </a:ext>
            </a:extLst>
          </p:cNvPr>
          <p:cNvSpPr/>
          <p:nvPr/>
        </p:nvSpPr>
        <p:spPr>
          <a:xfrm>
            <a:off x="4394199" y="2508625"/>
            <a:ext cx="6858001" cy="138759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miter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Transition agricole </a:t>
            </a:r>
            <a:r>
              <a: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développer les circuits courts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 proximité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6F3DA6A-52F8-B9D9-4AF5-6103BEE75A1F}"/>
              </a:ext>
            </a:extLst>
          </p:cNvPr>
          <p:cNvSpPr/>
          <p:nvPr/>
        </p:nvSpPr>
        <p:spPr>
          <a:xfrm>
            <a:off x="4394200" y="5043747"/>
            <a:ext cx="6858002" cy="138929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miter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Préservation et accès au </a:t>
            </a:r>
            <a:r>
              <a: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foncier</a:t>
            </a:r>
            <a:r>
              <a: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agricole et production </a:t>
            </a:r>
            <a:r>
              <a:rPr kumimoji="0" lang="fr-FR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d’</a:t>
            </a:r>
            <a:r>
              <a: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énergie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DD18A2A-4F02-26A5-3ACF-AA3E9A621637}"/>
              </a:ext>
            </a:extLst>
          </p:cNvPr>
          <p:cNvSpPr/>
          <p:nvPr/>
        </p:nvSpPr>
        <p:spPr>
          <a:xfrm>
            <a:off x="4394202" y="1296688"/>
            <a:ext cx="6857998" cy="12119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miter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Garantir une </a:t>
            </a:r>
            <a:r>
              <a: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transition alimentaire 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pour tous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E80EEAC-9454-E6A1-B93A-3119E0571F0F}"/>
              </a:ext>
            </a:extLst>
          </p:cNvPr>
          <p:cNvSpPr/>
          <p:nvPr/>
        </p:nvSpPr>
        <p:spPr>
          <a:xfrm>
            <a:off x="4394201" y="3896215"/>
            <a:ext cx="6857999" cy="1144459"/>
          </a:xfrm>
          <a:prstGeom prst="roundRect">
            <a:avLst/>
          </a:prstGeom>
          <a:solidFill>
            <a:srgbClr val="71AD47"/>
          </a:solidFill>
          <a:ln w="9525" cap="flat" cmpd="sng" algn="ctr">
            <a:noFill/>
            <a:prstDash val="solid"/>
            <a:miter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-prendre le virage de l’agroécologie </a:t>
            </a:r>
          </a:p>
        </p:txBody>
      </p:sp>
    </p:spTree>
    <p:extLst>
      <p:ext uri="{BB962C8B-B14F-4D97-AF65-F5344CB8AC3E}">
        <p14:creationId xmlns:p14="http://schemas.microsoft.com/office/powerpoint/2010/main" val="204413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77889B-73CC-EA35-5BD3-F5043D8C27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8780" y="1252329"/>
            <a:ext cx="10630246" cy="5210939"/>
          </a:xfrm>
        </p:spPr>
        <p:txBody>
          <a:bodyPr>
            <a:normAutofit/>
          </a:bodyPr>
          <a:lstStyle/>
          <a:p>
            <a:pPr marL="457200" indent="-457200" algn="just" fontAlgn="ctr">
              <a:lnSpc>
                <a:spcPct val="100000"/>
              </a:lnSpc>
              <a:buSzPct val="100000"/>
              <a:buFont typeface="Wingdings" panose="05000000000000000000" pitchFamily="2" charset="2"/>
              <a:buChar char="à"/>
              <a:tabLst>
                <a:tab pos="457200" algn="l"/>
              </a:tabLst>
            </a:pPr>
            <a:r>
              <a:rPr lang="fr-FR" sz="2800" b="1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DEFI N°1 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: 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Adapter nos régimes alimentaires </a:t>
            </a:r>
            <a: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</a:rPr>
              <a:t>aux enjeux actuels et futurs </a:t>
            </a:r>
          </a:p>
          <a:p>
            <a:pPr algn="just" fontAlgn="ctr">
              <a:lnSpc>
                <a:spcPct val="100000"/>
              </a:lnSpc>
              <a:buSzPct val="100000"/>
              <a:tabLst>
                <a:tab pos="457200" algn="l"/>
              </a:tabLst>
            </a:pPr>
            <a:endParaRPr lang="fr-FR" sz="1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 algn="just" fontAlgn="ctr">
              <a:lnSpc>
                <a:spcPct val="100000"/>
              </a:lnSpc>
              <a:buSzPct val="100000"/>
              <a:buFont typeface="Wingdings" panose="05000000000000000000" pitchFamily="2" charset="2"/>
              <a:buChar char="à"/>
              <a:tabLst>
                <a:tab pos="457200" algn="l"/>
              </a:tabLst>
            </a:pPr>
            <a:r>
              <a:rPr lang="fr-FR" sz="2800" b="1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DEFI N°2 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: </a:t>
            </a:r>
            <a: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</a:rPr>
              <a:t>Prendre en compte les 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enjeux</a:t>
            </a:r>
            <a: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d’accessibilité « Une alimentation </a:t>
            </a:r>
            <a:r>
              <a:rPr lang="fr-FR" sz="2800" i="1" dirty="0">
                <a:solidFill>
                  <a:schemeClr val="tx1"/>
                </a:solidFill>
                <a:latin typeface="Calibri" panose="020F0502020204030204" pitchFamily="34" charset="0"/>
              </a:rPr>
              <a:t>de qualité pour tous ! »</a:t>
            </a:r>
          </a:p>
          <a:p>
            <a:pPr algn="just" fontAlgn="ctr">
              <a:lnSpc>
                <a:spcPct val="100000"/>
              </a:lnSpc>
              <a:buSzPct val="100000"/>
              <a:tabLst>
                <a:tab pos="457200" algn="l"/>
              </a:tabLst>
            </a:pPr>
            <a:endParaRPr lang="fr-FR" sz="14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 algn="just" fontAlgn="ctr">
              <a:lnSpc>
                <a:spcPct val="100000"/>
              </a:lnSpc>
              <a:buSzPct val="100000"/>
              <a:buFont typeface="Wingdings" panose="05000000000000000000" pitchFamily="2" charset="2"/>
              <a:buChar char="à"/>
              <a:tabLst>
                <a:tab pos="457200" algn="l"/>
              </a:tabLst>
            </a:pPr>
            <a:r>
              <a:rPr lang="fr-FR" sz="2800" b="1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DEFI N°3 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: </a:t>
            </a:r>
            <a: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Réduire le 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gaspillage alimentaire</a:t>
            </a:r>
          </a:p>
          <a:p>
            <a:pPr algn="just" fontAlgn="ctr">
              <a:lnSpc>
                <a:spcPct val="100000"/>
              </a:lnSpc>
              <a:buSzPct val="100000"/>
              <a:tabLst>
                <a:tab pos="457200" algn="l"/>
              </a:tabLst>
            </a:pPr>
            <a:endParaRPr lang="fr-FR" sz="1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 fontAlgn="ctr">
              <a:lnSpc>
                <a:spcPct val="100000"/>
              </a:lnSpc>
              <a:buSzPct val="100000"/>
              <a:tabLst>
                <a:tab pos="457200" algn="l"/>
              </a:tabLst>
            </a:pPr>
            <a:r>
              <a:rPr lang="fr-FR" sz="2800" b="1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 DEFI N°4 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: 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Valoriser les producteurs et les produits du territoire</a:t>
            </a:r>
            <a:endParaRPr lang="fr-FR" sz="28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F2098F-6A94-58C1-45C4-307AF69FD3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CF69-49BF-8946-A114-3C5C4C90AEC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D02A75AE-6D96-21EE-C223-C42B02C968D2}"/>
              </a:ext>
            </a:extLst>
          </p:cNvPr>
          <p:cNvSpPr txBox="1">
            <a:spLocks/>
          </p:cNvSpPr>
          <p:nvPr/>
        </p:nvSpPr>
        <p:spPr>
          <a:xfrm>
            <a:off x="3014324" y="5531270"/>
            <a:ext cx="8332394" cy="99267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rgbClr val="007284"/>
                </a:solidFill>
                <a:latin typeface="+mn-lt"/>
                <a:ea typeface="+mn-ea"/>
                <a:cs typeface="+mn-cs"/>
              </a:defRPr>
            </a:lvl1pPr>
            <a:lvl2pPr marL="5397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4875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Police système Courant"/>
              <a:buChar char="-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4125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1800" u="sng" dirty="0">
                <a:solidFill>
                  <a:schemeClr val="accent2">
                    <a:lumMod val="75000"/>
                  </a:schemeClr>
                </a:solidFill>
              </a:rPr>
              <a:t>Points de vigilance </a:t>
            </a:r>
            <a:r>
              <a:rPr lang="fr-FR" sz="1800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2">
                    <a:lumMod val="75000"/>
                  </a:schemeClr>
                </a:solidFill>
              </a:rPr>
              <a:t>Sécuriser notre socle alimentaire : 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ne pas diminuer nos productions au profit d’importations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2">
                    <a:lumMod val="75000"/>
                  </a:schemeClr>
                </a:solidFill>
              </a:rPr>
              <a:t>Une attention à la 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qualité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</a:rPr>
              <a:t> des denrées alimentaires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362CF70-E9E5-8A2E-B226-212D81BDE037}"/>
              </a:ext>
            </a:extLst>
          </p:cNvPr>
          <p:cNvSpPr txBox="1">
            <a:spLocks/>
          </p:cNvSpPr>
          <p:nvPr/>
        </p:nvSpPr>
        <p:spPr>
          <a:xfrm>
            <a:off x="983916" y="267870"/>
            <a:ext cx="10488211" cy="650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84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1"/>
                </a:solidFill>
              </a:rPr>
              <a:t>Transition alimentaire </a:t>
            </a:r>
          </a:p>
          <a:p>
            <a:r>
              <a:rPr lang="fr-FR" sz="3200" b="1" dirty="0">
                <a:solidFill>
                  <a:schemeClr val="accent1"/>
                </a:solidFill>
              </a:rPr>
              <a:t>Ambitions du territoire en 2050 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EC6598-85C0-A190-6FE8-0F2769279EDC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Espace réservé pour une image  8">
            <a:extLst>
              <a:ext uri="{FF2B5EF4-FFF2-40B4-BE49-F238E27FC236}">
                <a16:creationId xmlns:a16="http://schemas.microsoft.com/office/drawing/2014/main" id="{E1EF236A-3ACD-0045-7F0C-80F483548F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10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3D16476-7B1D-F44A-8DF8-932F1E813B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38"/>
          <a:stretch/>
        </p:blipFill>
        <p:spPr>
          <a:xfrm>
            <a:off x="783771" y="2553010"/>
            <a:ext cx="1677300" cy="85602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14F8A8-1090-6344-B564-1F0921E9D45F}"/>
              </a:ext>
            </a:extLst>
          </p:cNvPr>
          <p:cNvSpPr txBox="1"/>
          <p:nvPr/>
        </p:nvSpPr>
        <p:spPr>
          <a:xfrm>
            <a:off x="7994073" y="12469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srgbClr val="5656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3ADC61B4-E271-4D95-4691-149B45AF3179}"/>
              </a:ext>
            </a:extLst>
          </p:cNvPr>
          <p:cNvSpPr txBox="1">
            <a:spLocks/>
          </p:cNvSpPr>
          <p:nvPr/>
        </p:nvSpPr>
        <p:spPr>
          <a:xfrm>
            <a:off x="942165" y="70031"/>
            <a:ext cx="10791451" cy="608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7284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accent1"/>
                </a:solidFill>
              </a:rPr>
              <a:t>Transition alimentaire en 2050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9618D2D-E6B0-A0EA-C112-93B8219D88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66" b="17221"/>
          <a:stretch/>
        </p:blipFill>
        <p:spPr>
          <a:xfrm>
            <a:off x="4908221" y="909960"/>
            <a:ext cx="6709548" cy="563215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0CF1736-7456-AD4B-8A89-2648CA9EFFCE}"/>
              </a:ext>
            </a:extLst>
          </p:cNvPr>
          <p:cNvSpPr txBox="1"/>
          <p:nvPr/>
        </p:nvSpPr>
        <p:spPr>
          <a:xfrm>
            <a:off x="783771" y="3416705"/>
            <a:ext cx="4124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Rééquilibrage du régime alimentaire :</a:t>
            </a:r>
          </a:p>
          <a:p>
            <a:r>
              <a:rPr lang="fr-FR" sz="2000" dirty="0"/>
              <a:t>préconisations du PNNS 4</a:t>
            </a:r>
          </a:p>
        </p:txBody>
      </p:sp>
      <p:pic>
        <p:nvPicPr>
          <p:cNvPr id="2" name="Espace réservé pour une image  8">
            <a:extLst>
              <a:ext uri="{FF2B5EF4-FFF2-40B4-BE49-F238E27FC236}">
                <a16:creationId xmlns:a16="http://schemas.microsoft.com/office/drawing/2014/main" id="{8C83BDA9-E1D1-DB84-2951-8E5D22F2E5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9D37F3-0228-C9FD-17DF-9C477DDC4C24}"/>
              </a:ext>
            </a:extLst>
          </p:cNvPr>
          <p:cNvSpPr/>
          <p:nvPr/>
        </p:nvSpPr>
        <p:spPr>
          <a:xfrm rot="396386">
            <a:off x="-633807" y="-177440"/>
            <a:ext cx="1219200" cy="717294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172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D3628-E672-41F4-0132-A5B5D98ABA78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CB818A-1FA5-4AA5-F98A-5A8F34C5D2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25C11C68-F016-E33E-79A5-5493D0C15C67}"/>
              </a:ext>
            </a:extLst>
          </p:cNvPr>
          <p:cNvSpPr txBox="1">
            <a:spLocks/>
          </p:cNvSpPr>
          <p:nvPr/>
        </p:nvSpPr>
        <p:spPr>
          <a:xfrm>
            <a:off x="978975" y="0"/>
            <a:ext cx="10791451" cy="736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7284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accent1"/>
                </a:solidFill>
              </a:rPr>
              <a:t>Transition alimentaire en 2050 </a:t>
            </a:r>
          </a:p>
        </p:txBody>
      </p:sp>
      <p:pic>
        <p:nvPicPr>
          <p:cNvPr id="12" name="Espace réservé pour une image  8">
            <a:extLst>
              <a:ext uri="{FF2B5EF4-FFF2-40B4-BE49-F238E27FC236}">
                <a16:creationId xmlns:a16="http://schemas.microsoft.com/office/drawing/2014/main" id="{2BB938D3-3497-5AFB-0357-6F77BF5F0C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87324CE5-B2E6-160F-5C84-CCF43A4722E6}"/>
              </a:ext>
            </a:extLst>
          </p:cNvPr>
          <p:cNvGrpSpPr/>
          <p:nvPr/>
        </p:nvGrpSpPr>
        <p:grpSpPr>
          <a:xfrm>
            <a:off x="150423" y="1306650"/>
            <a:ext cx="8036159" cy="4605595"/>
            <a:chOff x="150423" y="1171184"/>
            <a:chExt cx="8036159" cy="460559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1EB8A03-C99B-F5DF-AE73-311B9A41C3B2}"/>
                </a:ext>
              </a:extLst>
            </p:cNvPr>
            <p:cNvSpPr/>
            <p:nvPr/>
          </p:nvSpPr>
          <p:spPr>
            <a:xfrm>
              <a:off x="150423" y="1171184"/>
              <a:ext cx="8036159" cy="4605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AC1DD043-ADA6-24C7-3D7F-AEB890E5EFF0}"/>
                </a:ext>
              </a:extLst>
            </p:cNvPr>
            <p:cNvCxnSpPr>
              <a:cxnSpLocks/>
            </p:cNvCxnSpPr>
            <p:nvPr/>
          </p:nvCxnSpPr>
          <p:spPr>
            <a:xfrm>
              <a:off x="967234" y="1689167"/>
              <a:ext cx="0" cy="39625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809D96A-2CE6-D367-F7C4-5DB9B4B2F66C}"/>
                </a:ext>
              </a:extLst>
            </p:cNvPr>
            <p:cNvSpPr txBox="1"/>
            <p:nvPr/>
          </p:nvSpPr>
          <p:spPr>
            <a:xfrm>
              <a:off x="200753" y="1805869"/>
              <a:ext cx="7664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/>
                <a:t>2 500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1AB64AF-94C5-D64D-476F-FDF90EB3A844}"/>
                </a:ext>
              </a:extLst>
            </p:cNvPr>
            <p:cNvSpPr txBox="1"/>
            <p:nvPr/>
          </p:nvSpPr>
          <p:spPr>
            <a:xfrm>
              <a:off x="227647" y="2531195"/>
              <a:ext cx="7664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/>
                <a:t>2 000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CCB65A5-C3D3-B694-DA00-E78ABCCD0E8E}"/>
                </a:ext>
              </a:extLst>
            </p:cNvPr>
            <p:cNvSpPr txBox="1"/>
            <p:nvPr/>
          </p:nvSpPr>
          <p:spPr>
            <a:xfrm>
              <a:off x="227646" y="3256521"/>
              <a:ext cx="7664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/>
                <a:t>1 500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352866B7-73B9-3AA0-9A86-993A84664E65}"/>
                </a:ext>
              </a:extLst>
            </p:cNvPr>
            <p:cNvSpPr txBox="1"/>
            <p:nvPr/>
          </p:nvSpPr>
          <p:spPr>
            <a:xfrm>
              <a:off x="214199" y="4010848"/>
              <a:ext cx="7664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/>
                <a:t>1 500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3A57241-FC42-F08A-7462-7B79D6B35CA1}"/>
                </a:ext>
              </a:extLst>
            </p:cNvPr>
            <p:cNvSpPr txBox="1"/>
            <p:nvPr/>
          </p:nvSpPr>
          <p:spPr>
            <a:xfrm>
              <a:off x="214199" y="4763951"/>
              <a:ext cx="7664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/>
                <a:t>500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93A8B0A-8FB1-C01F-7BA6-B3FABAB60BFA}"/>
                </a:ext>
              </a:extLst>
            </p:cNvPr>
            <p:cNvSpPr txBox="1"/>
            <p:nvPr/>
          </p:nvSpPr>
          <p:spPr>
            <a:xfrm>
              <a:off x="207476" y="5499780"/>
              <a:ext cx="7664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/>
                <a:t>0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1E10E6A-1A10-553E-CCF4-BC4DBF1D5BFF}"/>
                </a:ext>
              </a:extLst>
            </p:cNvPr>
            <p:cNvSpPr txBox="1"/>
            <p:nvPr/>
          </p:nvSpPr>
          <p:spPr>
            <a:xfrm rot="16200000">
              <a:off x="-1000928" y="3547553"/>
              <a:ext cx="25797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En kg CO2eq / personne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7EA5CEB-F1EF-9B78-DCF1-E03B30EE07A0}"/>
                </a:ext>
              </a:extLst>
            </p:cNvPr>
            <p:cNvSpPr/>
            <p:nvPr/>
          </p:nvSpPr>
          <p:spPr>
            <a:xfrm>
              <a:off x="1101705" y="1685232"/>
              <a:ext cx="1298514" cy="395304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19440C6-D31E-8D53-B4F0-D3C135685DE8}"/>
                </a:ext>
              </a:extLst>
            </p:cNvPr>
            <p:cNvSpPr/>
            <p:nvPr/>
          </p:nvSpPr>
          <p:spPr>
            <a:xfrm>
              <a:off x="2512389" y="2195833"/>
              <a:ext cx="1298514" cy="344244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6D94EEB-680B-0906-F7CA-1F3FB690529B}"/>
                </a:ext>
              </a:extLst>
            </p:cNvPr>
            <p:cNvSpPr/>
            <p:nvPr/>
          </p:nvSpPr>
          <p:spPr>
            <a:xfrm>
              <a:off x="3923073" y="2830278"/>
              <a:ext cx="1298514" cy="280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A06583E-54AD-059A-C619-AED452365678}"/>
                </a:ext>
              </a:extLst>
            </p:cNvPr>
            <p:cNvSpPr/>
            <p:nvPr/>
          </p:nvSpPr>
          <p:spPr>
            <a:xfrm>
              <a:off x="5345949" y="3256520"/>
              <a:ext cx="1298514" cy="238175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240FBB5-8314-AC44-7F8C-6461EC755D18}"/>
                </a:ext>
              </a:extLst>
            </p:cNvPr>
            <p:cNvSpPr/>
            <p:nvPr/>
          </p:nvSpPr>
          <p:spPr>
            <a:xfrm>
              <a:off x="6768825" y="3533520"/>
              <a:ext cx="1298514" cy="2052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0CFD8E39-ABBB-EC71-0B63-B1E4082B786E}"/>
                </a:ext>
              </a:extLst>
            </p:cNvPr>
            <p:cNvSpPr txBox="1"/>
            <p:nvPr/>
          </p:nvSpPr>
          <p:spPr>
            <a:xfrm>
              <a:off x="1101704" y="2362222"/>
              <a:ext cx="1298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chemeClr val="bg1"/>
                  </a:solidFill>
                </a:rPr>
                <a:t>DÉPLACEMENTS</a:t>
              </a:r>
            </a:p>
            <a:p>
              <a:pPr algn="ctr"/>
              <a:r>
                <a:rPr lang="fr-FR" sz="1200" dirty="0">
                  <a:solidFill>
                    <a:schemeClr val="bg1"/>
                  </a:solidFill>
                </a:rPr>
                <a:t>2 650 kg CO2eq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381C7C57-DE19-0122-291D-E71C3C03AB37}"/>
                </a:ext>
              </a:extLst>
            </p:cNvPr>
            <p:cNvSpPr txBox="1"/>
            <p:nvPr/>
          </p:nvSpPr>
          <p:spPr>
            <a:xfrm>
              <a:off x="2513582" y="2979521"/>
              <a:ext cx="1298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chemeClr val="bg1"/>
                  </a:solidFill>
                </a:rPr>
                <a:t>ALIMENTATION</a:t>
              </a:r>
            </a:p>
            <a:p>
              <a:pPr algn="ctr"/>
              <a:r>
                <a:rPr lang="fr-FR" sz="1200" dirty="0">
                  <a:solidFill>
                    <a:schemeClr val="bg1"/>
                  </a:solidFill>
                </a:rPr>
                <a:t>2 350 kg CO2eq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3C79747D-AA8B-6EE0-930F-FF190CD390B9}"/>
                </a:ext>
              </a:extLst>
            </p:cNvPr>
            <p:cNvSpPr txBox="1"/>
            <p:nvPr/>
          </p:nvSpPr>
          <p:spPr>
            <a:xfrm>
              <a:off x="3910970" y="3358998"/>
              <a:ext cx="1298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chemeClr val="bg1"/>
                  </a:solidFill>
                </a:rPr>
                <a:t>LOGEMENT</a:t>
              </a:r>
            </a:p>
            <a:p>
              <a:pPr algn="ctr"/>
              <a:r>
                <a:rPr lang="fr-FR" sz="1200" dirty="0">
                  <a:solidFill>
                    <a:schemeClr val="bg1"/>
                  </a:solidFill>
                </a:rPr>
                <a:t>1 900 kg CO2eq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4DFAC40B-BB64-8C91-DC9A-B9B3BCF0EAB4}"/>
                </a:ext>
              </a:extLst>
            </p:cNvPr>
            <p:cNvSpPr txBox="1"/>
            <p:nvPr/>
          </p:nvSpPr>
          <p:spPr>
            <a:xfrm>
              <a:off x="5309550" y="3672737"/>
              <a:ext cx="13624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chemeClr val="bg1"/>
                  </a:solidFill>
                </a:rPr>
                <a:t>CONSOMMATION</a:t>
              </a:r>
            </a:p>
            <a:p>
              <a:pPr algn="ctr"/>
              <a:r>
                <a:rPr lang="fr-FR" sz="1200" dirty="0">
                  <a:solidFill>
                    <a:schemeClr val="bg1"/>
                  </a:solidFill>
                </a:rPr>
                <a:t>1 600 kg CO2eq</a:t>
              </a:r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74F2AE59-D39B-8FA0-E3C7-431BAB242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7353"/>
            <a:stretch/>
          </p:blipFill>
          <p:spPr>
            <a:xfrm>
              <a:off x="5699950" y="1615930"/>
              <a:ext cx="2304000" cy="501467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F815D56C-DC92-F2DF-8946-3884FC646FF6}"/>
                </a:ext>
              </a:extLst>
            </p:cNvPr>
            <p:cNvSpPr txBox="1"/>
            <p:nvPr/>
          </p:nvSpPr>
          <p:spPr>
            <a:xfrm>
              <a:off x="6736889" y="3904176"/>
              <a:ext cx="1362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chemeClr val="bg1"/>
                  </a:solidFill>
                </a:rPr>
                <a:t>DÉPENSE PUBLIQUE</a:t>
              </a:r>
            </a:p>
            <a:p>
              <a:pPr algn="ctr"/>
              <a:r>
                <a:rPr lang="fr-FR" sz="1200" dirty="0">
                  <a:solidFill>
                    <a:schemeClr val="bg1"/>
                  </a:solidFill>
                </a:rPr>
                <a:t>1 400 kg CO2eq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E94BC66-378B-1196-6137-2B666936BEE4}"/>
                </a:ext>
              </a:extLst>
            </p:cNvPr>
            <p:cNvSpPr/>
            <p:nvPr/>
          </p:nvSpPr>
          <p:spPr>
            <a:xfrm>
              <a:off x="5699950" y="1285237"/>
              <a:ext cx="2297501" cy="6785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9,9 tCO2eq/personne</a:t>
              </a:r>
            </a:p>
          </p:txBody>
        </p:sp>
        <p:sp>
          <p:nvSpPr>
            <p:cNvPr id="34" name="AutoShape 2" descr="Drapeau de la France — Wikipédia">
              <a:extLst>
                <a:ext uri="{FF2B5EF4-FFF2-40B4-BE49-F238E27FC236}">
                  <a16:creationId xmlns:a16="http://schemas.microsoft.com/office/drawing/2014/main" id="{0AFBF477-06FE-E505-6722-0F4985B74F1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33164" y="3468821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B9BA18A3-9B48-8C85-A554-6CA0EE30C0C2}"/>
              </a:ext>
            </a:extLst>
          </p:cNvPr>
          <p:cNvSpPr txBox="1"/>
          <p:nvPr/>
        </p:nvSpPr>
        <p:spPr>
          <a:xfrm>
            <a:off x="546667" y="5928085"/>
            <a:ext cx="7639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dirty="0">
                <a:solidFill>
                  <a:schemeClr val="bg2">
                    <a:lumMod val="50000"/>
                  </a:schemeClr>
                </a:solidFill>
              </a:rPr>
              <a:t>Source : MyCO2 par Carbone 4 d’après ministère de la Transition écologique, le Haut Conseil pour le climat, le CITEPA, Agribalyse V3 et INCA3</a:t>
            </a:r>
          </a:p>
        </p:txBody>
      </p: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6D8AEBDC-823B-3BB7-F3AF-43BEB9153F5A}"/>
              </a:ext>
            </a:extLst>
          </p:cNvPr>
          <p:cNvGrpSpPr/>
          <p:nvPr/>
        </p:nvGrpSpPr>
        <p:grpSpPr>
          <a:xfrm>
            <a:off x="2540144" y="1288198"/>
            <a:ext cx="9324490" cy="4788218"/>
            <a:chOff x="2540144" y="1288198"/>
            <a:chExt cx="9324490" cy="478821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C06ABBB-9C52-E634-BC1D-1B73EA768118}"/>
                </a:ext>
              </a:extLst>
            </p:cNvPr>
            <p:cNvSpPr/>
            <p:nvPr/>
          </p:nvSpPr>
          <p:spPr>
            <a:xfrm>
              <a:off x="2540144" y="2331299"/>
              <a:ext cx="1258567" cy="3431714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3" name="Connecteur en angle 42">
              <a:extLst>
                <a:ext uri="{FF2B5EF4-FFF2-40B4-BE49-F238E27FC236}">
                  <a16:creationId xmlns:a16="http://schemas.microsoft.com/office/drawing/2014/main" id="{506CC11A-36AA-E614-3745-AEB3E1EC5606}"/>
                </a:ext>
              </a:extLst>
            </p:cNvPr>
            <p:cNvCxnSpPr>
              <a:cxnSpLocks/>
              <a:stCxn id="42" idx="0"/>
              <a:endCxn id="51" idx="0"/>
            </p:cNvCxnSpPr>
            <p:nvPr/>
          </p:nvCxnSpPr>
          <p:spPr>
            <a:xfrm rot="5400000" flipH="1" flipV="1">
              <a:off x="6019660" y="-1562033"/>
              <a:ext cx="1043101" cy="6743564"/>
            </a:xfrm>
            <a:prstGeom prst="bentConnector3">
              <a:avLst>
                <a:gd name="adj1" fmla="val 134744"/>
              </a:avLst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0CC65D4-0096-1F71-8B0C-EB03B5E3DCCF}"/>
                </a:ext>
              </a:extLst>
            </p:cNvPr>
            <p:cNvSpPr>
              <a:spLocks/>
            </p:cNvSpPr>
            <p:nvPr/>
          </p:nvSpPr>
          <p:spPr>
            <a:xfrm>
              <a:off x="8994992" y="4276416"/>
              <a:ext cx="1836000" cy="18000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chemeClr val="bg1"/>
                  </a:solidFill>
                </a:rPr>
                <a:t>Viande</a:t>
              </a:r>
            </a:p>
            <a:p>
              <a:pPr algn="ctr"/>
              <a:r>
                <a:rPr lang="fr-FR" sz="1400" dirty="0">
                  <a:solidFill>
                    <a:schemeClr val="bg1"/>
                  </a:solidFill>
                </a:rPr>
                <a:t>920 kg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331D0E3-F312-18BC-C40E-226B8002B8AD}"/>
                </a:ext>
              </a:extLst>
            </p:cNvPr>
            <p:cNvSpPr>
              <a:spLocks/>
            </p:cNvSpPr>
            <p:nvPr/>
          </p:nvSpPr>
          <p:spPr>
            <a:xfrm>
              <a:off x="8994992" y="1288198"/>
              <a:ext cx="1836000" cy="90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chemeClr val="bg1"/>
                  </a:solidFill>
                </a:rPr>
                <a:t>Boissons </a:t>
              </a:r>
            </a:p>
            <a:p>
              <a:pPr algn="ctr"/>
              <a:r>
                <a:rPr lang="fr-FR" sz="1400" dirty="0">
                  <a:solidFill>
                    <a:schemeClr val="bg1"/>
                  </a:solidFill>
                </a:rPr>
                <a:t>450 kg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B46CE76-6FD6-4059-475C-0C8D52B819F9}"/>
                </a:ext>
              </a:extLst>
            </p:cNvPr>
            <p:cNvSpPr>
              <a:spLocks/>
            </p:cNvSpPr>
            <p:nvPr/>
          </p:nvSpPr>
          <p:spPr>
            <a:xfrm>
              <a:off x="8994992" y="3520416"/>
              <a:ext cx="1836000" cy="756000"/>
            </a:xfrm>
            <a:prstGeom prst="rect">
              <a:avLst/>
            </a:prstGeom>
            <a:solidFill>
              <a:srgbClr val="2145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chemeClr val="bg1"/>
                  </a:solidFill>
                </a:rPr>
                <a:t>Lait et œufs </a:t>
              </a:r>
            </a:p>
            <a:p>
              <a:pPr algn="ctr"/>
              <a:r>
                <a:rPr lang="fr-FR" sz="1400" dirty="0">
                  <a:solidFill>
                    <a:schemeClr val="bg1"/>
                  </a:solidFill>
                </a:rPr>
                <a:t>350 kg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4AC69BD-03A0-B30B-671A-CA58035919CC}"/>
                </a:ext>
              </a:extLst>
            </p:cNvPr>
            <p:cNvSpPr>
              <a:spLocks/>
            </p:cNvSpPr>
            <p:nvPr/>
          </p:nvSpPr>
          <p:spPr>
            <a:xfrm>
              <a:off x="8994992" y="2652202"/>
              <a:ext cx="1836000" cy="62244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chemeClr val="bg1"/>
                  </a:solidFill>
                </a:rPr>
                <a:t>Fruits et légumes  </a:t>
              </a:r>
            </a:p>
            <a:p>
              <a:pPr algn="ctr"/>
              <a:r>
                <a:rPr lang="fr-FR" sz="1400" dirty="0">
                  <a:solidFill>
                    <a:schemeClr val="bg1"/>
                  </a:solidFill>
                </a:rPr>
                <a:t>250 kg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DF88218-9D00-1D8C-DA14-3775D6CA5981}"/>
                </a:ext>
              </a:extLst>
            </p:cNvPr>
            <p:cNvSpPr>
              <a:spLocks/>
            </p:cNvSpPr>
            <p:nvPr/>
          </p:nvSpPr>
          <p:spPr>
            <a:xfrm>
              <a:off x="8994992" y="3271827"/>
              <a:ext cx="1836000" cy="2520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chemeClr val="bg1"/>
                  </a:solidFill>
                </a:rPr>
                <a:t>Poisson </a:t>
              </a:r>
            </a:p>
            <a:p>
              <a:pPr algn="ctr"/>
              <a:r>
                <a:rPr lang="fr-FR" sz="1400" dirty="0">
                  <a:solidFill>
                    <a:schemeClr val="bg1"/>
                  </a:solidFill>
                </a:rPr>
                <a:t>120 kg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EAE5F89-281B-470F-D08D-EBF8D185AD55}"/>
                </a:ext>
              </a:extLst>
            </p:cNvPr>
            <p:cNvSpPr>
              <a:spLocks/>
            </p:cNvSpPr>
            <p:nvPr/>
          </p:nvSpPr>
          <p:spPr>
            <a:xfrm>
              <a:off x="8994992" y="2187019"/>
              <a:ext cx="1836000" cy="4680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solidFill>
                    <a:schemeClr val="bg1"/>
                  </a:solidFill>
                </a:rPr>
                <a:t>Autres</a:t>
              </a:r>
            </a:p>
            <a:p>
              <a:pPr algn="ctr"/>
              <a:r>
                <a:rPr lang="fr-FR" sz="1400" dirty="0">
                  <a:solidFill>
                    <a:schemeClr val="bg1"/>
                  </a:solidFill>
                </a:rPr>
                <a:t>230 kg</a:t>
              </a:r>
            </a:p>
          </p:txBody>
        </p:sp>
        <p:sp>
          <p:nvSpPr>
            <p:cNvPr id="71" name="Accolade fermante 70">
              <a:extLst>
                <a:ext uri="{FF2B5EF4-FFF2-40B4-BE49-F238E27FC236}">
                  <a16:creationId xmlns:a16="http://schemas.microsoft.com/office/drawing/2014/main" id="{7EC8910A-89D5-8202-9A52-AE20670F2448}"/>
                </a:ext>
              </a:extLst>
            </p:cNvPr>
            <p:cNvSpPr/>
            <p:nvPr/>
          </p:nvSpPr>
          <p:spPr>
            <a:xfrm>
              <a:off x="10871698" y="3271826"/>
              <a:ext cx="266560" cy="2784221"/>
            </a:xfrm>
            <a:prstGeom prst="rightBrac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4"/>
                </a:solidFill>
              </a:endParaRP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763D301C-FA5B-B503-710E-E596D1D6D64E}"/>
                </a:ext>
              </a:extLst>
            </p:cNvPr>
            <p:cNvSpPr txBox="1"/>
            <p:nvPr/>
          </p:nvSpPr>
          <p:spPr>
            <a:xfrm>
              <a:off x="11098153" y="4494659"/>
              <a:ext cx="7664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60,9%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100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02CCE4A-5139-1594-EE44-E61B8F83CA7F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4A37D6-F03A-CA91-3E9F-62D9D424FF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CF69-49BF-8946-A114-3C5C4C90AEC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7C1DA6C-43CF-8ACA-2A26-078A8518A7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975" y="0"/>
            <a:ext cx="10747217" cy="1026876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Transition alimentaire : </a:t>
            </a:r>
            <a:br>
              <a:rPr lang="fr-FR" b="1" dirty="0"/>
            </a:br>
            <a:r>
              <a:rPr lang="fr-FR" b="1" dirty="0">
                <a:solidFill>
                  <a:schemeClr val="accent1"/>
                </a:solidFill>
              </a:rPr>
              <a:t>Objectifs chiffrés 2050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DD177CE-3FDB-F65B-BF9E-0EA7BFA5DA95}"/>
              </a:ext>
            </a:extLst>
          </p:cNvPr>
          <p:cNvSpPr txBox="1"/>
          <p:nvPr/>
        </p:nvSpPr>
        <p:spPr>
          <a:xfrm>
            <a:off x="7537319" y="1370583"/>
            <a:ext cx="4593021" cy="411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600" b="1" u="sng" dirty="0">
                <a:solidFill>
                  <a:srgbClr val="000000"/>
                </a:solidFill>
                <a:latin typeface="Calibri" panose="020F0502020204030204"/>
              </a:rPr>
              <a:t>Gros mangeurs de protéines animales :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600" dirty="0">
                <a:solidFill>
                  <a:srgbClr val="000000"/>
                </a:solidFill>
                <a:latin typeface="Calibri" panose="020F0502020204030204"/>
              </a:rPr>
              <a:t>- De la viande et des produits laitiers 3x/jour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600" dirty="0">
                <a:solidFill>
                  <a:srgbClr val="000000"/>
                </a:solidFill>
                <a:latin typeface="Calibri" panose="020F0502020204030204"/>
              </a:rPr>
              <a:t>- Du poisson 2x/semaine 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Moyens mangeurs de protéines animales :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De la viande 1x/jour et 2 produits laitiers/jour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Du poisson 2</a:t>
            </a:r>
            <a:r>
              <a:rPr lang="fr-FR" sz="1600" dirty="0">
                <a:solidFill>
                  <a:srgbClr val="000000"/>
                </a:solidFill>
                <a:latin typeface="Calibri" panose="020F0502020204030204"/>
              </a:rPr>
              <a:t>x/semaine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600" b="1" u="sng" dirty="0">
                <a:solidFill>
                  <a:srgbClr val="000000"/>
                </a:solidFill>
                <a:latin typeface="Calibri" panose="020F0502020204030204"/>
              </a:rPr>
              <a:t>Petits mangeurs de protéines animales : 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600" dirty="0">
                <a:solidFill>
                  <a:srgbClr val="000000"/>
                </a:solidFill>
                <a:latin typeface="Calibri" panose="020F0502020204030204"/>
              </a:rPr>
              <a:t>- De la viande 1x/semaine et 1 produit laitier/jour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600" dirty="0">
                <a:solidFill>
                  <a:srgbClr val="000000"/>
                </a:solidFill>
                <a:latin typeface="Calibri" panose="020F0502020204030204"/>
              </a:rPr>
              <a:t>- Du poisson 1x/semaine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Végétariens : 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- 1 à 2 produits laitiers/jour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760B82A-643B-FA16-8302-1B00E4775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90" y="1233963"/>
            <a:ext cx="7264500" cy="4597161"/>
          </a:xfrm>
          <a:prstGeom prst="rect">
            <a:avLst/>
          </a:prstGeom>
        </p:spPr>
      </p:pic>
      <p:pic>
        <p:nvPicPr>
          <p:cNvPr id="7" name="Espace réservé pour une image  8">
            <a:extLst>
              <a:ext uri="{FF2B5EF4-FFF2-40B4-BE49-F238E27FC236}">
                <a16:creationId xmlns:a16="http://schemas.microsoft.com/office/drawing/2014/main" id="{E4429C19-FF48-02AA-3F1F-6C87E21C4B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20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7803F6-833B-E5E3-2105-1D3FC553A4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0735" y="1668472"/>
            <a:ext cx="9342782" cy="4714643"/>
          </a:xfrm>
        </p:spPr>
        <p:txBody>
          <a:bodyPr>
            <a:normAutofit lnSpcReduction="10000"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L’alimentation remonte dans le budget des ménages ! L’insécurité alimentaire est en hausse</a:t>
            </a:r>
          </a:p>
          <a:p>
            <a:r>
              <a:rPr lang="fr-FR" dirty="0">
                <a:solidFill>
                  <a:schemeClr val="tx1"/>
                </a:solidFill>
              </a:rPr>
              <a:t>-   Alimentation dans le budget des ménages : une baisse pendant 60 ans (29% en 1960  →17 % en 2019) …. 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- ….hausse des prix de l’alimentation (GMS) de 15,6 % sur 1 an ! (légumes frais 29% )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-  Insécurité alimentaire : 16 % des Français déclarent ne pas manger assez (CREDOC – </a:t>
            </a:r>
            <a:r>
              <a:rPr lang="fr-FR" dirty="0" err="1">
                <a:solidFill>
                  <a:schemeClr val="tx1"/>
                </a:solidFill>
              </a:rPr>
              <a:t>nov</a:t>
            </a:r>
            <a:r>
              <a:rPr lang="fr-FR" dirty="0">
                <a:solidFill>
                  <a:schemeClr val="tx1"/>
                </a:solidFill>
              </a:rPr>
              <a:t> 2022)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sz="3200" dirty="0">
                <a:solidFill>
                  <a:schemeClr val="tx1"/>
                </a:solidFill>
              </a:rPr>
              <a:t>	</a:t>
            </a:r>
          </a:p>
          <a:p>
            <a:endParaRPr lang="fr-FR" sz="3200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9858C3-4039-A77C-14E1-0D1F98DB909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CF69-49BF-8946-A114-3C5C4C90AEC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F711ACF-2D13-D020-38BA-18C5CE1B5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760" y="59634"/>
            <a:ext cx="11345719" cy="125095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Transition alimentaire : </a:t>
            </a:r>
            <a:br>
              <a:rPr lang="fr-FR" b="1" dirty="0">
                <a:solidFill>
                  <a:schemeClr val="accent1"/>
                </a:solidFill>
              </a:rPr>
            </a:br>
            <a:r>
              <a:rPr lang="fr-FR" b="1" dirty="0">
                <a:solidFill>
                  <a:schemeClr val="accent1"/>
                </a:solidFill>
              </a:rPr>
              <a:t>la variable économique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</a:rPr>
              <a:t>!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6" name="Espace réservé pour une image  8">
            <a:extLst>
              <a:ext uri="{FF2B5EF4-FFF2-40B4-BE49-F238E27FC236}">
                <a16:creationId xmlns:a16="http://schemas.microsoft.com/office/drawing/2014/main" id="{2D6E359E-4159-4E5B-FD18-C6BB39DCE1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BCA69E-15EE-8422-3242-2CCCC424D2B8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1703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rganigramme : Terminateur 14">
            <a:extLst>
              <a:ext uri="{FF2B5EF4-FFF2-40B4-BE49-F238E27FC236}">
                <a16:creationId xmlns:a16="http://schemas.microsoft.com/office/drawing/2014/main" id="{E77F6EC5-4F05-D6C3-68C4-90037F71383C}"/>
              </a:ext>
            </a:extLst>
          </p:cNvPr>
          <p:cNvSpPr/>
          <p:nvPr/>
        </p:nvSpPr>
        <p:spPr>
          <a:xfrm>
            <a:off x="476251" y="5407843"/>
            <a:ext cx="4905623" cy="781817"/>
          </a:xfrm>
          <a:prstGeom prst="flowChartTerminator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7803F6-833B-E5E3-2105-1D3FC553A4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8674" y="1593977"/>
            <a:ext cx="4606815" cy="3530473"/>
          </a:xfrm>
        </p:spPr>
        <p:txBody>
          <a:bodyPr>
            <a:normAutofit/>
          </a:bodyPr>
          <a:lstStyle/>
          <a:p>
            <a:pPr algn="l"/>
            <a:r>
              <a:rPr lang="fr-FR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Division par </a:t>
            </a:r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  <a:r>
              <a:rPr lang="fr-FR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 des la surconsommation </a:t>
            </a:r>
          </a:p>
          <a:p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</a:rPr>
              <a:t>Retour à l’IMC des années 2000</a:t>
            </a:r>
          </a:p>
          <a:p>
            <a:pPr algn="l"/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</a:rPr>
              <a:t>Division par </a:t>
            </a:r>
            <a:r>
              <a:rPr lang="fr-FR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2 du gaspillage alimentaire</a:t>
            </a:r>
          </a:p>
          <a:p>
            <a:endParaRPr lang="fr-FR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fr-FR" sz="2000" u="sng" dirty="0">
                <a:solidFill>
                  <a:schemeClr val="tx1"/>
                </a:solidFill>
                <a:latin typeface="Calibri" panose="020F0502020204030204" pitchFamily="34" charset="0"/>
              </a:rPr>
              <a:t>Défi nutrition / santé </a:t>
            </a:r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</a:p>
          <a:p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</a:rPr>
              <a:t>÷ 2 des produits de provenance animale (produits laitiers, viande, poisson)</a:t>
            </a:r>
            <a:endParaRPr lang="fr-FR" sz="2000" dirty="0">
              <a:solidFill>
                <a:schemeClr val="tx1"/>
              </a:solidFill>
              <a:latin typeface="ArialMT"/>
            </a:endParaRPr>
          </a:p>
          <a:p>
            <a:pPr algn="l"/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</a:rPr>
              <a:t>X 4 </a:t>
            </a:r>
            <a:r>
              <a:rPr lang="fr-FR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légumes secs et fruits à coques </a:t>
            </a:r>
          </a:p>
          <a:p>
            <a:r>
              <a:rPr lang="fr-FR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X </a:t>
            </a:r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</a:rPr>
              <a:t>1,2 fruits et légumes</a:t>
            </a:r>
            <a:endParaRPr lang="fr-FR" sz="2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fr-FR" sz="2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9858C3-4039-A77C-14E1-0D1F98DB909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0944801-BE6A-A0CB-2C1B-D5F801878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49" b="12174"/>
          <a:stretch/>
        </p:blipFill>
        <p:spPr>
          <a:xfrm>
            <a:off x="5381874" y="-19968"/>
            <a:ext cx="6810126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EEBB288-DAAB-BFB2-ED64-0F1D9DEF48A4}"/>
              </a:ext>
            </a:extLst>
          </p:cNvPr>
          <p:cNvSpPr txBox="1"/>
          <p:nvPr/>
        </p:nvSpPr>
        <p:spPr>
          <a:xfrm>
            <a:off x="10364809" y="625917"/>
            <a:ext cx="551227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2023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F711ACF-2D13-D020-38BA-18C5CE1B5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975" y="59634"/>
            <a:ext cx="4606816" cy="125095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Transition alimentaire  DEFI N°1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</a:rPr>
              <a:t>Adapter nos régimes alimentaires 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B07F47A-3799-1507-215C-45DADDFB4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70" r="17086"/>
          <a:stretch/>
        </p:blipFill>
        <p:spPr>
          <a:xfrm>
            <a:off x="856791" y="5515355"/>
            <a:ext cx="366400" cy="56679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3DD8D1F-19E1-72E1-BE8C-CEBC5752AEEB}"/>
              </a:ext>
            </a:extLst>
          </p:cNvPr>
          <p:cNvSpPr txBox="1"/>
          <p:nvPr/>
        </p:nvSpPr>
        <p:spPr>
          <a:xfrm>
            <a:off x="1266826" y="5622869"/>
            <a:ext cx="52025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404040"/>
                </a:solidFill>
              </a:rPr>
              <a:t>Respect Plan National Nutrition Santé 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D50D4D-3DA3-9067-6A4B-64AEF3B15B6B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285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7803F6-833B-E5E3-2105-1D3FC553A4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1359" y="3677173"/>
            <a:ext cx="8259574" cy="471464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fr-FR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fr-FR" dirty="0">
                <a:solidFill>
                  <a:schemeClr val="tx1"/>
                </a:solidFill>
              </a:rPr>
              <a:t>Redonner du </a:t>
            </a:r>
            <a:r>
              <a:rPr lang="fr-FR" b="1" dirty="0">
                <a:solidFill>
                  <a:schemeClr val="tx1"/>
                </a:solidFill>
              </a:rPr>
              <a:t>pouvoir d’agir face à l’insécurité alimentaire </a:t>
            </a:r>
            <a:r>
              <a:rPr lang="fr-FR" dirty="0">
                <a:solidFill>
                  <a:schemeClr val="tx1"/>
                </a:solidFill>
              </a:rPr>
              <a:t>via les groupements d’acheteurs, jardins, glanage… : passer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fr-FR" b="1" dirty="0">
                <a:solidFill>
                  <a:schemeClr val="tx1"/>
                </a:solidFill>
              </a:rPr>
              <a:t>de 600 personnes </a:t>
            </a:r>
            <a:r>
              <a:rPr lang="fr-FR" dirty="0">
                <a:solidFill>
                  <a:schemeClr val="tx1"/>
                </a:solidFill>
              </a:rPr>
              <a:t>en 2023 </a:t>
            </a:r>
            <a:r>
              <a:rPr lang="fr-FR" b="1" dirty="0">
                <a:solidFill>
                  <a:schemeClr val="tx1"/>
                </a:solidFill>
              </a:rPr>
              <a:t>à 3000 </a:t>
            </a:r>
            <a:r>
              <a:rPr lang="fr-FR" dirty="0">
                <a:solidFill>
                  <a:schemeClr val="tx1"/>
                </a:solidFill>
              </a:rPr>
              <a:t>personnes en 2030</a:t>
            </a: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9858C3-4039-A77C-14E1-0D1F98DB909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CF69-49BF-8946-A114-3C5C4C90AEC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F711ACF-2D13-D020-38BA-18C5CE1B5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760" y="59634"/>
            <a:ext cx="11345719" cy="125095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Transition alimentaire : </a:t>
            </a:r>
            <a:br>
              <a:rPr lang="fr-FR" b="1" dirty="0">
                <a:solidFill>
                  <a:schemeClr val="accent1"/>
                </a:solidFill>
              </a:rPr>
            </a:br>
            <a:r>
              <a:rPr lang="fr-FR" b="1" dirty="0">
                <a:solidFill>
                  <a:schemeClr val="accent1"/>
                </a:solidFill>
              </a:rPr>
              <a:t>DEFI N°2 :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</a:rPr>
              <a:t>Une alimentation de qualité pour tous !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AA76B6EF-1CBE-A792-2FAC-C9DE50F20ABD}"/>
              </a:ext>
            </a:extLst>
          </p:cNvPr>
          <p:cNvSpPr txBox="1">
            <a:spLocks/>
          </p:cNvSpPr>
          <p:nvPr/>
        </p:nvSpPr>
        <p:spPr>
          <a:xfrm>
            <a:off x="9244751" y="1593977"/>
            <a:ext cx="2676939" cy="2599883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rgbClr val="007284"/>
                </a:solidFill>
                <a:latin typeface="+mn-lt"/>
                <a:ea typeface="+mn-ea"/>
                <a:cs typeface="+mn-cs"/>
              </a:defRPr>
            </a:lvl1pPr>
            <a:lvl2pPr marL="5397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4875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Police système Courant"/>
              <a:buChar char="-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4125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Une alimentation de toutes les qualités ! </a:t>
            </a:r>
          </a:p>
          <a:p>
            <a:pPr lvl="0" algn="ctr">
              <a:lnSpc>
                <a:spcPct val="120000"/>
              </a:lnSpc>
              <a:spcBef>
                <a:spcPts val="0"/>
              </a:spcBef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Nutritionnelle</a:t>
            </a:r>
            <a:r>
              <a:rPr lang="fr-FR" sz="1600" dirty="0">
                <a:solidFill>
                  <a:schemeClr val="accent4"/>
                </a:solidFill>
              </a:rPr>
              <a:t>, environnementale,</a:t>
            </a:r>
          </a:p>
          <a:p>
            <a:pPr lvl="0" algn="ctr">
              <a:lnSpc>
                <a:spcPct val="120000"/>
              </a:lnSpc>
              <a:spcBef>
                <a:spcPts val="0"/>
              </a:spcBef>
            </a:pPr>
            <a:r>
              <a:rPr lang="fr-FR" sz="1600" dirty="0">
                <a:solidFill>
                  <a:schemeClr val="accent4"/>
                </a:solidFill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partage de la valeur ajoutée, créatrice de liens (entre acheteurs, avec les producteurs….)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538D1EC-15CA-D8D0-EE3B-C1CA2CC9EB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87" r="14584"/>
          <a:stretch/>
        </p:blipFill>
        <p:spPr>
          <a:xfrm>
            <a:off x="7889367" y="1865650"/>
            <a:ext cx="1143000" cy="12070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C14AE0C-4302-488D-A166-2B8837CB2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0556" y="4748926"/>
            <a:ext cx="968805" cy="94189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6D1DD0D-EFC9-1A54-215E-67CD1F01DD9A}"/>
              </a:ext>
            </a:extLst>
          </p:cNvPr>
          <p:cNvSpPr txBox="1"/>
          <p:nvPr/>
        </p:nvSpPr>
        <p:spPr>
          <a:xfrm>
            <a:off x="1111908" y="1502918"/>
            <a:ext cx="70636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/>
                </a:solidFill>
              </a:rPr>
              <a:t>Augmenter la </a:t>
            </a:r>
            <a:r>
              <a:rPr lang="fr-FR" sz="2400" b="1" dirty="0">
                <a:solidFill>
                  <a:schemeClr val="tx1"/>
                </a:solidFill>
              </a:rPr>
              <a:t>part des productions locales et de qualité </a:t>
            </a:r>
            <a:r>
              <a:rPr lang="fr-FR" sz="2400" dirty="0">
                <a:solidFill>
                  <a:schemeClr val="tx1"/>
                </a:solidFill>
              </a:rPr>
              <a:t>dans l’alimentation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/>
                </a:solidFill>
              </a:rPr>
              <a:t>des ménages : </a:t>
            </a:r>
            <a:r>
              <a:rPr lang="fr-FR" sz="2400" b="1" dirty="0">
                <a:solidFill>
                  <a:schemeClr val="tx1"/>
                </a:solidFill>
              </a:rPr>
              <a:t>de 1%</a:t>
            </a:r>
            <a:r>
              <a:rPr lang="fr-FR" sz="2400" dirty="0">
                <a:solidFill>
                  <a:schemeClr val="tx1"/>
                </a:solidFill>
              </a:rPr>
              <a:t> en 2022 </a:t>
            </a:r>
            <a:r>
              <a:rPr lang="fr-FR" sz="2400" b="1" dirty="0">
                <a:solidFill>
                  <a:schemeClr val="tx1"/>
                </a:solidFill>
              </a:rPr>
              <a:t>à 10% </a:t>
            </a:r>
            <a:r>
              <a:rPr lang="fr-FR" sz="2400" dirty="0">
                <a:solidFill>
                  <a:schemeClr val="tx1"/>
                </a:solidFill>
              </a:rPr>
              <a:t>en 2050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/>
                </a:solidFill>
              </a:rPr>
              <a:t>de la restauration collective en ayant un approvisionnement local proche de </a:t>
            </a:r>
            <a:r>
              <a:rPr lang="fr-FR" sz="2400" b="1" dirty="0">
                <a:solidFill>
                  <a:schemeClr val="tx1"/>
                </a:solidFill>
              </a:rPr>
              <a:t>100 %</a:t>
            </a:r>
            <a:r>
              <a:rPr lang="fr-FR" sz="2400" dirty="0">
                <a:solidFill>
                  <a:schemeClr val="tx1"/>
                </a:solidFill>
              </a:rPr>
              <a:t> en 2050 </a:t>
            </a:r>
          </a:p>
          <a:p>
            <a:endParaRPr lang="fr-FR" sz="2400" dirty="0"/>
          </a:p>
        </p:txBody>
      </p:sp>
      <p:pic>
        <p:nvPicPr>
          <p:cNvPr id="8" name="Espace réservé pour une image  8">
            <a:extLst>
              <a:ext uri="{FF2B5EF4-FFF2-40B4-BE49-F238E27FC236}">
                <a16:creationId xmlns:a16="http://schemas.microsoft.com/office/drawing/2014/main" id="{44AF18B6-2E4C-0709-88F6-2093493519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E06E5D-07B8-0CFA-F143-99941792DFE0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876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7803F6-833B-E5E3-2105-1D3FC553A4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86402" y="1252696"/>
            <a:ext cx="2844336" cy="4552558"/>
          </a:xfrm>
        </p:spPr>
        <p:txBody>
          <a:bodyPr>
            <a:normAutofit fontScale="92500" lnSpcReduction="10000"/>
          </a:bodyPr>
          <a:lstStyle/>
          <a:p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Provoquer des </a:t>
            </a:r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changements durables dans les pratiques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ménages et des professionnels  </a:t>
            </a:r>
          </a:p>
          <a:p>
            <a:r>
              <a:rPr lang="fr-FR" b="1" dirty="0">
                <a:solidFill>
                  <a:schemeClr val="tx1"/>
                </a:solidFill>
              </a:rPr>
              <a:t>Réduire</a:t>
            </a:r>
            <a:r>
              <a:rPr lang="fr-FR" dirty="0">
                <a:solidFill>
                  <a:schemeClr val="tx1"/>
                </a:solidFill>
              </a:rPr>
              <a:t> de façon conséquente le </a:t>
            </a:r>
            <a:r>
              <a:rPr lang="fr-FR" b="1" dirty="0">
                <a:solidFill>
                  <a:schemeClr val="tx1"/>
                </a:solidFill>
              </a:rPr>
              <a:t>gaspillage alimentaire </a:t>
            </a:r>
            <a:r>
              <a:rPr lang="fr-FR" dirty="0">
                <a:solidFill>
                  <a:schemeClr val="tx1"/>
                </a:solidFill>
              </a:rPr>
              <a:t>en </a:t>
            </a:r>
            <a:r>
              <a:rPr lang="fr-FR" b="1" dirty="0">
                <a:solidFill>
                  <a:schemeClr val="tx1"/>
                </a:solidFill>
              </a:rPr>
              <a:t>restauration collective</a:t>
            </a:r>
          </a:p>
          <a:p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&gt;&gt; engager des processus vertueux d’amélioration de la qualité de l’alimentation à partir des économies générées par la réduction du gaspillage alimentaire</a:t>
            </a:r>
            <a:endParaRPr lang="fr-FR" sz="1800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9858C3-4039-A77C-14E1-0D1F98DB909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F711ACF-2D13-D020-38BA-18C5CE1B5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661" y="59634"/>
            <a:ext cx="11086804" cy="125095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Transition alimentaire : </a:t>
            </a:r>
            <a:br>
              <a:rPr lang="fr-FR" b="1" dirty="0">
                <a:solidFill>
                  <a:schemeClr val="accent1"/>
                </a:solidFill>
              </a:rPr>
            </a:br>
            <a:r>
              <a:rPr lang="fr-FR" b="1" dirty="0">
                <a:solidFill>
                  <a:schemeClr val="accent1"/>
                </a:solidFill>
              </a:rPr>
              <a:t>DEFI N°3 :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</a:rPr>
              <a:t>réduire le gaspillage alimentaire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E7A14C24-1EE2-8445-A3D5-776109D45BBD}"/>
              </a:ext>
            </a:extLst>
          </p:cNvPr>
          <p:cNvSpPr/>
          <p:nvPr/>
        </p:nvSpPr>
        <p:spPr>
          <a:xfrm>
            <a:off x="2462917" y="5866817"/>
            <a:ext cx="6101964" cy="890165"/>
          </a:xfrm>
          <a:prstGeom prst="flowChartTerminator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36159B-9897-D93C-6CEA-C40F16E8C0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70" r="17086"/>
          <a:stretch/>
        </p:blipFill>
        <p:spPr>
          <a:xfrm>
            <a:off x="2961395" y="5866818"/>
            <a:ext cx="523875" cy="81039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006E5A9-10BF-0D94-81E0-909BEE7A1CC8}"/>
              </a:ext>
            </a:extLst>
          </p:cNvPr>
          <p:cNvSpPr txBox="1"/>
          <p:nvPr/>
        </p:nvSpPr>
        <p:spPr>
          <a:xfrm>
            <a:off x="3607106" y="6110651"/>
            <a:ext cx="452756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404040"/>
                </a:solidFill>
                <a:latin typeface="Calibri" panose="020F0502020204030204" pitchFamily="34" charset="0"/>
              </a:rPr>
              <a:t>Respect Stratégie CE, MTES Loi anti-gaspillage </a:t>
            </a:r>
            <a:endParaRPr lang="fr-FR" sz="1800" dirty="0">
              <a:solidFill>
                <a:srgbClr val="404040"/>
              </a:solidFill>
              <a:latin typeface="ArialMT"/>
            </a:endParaRPr>
          </a:p>
          <a:p>
            <a:endParaRPr lang="fr-FR" dirty="0"/>
          </a:p>
        </p:txBody>
      </p:sp>
      <p:pic>
        <p:nvPicPr>
          <p:cNvPr id="1026" name="Image 25">
            <a:extLst>
              <a:ext uri="{FF2B5EF4-FFF2-40B4-BE49-F238E27FC236}">
                <a16:creationId xmlns:a16="http://schemas.microsoft.com/office/drawing/2014/main" id="{CCE39C10-E9BE-538C-F6BE-15625687E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8"/>
          <a:stretch/>
        </p:blipFill>
        <p:spPr bwMode="auto">
          <a:xfrm>
            <a:off x="1091441" y="1258781"/>
            <a:ext cx="7853776" cy="452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56BDBAB-D9EC-57D7-9298-71BEFCB464B4}"/>
              </a:ext>
            </a:extLst>
          </p:cNvPr>
          <p:cNvSpPr txBox="1"/>
          <p:nvPr/>
        </p:nvSpPr>
        <p:spPr>
          <a:xfrm>
            <a:off x="987169" y="2540089"/>
            <a:ext cx="89617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 </a:t>
            </a:r>
            <a:r>
              <a:rPr lang="fr-FR" sz="120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Gaspillage alimentaire : des nouvelles données pour la France | Ministère de l'Agriculture et de la Souveraineté alimentaire</a:t>
            </a:r>
            <a:endParaRPr lang="fr-FR" sz="12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EAE1668B-CD40-5705-A2F2-52642B13F9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86DF32-2754-94E6-7062-612CBF315AE3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792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7803F6-833B-E5E3-2105-1D3FC553A4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6034" y="1261702"/>
            <a:ext cx="11216696" cy="5596298"/>
          </a:xfrm>
        </p:spPr>
        <p:txBody>
          <a:bodyPr>
            <a:normAutofit lnSpcReduction="10000"/>
          </a:bodyPr>
          <a:lstStyle/>
          <a:p>
            <a:r>
              <a:rPr lang="fr-FR" dirty="0">
                <a:solidFill>
                  <a:schemeClr val="tx1"/>
                </a:solidFill>
              </a:rPr>
              <a:t>Soutenir et développer les </a:t>
            </a:r>
            <a:r>
              <a:rPr lang="fr-FR" b="1" dirty="0">
                <a:solidFill>
                  <a:schemeClr val="tx1"/>
                </a:solidFill>
              </a:rPr>
              <a:t>productions locales et déficitaires</a:t>
            </a:r>
          </a:p>
          <a:p>
            <a:endParaRPr lang="fr-FR" sz="1900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Développer </a:t>
            </a:r>
            <a:r>
              <a:rPr lang="fr-FR" b="1" dirty="0">
                <a:solidFill>
                  <a:schemeClr val="tx1"/>
                </a:solidFill>
              </a:rPr>
              <a:t>l’achat</a:t>
            </a:r>
            <a:r>
              <a:rPr lang="fr-FR" dirty="0">
                <a:solidFill>
                  <a:schemeClr val="tx1"/>
                </a:solidFill>
              </a:rPr>
              <a:t> de produits locaux : </a:t>
            </a:r>
          </a:p>
          <a:p>
            <a:r>
              <a:rPr lang="fr-FR" sz="2800" dirty="0">
                <a:solidFill>
                  <a:schemeClr val="tx1"/>
                </a:solidFill>
              </a:rPr>
              <a:t>	</a:t>
            </a:r>
            <a:r>
              <a:rPr lang="fr-FR" sz="2000" dirty="0">
                <a:solidFill>
                  <a:schemeClr val="tx1"/>
                </a:solidFill>
              </a:rPr>
              <a:t>&gt;&gt;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dirty="0">
                <a:solidFill>
                  <a:schemeClr val="tx1"/>
                </a:solidFill>
              </a:rPr>
              <a:t>par </a:t>
            </a:r>
            <a:r>
              <a:rPr lang="fr-FR" sz="2000" b="1" dirty="0">
                <a:solidFill>
                  <a:schemeClr val="tx1"/>
                </a:solidFill>
              </a:rPr>
              <a:t>les habitants </a:t>
            </a:r>
            <a:r>
              <a:rPr lang="fr-FR" sz="2000" dirty="0">
                <a:solidFill>
                  <a:schemeClr val="tx1"/>
                </a:solidFill>
              </a:rPr>
              <a:t>: promotion des lieux de vente directe : à la ferme, sur les 	marchés, dans les 	magasins de producteurs…;</a:t>
            </a:r>
          </a:p>
          <a:p>
            <a:endParaRPr lang="fr-FR" sz="900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	</a:t>
            </a:r>
            <a:r>
              <a:rPr lang="fr-FR" sz="2000" dirty="0">
                <a:solidFill>
                  <a:schemeClr val="tx1"/>
                </a:solidFill>
              </a:rPr>
              <a:t>&gt;&gt; en </a:t>
            </a:r>
            <a:r>
              <a:rPr lang="fr-FR" sz="2000" b="1" dirty="0">
                <a:solidFill>
                  <a:schemeClr val="tx1"/>
                </a:solidFill>
              </a:rPr>
              <a:t>RHD : </a:t>
            </a:r>
          </a:p>
          <a:p>
            <a:pPr marL="996950" lvl="1" indent="-457200"/>
            <a:r>
              <a:rPr lang="fr-FR" sz="2000" dirty="0">
                <a:solidFill>
                  <a:schemeClr val="tx1"/>
                </a:solidFill>
              </a:rPr>
              <a:t>création d’une </a:t>
            </a:r>
            <a:r>
              <a:rPr lang="fr-FR" sz="2000" b="1" dirty="0">
                <a:solidFill>
                  <a:schemeClr val="tx1"/>
                </a:solidFill>
              </a:rPr>
              <a:t>plateforme digitale </a:t>
            </a:r>
            <a:r>
              <a:rPr lang="fr-FR" sz="2000" dirty="0">
                <a:solidFill>
                  <a:schemeClr val="tx1"/>
                </a:solidFill>
              </a:rPr>
              <a:t>de commande : </a:t>
            </a:r>
          </a:p>
          <a:p>
            <a:pPr marL="190500" lvl="1" indent="0">
              <a:buNone/>
            </a:pPr>
            <a:r>
              <a:rPr lang="fr-FR" sz="2000">
                <a:solidFill>
                  <a:schemeClr val="tx1"/>
                </a:solidFill>
              </a:rPr>
              <a:t>	100 </a:t>
            </a:r>
            <a:r>
              <a:rPr lang="fr-FR" sz="2000" dirty="0">
                <a:solidFill>
                  <a:schemeClr val="tx1"/>
                </a:solidFill>
              </a:rPr>
              <a:t>% de produits locaux en restauration collective</a:t>
            </a:r>
          </a:p>
          <a:p>
            <a:pPr marL="996950" lvl="1" indent="-457200"/>
            <a:r>
              <a:rPr lang="fr-FR" sz="2000" dirty="0">
                <a:solidFill>
                  <a:schemeClr val="tx1"/>
                </a:solidFill>
              </a:rPr>
              <a:t>élargissement des </a:t>
            </a:r>
            <a:r>
              <a:rPr lang="fr-FR" sz="2000" b="1" dirty="0">
                <a:solidFill>
                  <a:schemeClr val="tx1"/>
                </a:solidFill>
              </a:rPr>
              <a:t>contrats tripartites </a:t>
            </a:r>
            <a:r>
              <a:rPr lang="fr-FR" sz="2000" dirty="0">
                <a:solidFill>
                  <a:schemeClr val="tx1"/>
                </a:solidFill>
              </a:rPr>
              <a:t>entre les agriculteurs, les distributeurs et les consommateurs (ex APAL) et/ou </a:t>
            </a:r>
            <a:r>
              <a:rPr lang="fr-FR" sz="2000" b="1" dirty="0">
                <a:solidFill>
                  <a:schemeClr val="tx1"/>
                </a:solidFill>
              </a:rPr>
              <a:t>pluriannuels </a:t>
            </a:r>
            <a:r>
              <a:rPr lang="fr-FR" sz="2000" dirty="0">
                <a:solidFill>
                  <a:schemeClr val="tx1"/>
                </a:solidFill>
              </a:rPr>
              <a:t>pour la sécurisation de débouchés </a:t>
            </a:r>
          </a:p>
          <a:p>
            <a:endParaRPr lang="fr-FR" sz="2900" dirty="0">
              <a:solidFill>
                <a:schemeClr val="tx1"/>
              </a:solidFill>
            </a:endParaRPr>
          </a:p>
          <a:p>
            <a:r>
              <a:rPr lang="fr-FR" b="1" dirty="0">
                <a:solidFill>
                  <a:schemeClr val="tx1"/>
                </a:solidFill>
              </a:rPr>
              <a:t>Renforcer les lien</a:t>
            </a:r>
            <a:r>
              <a:rPr lang="fr-FR" dirty="0">
                <a:solidFill>
                  <a:schemeClr val="tx1"/>
                </a:solidFill>
              </a:rPr>
              <a:t>s entre les habitants et leur agriculture :</a:t>
            </a:r>
          </a:p>
          <a:p>
            <a:pPr lvl="1"/>
            <a:r>
              <a:rPr lang="fr-FR" sz="2000" dirty="0">
                <a:solidFill>
                  <a:schemeClr val="tx1"/>
                </a:solidFill>
              </a:rPr>
              <a:t>meilleure connaissance du métier, </a:t>
            </a:r>
          </a:p>
          <a:p>
            <a:pPr lvl="1"/>
            <a:r>
              <a:rPr lang="fr-FR" sz="2000" dirty="0">
                <a:solidFill>
                  <a:schemeClr val="tx1"/>
                </a:solidFill>
              </a:rPr>
              <a:t>campagne de valorisation des produits et de producteurs (PAT Sud54)</a:t>
            </a:r>
          </a:p>
          <a:p>
            <a:endParaRPr lang="fr-FR" sz="3200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9858C3-4039-A77C-14E1-0D1F98DB909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F711ACF-2D13-D020-38BA-18C5CE1B5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974" y="59634"/>
            <a:ext cx="10942715" cy="125095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Transition alimentaire : </a:t>
            </a:r>
            <a:br>
              <a:rPr lang="fr-FR" b="1" dirty="0">
                <a:solidFill>
                  <a:schemeClr val="accent1"/>
                </a:solidFill>
              </a:rPr>
            </a:br>
            <a:r>
              <a:rPr lang="fr-FR" b="1" dirty="0">
                <a:solidFill>
                  <a:schemeClr val="accent1"/>
                </a:solidFill>
              </a:rPr>
              <a:t>DEFI N°4 (transversal) : </a:t>
            </a:r>
            <a:r>
              <a:rPr lang="fr-FR" sz="3100" b="1" dirty="0">
                <a:solidFill>
                  <a:schemeClr val="accent1"/>
                </a:solidFill>
                <a:latin typeface="Calibri" panose="020F0502020204030204" pitchFamily="34" charset="0"/>
              </a:rPr>
              <a:t>valoriser les producteurs et les produits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72847973-33C0-E671-41AA-C2FCF2C895EF}"/>
              </a:ext>
            </a:extLst>
          </p:cNvPr>
          <p:cNvSpPr/>
          <p:nvPr/>
        </p:nvSpPr>
        <p:spPr>
          <a:xfrm>
            <a:off x="7521458" y="3448248"/>
            <a:ext cx="4436173" cy="930938"/>
          </a:xfrm>
          <a:prstGeom prst="flowChartTerminator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C47652-22FB-07DC-0A39-52663571D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70" r="17086"/>
          <a:stretch/>
        </p:blipFill>
        <p:spPr>
          <a:xfrm>
            <a:off x="7773524" y="3476823"/>
            <a:ext cx="523875" cy="81039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8DD309A-C59C-A9BD-0216-B89153AD51C1}"/>
              </a:ext>
            </a:extLst>
          </p:cNvPr>
          <p:cNvSpPr txBox="1"/>
          <p:nvPr/>
        </p:nvSpPr>
        <p:spPr>
          <a:xfrm>
            <a:off x="8297399" y="3578164"/>
            <a:ext cx="327910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Vers le respect de la Loi EGALIM en restauration collective </a:t>
            </a:r>
            <a:endParaRPr lang="fr-FR" b="0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79526168-7884-26EE-2D99-7B4F12B975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001F93-49AD-3C34-31D8-6808652BC440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077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3B88A9-87BC-3EF1-AFD2-E564BF7E2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6730" y="1"/>
            <a:ext cx="7585882" cy="1108710"/>
          </a:xfrm>
        </p:spPr>
        <p:txBody>
          <a:bodyPr>
            <a:normAutofit/>
          </a:bodyPr>
          <a:lstStyle/>
          <a:p>
            <a:r>
              <a:rPr lang="fr-FR" sz="3600" dirty="0"/>
              <a:t>Au programme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C6AFED-FB54-4C85-1986-79737CE5AD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CF69-49BF-8946-A114-3C5C4C90AEC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7E5C46FA-35CD-E529-263B-3E2CA80976DA}"/>
              </a:ext>
            </a:extLst>
          </p:cNvPr>
          <p:cNvSpPr/>
          <p:nvPr/>
        </p:nvSpPr>
        <p:spPr>
          <a:xfrm rot="21600000">
            <a:off x="3693226" y="930172"/>
            <a:ext cx="8228463" cy="5677135"/>
          </a:xfrm>
          <a:prstGeom prst="roundRect">
            <a:avLst>
              <a:gd name="adj" fmla="val 25758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effectLst>
            <a:outerShdw dist="88900" dir="6900000" sx="102000" sy="102000" algn="tl" rotWithShape="0">
              <a:schemeClr val="accent6">
                <a:lumMod val="50000"/>
                <a:alpha val="14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64B0B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2E2C979-699C-CDF5-04FD-D5FF35FD43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6729" y="1409700"/>
            <a:ext cx="7585882" cy="4902200"/>
          </a:xfrm>
        </p:spPr>
        <p:txBody>
          <a:bodyPr>
            <a:normAutofit fontScale="92500" lnSpcReduction="10000"/>
          </a:bodyPr>
          <a:lstStyle/>
          <a:p>
            <a:r>
              <a:rPr lang="fr-FR" sz="2800" dirty="0"/>
              <a:t>Introduction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sz="2800" dirty="0"/>
              <a:t>Présentation de la TRAJECTOIRE Terres de Lorraine</a:t>
            </a:r>
          </a:p>
          <a:p>
            <a:endParaRPr lang="fr-FR" dirty="0"/>
          </a:p>
          <a:p>
            <a:r>
              <a:rPr lang="fr-FR" sz="2800" dirty="0"/>
              <a:t>Ateliers – discussion sur les pistes d’actions :</a:t>
            </a:r>
          </a:p>
          <a:p>
            <a:pPr lvl="1"/>
            <a:r>
              <a:rPr lang="fr-FR" dirty="0"/>
              <a:t>Transition alimentaire </a:t>
            </a:r>
          </a:p>
          <a:p>
            <a:pPr lvl="1"/>
            <a:r>
              <a:rPr lang="fr-FR" dirty="0"/>
              <a:t>Production agricole</a:t>
            </a:r>
          </a:p>
          <a:p>
            <a:pPr lvl="1"/>
            <a:r>
              <a:rPr lang="fr-FR" dirty="0"/>
              <a:t>Foncier, profession agricole et ENR </a:t>
            </a:r>
          </a:p>
          <a:p>
            <a:pPr lvl="1"/>
            <a:endParaRPr lang="fr-FR" dirty="0"/>
          </a:p>
          <a:p>
            <a:r>
              <a:rPr lang="fr-FR" sz="2800" dirty="0"/>
              <a:t>Conclusion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sz="2800" dirty="0">
                <a:solidFill>
                  <a:srgbClr val="007284"/>
                </a:solidFill>
              </a:rPr>
              <a:t>Buffet</a:t>
            </a:r>
          </a:p>
        </p:txBody>
      </p:sp>
      <p:pic>
        <p:nvPicPr>
          <p:cNvPr id="7" name="Espace réservé pour une image  8">
            <a:extLst>
              <a:ext uri="{FF2B5EF4-FFF2-40B4-BE49-F238E27FC236}">
                <a16:creationId xmlns:a16="http://schemas.microsoft.com/office/drawing/2014/main" id="{392601E7-03E9-BE17-57D0-AF4E8482F2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99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C417C2-6F74-113F-2BEC-B610AB564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975" y="99691"/>
            <a:ext cx="10488211" cy="650875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/>
                </a:solidFill>
              </a:rPr>
              <a:t>Ce qui est déjà engagé…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23FC49-9CA1-193E-12C1-50C53BEE6E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76A3B16-A6D8-411D-658A-BE503CA446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8976" y="947578"/>
            <a:ext cx="11213024" cy="5766707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1"/>
                </a:solidFill>
              </a:rPr>
              <a:t>Défi 1 : régime alimentaire (nutrition/santé)</a:t>
            </a:r>
          </a:p>
          <a:p>
            <a:r>
              <a:rPr lang="fr-FR" dirty="0">
                <a:solidFill>
                  <a:schemeClr val="tx1"/>
                </a:solidFill>
              </a:rPr>
              <a:t>&gt;&gt; réflexion « L’assiette de demain! » +  activité physique et sport santé (CLS)</a:t>
            </a:r>
            <a:endParaRPr lang="fr-FR" b="1" u="sng" dirty="0">
              <a:solidFill>
                <a:schemeClr val="tx1"/>
              </a:solidFill>
            </a:endParaRPr>
          </a:p>
          <a:p>
            <a:r>
              <a:rPr lang="fr-FR" b="1" u="sng" dirty="0">
                <a:solidFill>
                  <a:schemeClr val="accent1"/>
                </a:solidFill>
              </a:rPr>
              <a:t>Défi 2 : alimentation pour tous </a:t>
            </a:r>
          </a:p>
          <a:p>
            <a:r>
              <a:rPr lang="fr-FR" dirty="0">
                <a:solidFill>
                  <a:schemeClr val="tx1"/>
                </a:solidFill>
              </a:rPr>
              <a:t>&gt;&gt;</a:t>
            </a:r>
            <a:r>
              <a:rPr lang="fr-FR" b="1" dirty="0">
                <a:solidFill>
                  <a:schemeClr val="tx1"/>
                </a:solidFill>
              </a:rPr>
              <a:t>DIDA « De la dignité dans les assiettes » </a:t>
            </a:r>
            <a:r>
              <a:rPr lang="fr-FR" dirty="0">
                <a:solidFill>
                  <a:schemeClr val="tx1"/>
                </a:solidFill>
              </a:rPr>
              <a:t>: changements d’approche face à la précarité (participation, non stigmatisation…), emplettes et cagettes, jardins nourriciers…</a:t>
            </a:r>
          </a:p>
          <a:p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b="1" u="sng" dirty="0">
                <a:solidFill>
                  <a:schemeClr val="accent1"/>
                </a:solidFill>
              </a:rPr>
              <a:t>Défi 3 :  gaspillage alimentaire </a:t>
            </a:r>
          </a:p>
          <a:p>
            <a:r>
              <a:rPr lang="fr-FR" dirty="0">
                <a:solidFill>
                  <a:schemeClr val="tx1"/>
                </a:solidFill>
              </a:rPr>
              <a:t>&gt;&gt; </a:t>
            </a:r>
          </a:p>
          <a:p>
            <a:r>
              <a:rPr lang="fr-FR" b="1" u="sng" dirty="0">
                <a:solidFill>
                  <a:schemeClr val="accent1"/>
                </a:solidFill>
              </a:rPr>
              <a:t>Défi 4 : valorisation producteurs / produits </a:t>
            </a:r>
          </a:p>
          <a:p>
            <a:r>
              <a:rPr lang="fr-FR" dirty="0">
                <a:solidFill>
                  <a:schemeClr val="tx1"/>
                </a:solidFill>
              </a:rPr>
              <a:t>&gt;&gt; </a:t>
            </a:r>
            <a:r>
              <a:rPr lang="fr-FR" b="1" dirty="0">
                <a:solidFill>
                  <a:schemeClr val="tx1"/>
                </a:solidFill>
              </a:rPr>
              <a:t>Commande publique/RHD </a:t>
            </a:r>
            <a:r>
              <a:rPr lang="fr-FR" dirty="0">
                <a:solidFill>
                  <a:schemeClr val="tx1"/>
                </a:solidFill>
              </a:rPr>
              <a:t>et production locale 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>
                <a:solidFill>
                  <a:schemeClr val="tx1"/>
                </a:solidFill>
              </a:rPr>
              <a:t>    - PAT Sud54 : plateforme physique </a:t>
            </a:r>
            <a:r>
              <a:rPr lang="fr-FR" sz="2000" dirty="0">
                <a:solidFill>
                  <a:schemeClr val="tx1"/>
                </a:solidFill>
              </a:rPr>
              <a:t>(MIL- métropole) </a:t>
            </a:r>
            <a:r>
              <a:rPr lang="fr-FR" dirty="0">
                <a:solidFill>
                  <a:schemeClr val="tx1"/>
                </a:solidFill>
              </a:rPr>
              <a:t>et numérique </a:t>
            </a:r>
            <a:r>
              <a:rPr lang="fr-FR" sz="2000" dirty="0">
                <a:solidFill>
                  <a:schemeClr val="tx1"/>
                </a:solidFill>
              </a:rPr>
              <a:t>(CDA54), </a:t>
            </a:r>
            <a:r>
              <a:rPr lang="fr-FR" dirty="0">
                <a:solidFill>
                  <a:schemeClr val="tx1"/>
                </a:solidFill>
              </a:rPr>
              <a:t>centrale d’achat </a:t>
            </a:r>
            <a:r>
              <a:rPr lang="fr-FR" sz="2000" dirty="0">
                <a:solidFill>
                  <a:schemeClr val="tx1"/>
                </a:solidFill>
              </a:rPr>
              <a:t>(CD54)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>
                <a:solidFill>
                  <a:schemeClr val="tx1"/>
                </a:solidFill>
              </a:rPr>
              <a:t>    - TDL : Accompagnement RHD en proximité et production </a:t>
            </a:r>
            <a:r>
              <a:rPr lang="fr-FR" sz="2000" dirty="0">
                <a:solidFill>
                  <a:schemeClr val="tx1"/>
                </a:solidFill>
              </a:rPr>
              <a:t>(volet marchés publics …)</a:t>
            </a:r>
            <a:endParaRPr lang="fr-FR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>
                <a:solidFill>
                  <a:schemeClr val="tx1"/>
                </a:solidFill>
              </a:rPr>
              <a:t>&gt;&gt; </a:t>
            </a:r>
            <a:r>
              <a:rPr lang="fr-FR" b="1" dirty="0">
                <a:solidFill>
                  <a:schemeClr val="tx1"/>
                </a:solidFill>
              </a:rPr>
              <a:t>Accompagnement financier LEADER </a:t>
            </a:r>
            <a:r>
              <a:rPr lang="fr-FR" sz="2000" dirty="0">
                <a:solidFill>
                  <a:schemeClr val="tx1"/>
                </a:solidFill>
              </a:rPr>
              <a:t>(soutien aux producteurs et leurs groupements	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dirty="0">
                <a:solidFill>
                  <a:schemeClr val="tx1"/>
                </a:solidFill>
              </a:rPr>
              <a:t>	</a:t>
            </a:r>
            <a:r>
              <a:rPr lang="fr-FR" sz="1400" dirty="0">
                <a:solidFill>
                  <a:schemeClr val="tx1"/>
                </a:solidFill>
              </a:rPr>
              <a:t>(Emplettes et Saveurs Paysannes, ODG Côtes de Toul)</a:t>
            </a:r>
            <a:r>
              <a:rPr lang="fr-FR" sz="2000" dirty="0">
                <a:solidFill>
                  <a:schemeClr val="tx1"/>
                </a:solidFill>
              </a:rPr>
              <a:t>, marchés locaux, espace de vente à la ferme, …)</a:t>
            </a:r>
          </a:p>
        </p:txBody>
      </p:sp>
      <p:pic>
        <p:nvPicPr>
          <p:cNvPr id="13" name="Graphique 12" descr="Salle de conseil">
            <a:extLst>
              <a:ext uri="{FF2B5EF4-FFF2-40B4-BE49-F238E27FC236}">
                <a16:creationId xmlns:a16="http://schemas.microsoft.com/office/drawing/2014/main" id="{69410C16-EB9B-4CC7-B272-30ED47F16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9025" y="3409032"/>
            <a:ext cx="711200" cy="711200"/>
          </a:xfrm>
          <a:prstGeom prst="rect">
            <a:avLst/>
          </a:prstGeom>
        </p:spPr>
      </p:pic>
      <p:pic>
        <p:nvPicPr>
          <p:cNvPr id="3" name="Espace réservé pour une image  8">
            <a:extLst>
              <a:ext uri="{FF2B5EF4-FFF2-40B4-BE49-F238E27FC236}">
                <a16:creationId xmlns:a16="http://schemas.microsoft.com/office/drawing/2014/main" id="{12F7014F-37C8-1004-9C76-85B2FC6AB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4D7801-A0A3-8680-1F76-600A4BE662B8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444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C417C2-6F74-113F-2BEC-B610AB564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916" y="0"/>
            <a:ext cx="10488211" cy="918745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chemeClr val="accent5"/>
                </a:solidFill>
              </a:rPr>
              <a:t>Transition agricole  : </a:t>
            </a:r>
            <a:br>
              <a:rPr lang="fr-FR" sz="3200" b="1" dirty="0">
                <a:solidFill>
                  <a:schemeClr val="accent5"/>
                </a:solidFill>
              </a:rPr>
            </a:br>
            <a:r>
              <a:rPr lang="fr-FR" sz="3200" b="1" dirty="0">
                <a:solidFill>
                  <a:schemeClr val="accent5"/>
                </a:solidFill>
              </a:rPr>
              <a:t>Ambitions du territoire en 2050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23FC49-9CA1-193E-12C1-50C53BEE6E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88210B77-EFA9-C81C-5974-8A6D32748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4328" y="1295190"/>
            <a:ext cx="10488613" cy="4746556"/>
          </a:xfrm>
        </p:spPr>
        <p:txBody>
          <a:bodyPr>
            <a:normAutofit fontScale="92500" lnSpcReduction="20000"/>
          </a:bodyPr>
          <a:lstStyle/>
          <a:p>
            <a:pPr algn="just" font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fr-FR" sz="28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 DEFI N°1 : 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Renforcer l’autosuffisance alimentaire </a:t>
            </a:r>
            <a:r>
              <a:rPr lang="fr-FR" sz="2800" i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(approche concentrique TDL – sud54 - Grand Est)</a:t>
            </a:r>
          </a:p>
          <a:p>
            <a:pPr lvl="0" algn="just" font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fr-FR" sz="2800" b="1" dirty="0">
                <a:solidFill>
                  <a:schemeClr val="accent5"/>
                </a:solidFill>
                <a:latin typeface="Calibri" panose="020F0502020204030204" pitchFamily="34" charset="0"/>
                <a:sym typeface="Wingdings" pitchFamily="2" charset="2"/>
              </a:rPr>
              <a:t> DEFI N°2 : 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sym typeface="Wingdings" pitchFamily="2" charset="2"/>
              </a:rPr>
              <a:t>Préserver un élevage de qualité </a:t>
            </a:r>
            <a: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  <a:sym typeface="Wingdings" pitchFamily="2" charset="2"/>
              </a:rPr>
              <a:t>(modèle extensif, maintien prairies permanentes …)</a:t>
            </a:r>
            <a:endParaRPr lang="fr-FR" sz="28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0" algn="just" font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fr-FR" sz="28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 DEFI N°3 : </a:t>
            </a:r>
            <a: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Faire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 </a:t>
            </a:r>
            <a: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évoluer les modes de productions agricoles 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vers plus d’agroécologie</a:t>
            </a:r>
            <a:endParaRPr lang="fr-FR" sz="28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algn="just" font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fr-FR" sz="2800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fr-FR" sz="28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DEFI N°4</a:t>
            </a:r>
            <a:r>
              <a:rPr lang="fr-FR" sz="2800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 : 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Adapter et anticiper </a:t>
            </a:r>
            <a: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les pratiques face aux 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changements climatiques</a:t>
            </a:r>
            <a: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(EAU)</a:t>
            </a:r>
            <a:endParaRPr lang="fr-FR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213D4E-8A4C-FD36-55C1-059F8657C70C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Espace réservé pour une image  8">
            <a:extLst>
              <a:ext uri="{FF2B5EF4-FFF2-40B4-BE49-F238E27FC236}">
                <a16:creationId xmlns:a16="http://schemas.microsoft.com/office/drawing/2014/main" id="{8548D5E4-E11B-FB51-2835-2E0E1AD6D6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36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70D520-9FD0-BE44-DAE7-42122BB24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80" y="13750"/>
            <a:ext cx="11206020" cy="985459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5"/>
                </a:solidFill>
              </a:rPr>
              <a:t>Transition agricole : </a:t>
            </a:r>
            <a:br>
              <a:rPr lang="fr-FR" b="1" dirty="0">
                <a:solidFill>
                  <a:schemeClr val="accent5"/>
                </a:solidFill>
              </a:rPr>
            </a:br>
            <a:r>
              <a:rPr lang="fr-FR" b="1" dirty="0">
                <a:solidFill>
                  <a:schemeClr val="accent5"/>
                </a:solidFill>
              </a:rPr>
              <a:t>DEFI N°1 : </a:t>
            </a:r>
            <a:r>
              <a:rPr lang="fr-FR" sz="36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Renforcer l’autosuffisance alimentaire 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77889B-73CC-EA35-5BD3-F5043D8C27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5980" y="1046168"/>
            <a:ext cx="11144360" cy="4963066"/>
          </a:xfrm>
        </p:spPr>
        <p:txBody>
          <a:bodyPr>
            <a:normAutofit/>
          </a:bodyPr>
          <a:lstStyle/>
          <a:p>
            <a:pPr lvl="0" algn="just" fontAlgn="ctr">
              <a:buSzPts val="1000"/>
              <a:tabLst>
                <a:tab pos="457200" algn="l"/>
              </a:tabLst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Un</a:t>
            </a:r>
            <a:r>
              <a:rPr lang="fr-FR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FR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renforcement de l'autosuffisance alimentaire </a:t>
            </a:r>
            <a:r>
              <a:rPr lang="fr-FR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du territoire via : </a:t>
            </a:r>
          </a:p>
          <a:p>
            <a:pPr marL="882650" lvl="1" indent="-342900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fr-FR" dirty="0">
                <a:solidFill>
                  <a:schemeClr val="tx1"/>
                </a:solidFill>
              </a:rPr>
              <a:t>Surfaces de fruits multipliées par 2,7 d’ici 2050 (+ 600 ha en 2050)</a:t>
            </a:r>
          </a:p>
          <a:p>
            <a:pPr marL="882650" lvl="1" indent="-342900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fr-FR" dirty="0">
                <a:solidFill>
                  <a:schemeClr val="tx1"/>
                </a:solidFill>
              </a:rPr>
              <a:t>Surfaces de légumes multipliées par 5 en 2050 (+ 160 ha en 2050)</a:t>
            </a:r>
          </a:p>
          <a:p>
            <a:pPr marL="882650" lvl="1" indent="-342900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Surfaces des légumineuses pour l’alimentation humaine multipliées par </a:t>
            </a:r>
            <a:r>
              <a:rPr lang="fr-FR" dirty="0">
                <a:solidFill>
                  <a:schemeClr val="tx1"/>
                </a:solidFill>
              </a:rPr>
              <a:t>5 à 2050 </a:t>
            </a:r>
          </a:p>
          <a:p>
            <a:pPr lvl="1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>
                <a:solidFill>
                  <a:schemeClr val="tx1"/>
                </a:solidFill>
              </a:rPr>
              <a:t>	</a:t>
            </a:r>
            <a:r>
              <a:rPr lang="fr-FR" dirty="0">
                <a:solidFill>
                  <a:schemeClr val="tx1"/>
                </a:solidFill>
              </a:rPr>
              <a:t>(+ 200 ha en 2030)</a:t>
            </a:r>
            <a:endParaRPr lang="fr-FR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882650" lvl="1" indent="-342900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endParaRPr lang="fr-FR" sz="2000" dirty="0">
              <a:solidFill>
                <a:schemeClr val="tx1"/>
              </a:solidFill>
            </a:endParaRPr>
          </a:p>
          <a:p>
            <a:pPr marL="190500" lvl="1" indent="0" algn="just" fontAlgn="ctr">
              <a:buSzPct val="100000"/>
              <a:buNone/>
              <a:tabLst>
                <a:tab pos="457200" algn="l"/>
              </a:tabLst>
            </a:pPr>
            <a:r>
              <a:rPr lang="fr-FR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Une meilleure </a:t>
            </a:r>
            <a:r>
              <a:rPr lang="fr-FR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structuration des filières </a:t>
            </a:r>
            <a:r>
              <a:rPr lang="fr-FR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</a:p>
          <a:p>
            <a:pPr marL="190500" lvl="1" indent="0" algn="just" fontAlgn="ctr">
              <a:buSzPct val="100000"/>
              <a:buNone/>
              <a:tabLst>
                <a:tab pos="457200" algn="l"/>
              </a:tabLst>
            </a:pPr>
            <a:r>
              <a:rPr lang="fr-FR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&gt; volonté de </a:t>
            </a:r>
            <a:r>
              <a:rPr lang="fr-FR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relocalisation des consommations </a:t>
            </a:r>
            <a:r>
              <a:rPr lang="fr-FR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et de la </a:t>
            </a:r>
            <a:r>
              <a:rPr lang="fr-FR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valeur ajoutée </a:t>
            </a:r>
          </a:p>
          <a:p>
            <a:pPr marL="190500" lvl="1" indent="0" algn="just" fontAlgn="ctr">
              <a:buSzPct val="100000"/>
              <a:buNone/>
              <a:tabLst>
                <a:tab pos="457200" algn="l"/>
              </a:tabLst>
            </a:pPr>
            <a:r>
              <a:rPr lang="fr-FR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&gt;</a:t>
            </a:r>
            <a:r>
              <a:rPr lang="fr-FR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reterritorialisation des filières </a:t>
            </a:r>
          </a:p>
          <a:p>
            <a:pPr marL="190500" lvl="1" indent="0" algn="just" fontAlgn="ctr">
              <a:buSzPct val="100000"/>
              <a:buNone/>
              <a:tabLst>
                <a:tab pos="457200" algn="l"/>
              </a:tabLst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&gt; Préservation des </a:t>
            </a:r>
            <a:r>
              <a:rPr lang="fr-FR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filières économiques principales </a:t>
            </a:r>
            <a:r>
              <a:rPr lang="fr-FR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du territoire (lait, viande, céréales, etc.), orientées vers l’extérieur</a:t>
            </a:r>
          </a:p>
          <a:p>
            <a:pPr marL="190500" lvl="1" indent="0" algn="just" fontAlgn="ctr">
              <a:buSzPct val="100000"/>
              <a:buNone/>
              <a:tabLst>
                <a:tab pos="457200" algn="l"/>
              </a:tabLst>
            </a:pPr>
            <a:r>
              <a:rPr lang="fr-FR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&gt; mutualisation </a:t>
            </a:r>
            <a:r>
              <a:rPr lang="fr-FR" sz="2400" dirty="0">
                <a:solidFill>
                  <a:schemeClr val="tx1"/>
                </a:solidFill>
              </a:rPr>
              <a:t>des outils  (1</a:t>
            </a:r>
            <a:r>
              <a:rPr lang="fr-FR" sz="2400" baseline="30000" dirty="0">
                <a:solidFill>
                  <a:schemeClr val="tx1"/>
                </a:solidFill>
              </a:rPr>
              <a:t>ère</a:t>
            </a:r>
            <a:r>
              <a:rPr lang="fr-FR" sz="2400" dirty="0">
                <a:solidFill>
                  <a:schemeClr val="tx1"/>
                </a:solidFill>
              </a:rPr>
              <a:t> et 2</a:t>
            </a:r>
            <a:r>
              <a:rPr lang="fr-FR" sz="2400" baseline="30000" dirty="0">
                <a:solidFill>
                  <a:schemeClr val="tx1"/>
                </a:solidFill>
              </a:rPr>
              <a:t>ème</a:t>
            </a:r>
            <a:r>
              <a:rPr lang="fr-FR" sz="2400" dirty="0">
                <a:solidFill>
                  <a:schemeClr val="tx1"/>
                </a:solidFill>
              </a:rPr>
              <a:t> transformation) en s’appuyant sur les IAA et les COOP</a:t>
            </a:r>
            <a:endParaRPr lang="fr-FR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 fontAlgn="ctr">
              <a:buSzPct val="100000"/>
              <a:tabLst>
                <a:tab pos="457200" algn="l"/>
              </a:tabLst>
            </a:pPr>
            <a:endParaRPr lang="fr-FR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F2098F-6A94-58C1-45C4-307AF69FD3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CF69-49BF-8946-A114-3C5C4C90AEC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D7A418A6-EEDA-D0B8-05C0-C49A818C3652}"/>
              </a:ext>
            </a:extLst>
          </p:cNvPr>
          <p:cNvSpPr txBox="1">
            <a:spLocks/>
          </p:cNvSpPr>
          <p:nvPr/>
        </p:nvSpPr>
        <p:spPr>
          <a:xfrm>
            <a:off x="3167268" y="5522754"/>
            <a:ext cx="8091759" cy="118929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rgbClr val="007284"/>
                </a:solidFill>
                <a:latin typeface="+mn-lt"/>
                <a:ea typeface="+mn-ea"/>
                <a:cs typeface="+mn-cs"/>
              </a:defRPr>
            </a:lvl1pPr>
            <a:lvl2pPr marL="5397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4875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Police système Courant"/>
              <a:buChar char="-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4125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1600" u="sng" dirty="0">
                <a:solidFill>
                  <a:schemeClr val="accent2">
                    <a:lumMod val="75000"/>
                  </a:schemeClr>
                </a:solidFill>
              </a:rPr>
              <a:t>Points de vigilances 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Une agriculture exportatrice qui le restera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2">
                    <a:lumMod val="75000"/>
                  </a:schemeClr>
                </a:solidFill>
              </a:rPr>
              <a:t>Une autoproduction locale pour une commercialisation à l’échelle Sud 54 voire régionale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2">
                    <a:lumMod val="75000"/>
                  </a:schemeClr>
                </a:solidFill>
              </a:rPr>
              <a:t>Garantir les débouchés et construire les outils de transformation et de commercialisation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Espace réservé pour une image  8">
            <a:extLst>
              <a:ext uri="{FF2B5EF4-FFF2-40B4-BE49-F238E27FC236}">
                <a16:creationId xmlns:a16="http://schemas.microsoft.com/office/drawing/2014/main" id="{6162156D-82B8-40A0-6C7E-5519071B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9FF7CB-84DD-6764-9E1B-867CDE22A04A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452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0C4D6A-4DCE-BAEE-6EFF-955471674358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201975C-E2A0-BD12-C839-751A6723D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864" y="177246"/>
            <a:ext cx="9364792" cy="613774"/>
          </a:xfrm>
          <a:noFill/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5"/>
                </a:solidFill>
              </a:rPr>
              <a:t>Production végétale : Une répartition des surfaces qui évolue en préservant les équilibres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6A52E1-4225-558D-DB50-EF5FE20DB64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7" name="Espace réservé du pied de page 1">
            <a:extLst>
              <a:ext uri="{FF2B5EF4-FFF2-40B4-BE49-F238E27FC236}">
                <a16:creationId xmlns:a16="http://schemas.microsoft.com/office/drawing/2014/main" id="{A4432773-7438-B03F-B381-D35E6B6F833F}"/>
              </a:ext>
            </a:extLst>
          </p:cNvPr>
          <p:cNvSpPr txBox="1">
            <a:spLocks/>
          </p:cNvSpPr>
          <p:nvPr/>
        </p:nvSpPr>
        <p:spPr>
          <a:xfrm>
            <a:off x="1979119" y="6212148"/>
            <a:ext cx="9328845" cy="5155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lIns="756000">
            <a:noAutofit/>
          </a:bodyPr>
          <a:lstStyle>
            <a:defPPr>
              <a:defRPr lang="fr-FR"/>
            </a:defPPr>
            <a:lvl1pPr algn="ctr">
              <a:defRPr sz="2000">
                <a:solidFill>
                  <a:schemeClr val="accent4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Une artificialisation maîtrisée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CDA18C1-8A69-220C-0BDC-1856439839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2" t="15949" r="25690" b="21251"/>
          <a:stretch/>
        </p:blipFill>
        <p:spPr>
          <a:xfrm rot="16834329">
            <a:off x="2307148" y="6175759"/>
            <a:ext cx="581124" cy="588320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2809D31-C605-196F-099E-45172F80F139}"/>
              </a:ext>
            </a:extLst>
          </p:cNvPr>
          <p:cNvSpPr txBox="1"/>
          <p:nvPr/>
        </p:nvSpPr>
        <p:spPr>
          <a:xfrm>
            <a:off x="1627007" y="5628300"/>
            <a:ext cx="13131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>
                <a:solidFill>
                  <a:srgbClr val="56565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Source : RA 2020, RPG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E8B2F4D7-26C2-6170-F951-72ADC4BB6B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F3D0CFBB-8A2A-11C3-57B6-F93C3F999EB6}"/>
              </a:ext>
            </a:extLst>
          </p:cNvPr>
          <p:cNvGrpSpPr/>
          <p:nvPr/>
        </p:nvGrpSpPr>
        <p:grpSpPr>
          <a:xfrm>
            <a:off x="1148306" y="1119373"/>
            <a:ext cx="6795023" cy="4673100"/>
            <a:chOff x="284386" y="1130845"/>
            <a:chExt cx="6795023" cy="46731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911014F-71A8-ABD1-E0A1-1EE86E765AF1}"/>
                </a:ext>
              </a:extLst>
            </p:cNvPr>
            <p:cNvSpPr/>
            <p:nvPr/>
          </p:nvSpPr>
          <p:spPr>
            <a:xfrm>
              <a:off x="284386" y="1130845"/>
              <a:ext cx="6658281" cy="4673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601C8FE-BF8A-C0C1-0319-6AAA87C39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770" t="5054" r="35594" b="31446"/>
            <a:stretch/>
          </p:blipFill>
          <p:spPr>
            <a:xfrm>
              <a:off x="625872" y="1192025"/>
              <a:ext cx="6453537" cy="4370327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B372D66-8968-6080-6115-8D607C640EB7}"/>
                </a:ext>
              </a:extLst>
            </p:cNvPr>
            <p:cNvSpPr txBox="1"/>
            <p:nvPr/>
          </p:nvSpPr>
          <p:spPr>
            <a:xfrm>
              <a:off x="1719893" y="5404314"/>
              <a:ext cx="8675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TDL 2020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20DE311-2802-3723-8D45-A63E3215C32C}"/>
                </a:ext>
              </a:extLst>
            </p:cNvPr>
            <p:cNvSpPr txBox="1"/>
            <p:nvPr/>
          </p:nvSpPr>
          <p:spPr>
            <a:xfrm>
              <a:off x="5016457" y="5405476"/>
              <a:ext cx="15566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TDL stratégie 2050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25B2158-2C09-AA9D-D92C-828F6D0B6545}"/>
                </a:ext>
              </a:extLst>
            </p:cNvPr>
            <p:cNvSpPr txBox="1"/>
            <p:nvPr/>
          </p:nvSpPr>
          <p:spPr>
            <a:xfrm>
              <a:off x="3328357" y="5404315"/>
              <a:ext cx="12837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TDL tendanciel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D3EAA47-7876-7746-8ED8-87D5783660AE}"/>
                </a:ext>
              </a:extLst>
            </p:cNvPr>
            <p:cNvSpPr txBox="1"/>
            <p:nvPr/>
          </p:nvSpPr>
          <p:spPr>
            <a:xfrm rot="16200000">
              <a:off x="-278298" y="3502764"/>
              <a:ext cx="15621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Milliers d’hectares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10615B8-F6BB-F5F5-5523-79EB8165DCFB}"/>
              </a:ext>
            </a:extLst>
          </p:cNvPr>
          <p:cNvGrpSpPr/>
          <p:nvPr/>
        </p:nvGrpSpPr>
        <p:grpSpPr>
          <a:xfrm>
            <a:off x="8330301" y="1119373"/>
            <a:ext cx="2620197" cy="4677189"/>
            <a:chOff x="8197578" y="885711"/>
            <a:chExt cx="2707434" cy="4910851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EF9D87DF-59E8-C8D8-AFAA-F52D2AA33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8574" t="6515" r="4365" b="10757"/>
            <a:stretch/>
          </p:blipFill>
          <p:spPr>
            <a:xfrm>
              <a:off x="8197578" y="885711"/>
              <a:ext cx="2707434" cy="491085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DF9C5A-E9E7-ADD5-398D-13A067A060C1}"/>
                </a:ext>
              </a:extLst>
            </p:cNvPr>
            <p:cNvSpPr/>
            <p:nvPr/>
          </p:nvSpPr>
          <p:spPr>
            <a:xfrm>
              <a:off x="9696710" y="5422544"/>
              <a:ext cx="803920" cy="374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263295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0C4D6A-4DCE-BAEE-6EFF-955471674358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201975C-E2A0-BD12-C839-751A6723D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864" y="177246"/>
            <a:ext cx="10477314" cy="613774"/>
          </a:xfrm>
          <a:noFill/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5"/>
                </a:solidFill>
              </a:rPr>
              <a:t>Production végétale : Un assolement qui évolue</a:t>
            </a:r>
            <a:br>
              <a:rPr lang="fr-FR" dirty="0">
                <a:solidFill>
                  <a:schemeClr val="accent5"/>
                </a:solidFill>
              </a:rPr>
            </a:br>
            <a:r>
              <a:rPr lang="fr-FR" dirty="0">
                <a:solidFill>
                  <a:schemeClr val="accent5"/>
                </a:solidFill>
              </a:rPr>
              <a:t>en préservant les équilibres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6A52E1-4225-558D-DB50-EF5FE20DB64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7" name="Espace réservé du pied de page 1">
            <a:extLst>
              <a:ext uri="{FF2B5EF4-FFF2-40B4-BE49-F238E27FC236}">
                <a16:creationId xmlns:a16="http://schemas.microsoft.com/office/drawing/2014/main" id="{A4432773-7438-B03F-B381-D35E6B6F833F}"/>
              </a:ext>
            </a:extLst>
          </p:cNvPr>
          <p:cNvSpPr txBox="1">
            <a:spLocks/>
          </p:cNvSpPr>
          <p:nvPr/>
        </p:nvSpPr>
        <p:spPr>
          <a:xfrm>
            <a:off x="1826720" y="5902177"/>
            <a:ext cx="9328845" cy="82214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lIns="756000">
            <a:noAutofit/>
          </a:bodyPr>
          <a:lstStyle>
            <a:defPPr>
              <a:defRPr lang="fr-FR"/>
            </a:defPPr>
            <a:lvl1pPr algn="ctr">
              <a:defRPr sz="2000">
                <a:solidFill>
                  <a:schemeClr val="accent4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 scénario stratégie TDL 2050 préserve les équilibres actuels entre prairies et grandes cultures, mais permet d’augmenter légumes, fruits et légumineuses.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CDA18C1-8A69-220C-0BDC-1856439839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2" t="15949" r="25690" b="21251"/>
          <a:stretch/>
        </p:blipFill>
        <p:spPr>
          <a:xfrm rot="16834329">
            <a:off x="1994466" y="5992330"/>
            <a:ext cx="581124" cy="588320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2809D31-C605-196F-099E-45172F80F139}"/>
              </a:ext>
            </a:extLst>
          </p:cNvPr>
          <p:cNvSpPr txBox="1"/>
          <p:nvPr/>
        </p:nvSpPr>
        <p:spPr>
          <a:xfrm>
            <a:off x="1701618" y="5394363"/>
            <a:ext cx="13131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>
                <a:solidFill>
                  <a:srgbClr val="56565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Source : RA 2020, RPG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E8B2F4D7-26C2-6170-F951-72ADC4BB6B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02893F94-357B-8EF9-C2F6-48B0A712E41D}"/>
              </a:ext>
            </a:extLst>
          </p:cNvPr>
          <p:cNvGrpSpPr/>
          <p:nvPr/>
        </p:nvGrpSpPr>
        <p:grpSpPr>
          <a:xfrm>
            <a:off x="1706407" y="1210985"/>
            <a:ext cx="6763037" cy="4181218"/>
            <a:chOff x="449205" y="1147188"/>
            <a:chExt cx="6763037" cy="418121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F190576-A342-8C8F-5515-FD3B09579785}"/>
                </a:ext>
              </a:extLst>
            </p:cNvPr>
            <p:cNvSpPr/>
            <p:nvPr/>
          </p:nvSpPr>
          <p:spPr>
            <a:xfrm>
              <a:off x="449205" y="1147188"/>
              <a:ext cx="3333303" cy="4181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B372D66-8968-6080-6115-8D607C640EB7}"/>
                </a:ext>
              </a:extLst>
            </p:cNvPr>
            <p:cNvSpPr txBox="1"/>
            <p:nvPr/>
          </p:nvSpPr>
          <p:spPr>
            <a:xfrm>
              <a:off x="1593829" y="1174690"/>
              <a:ext cx="1058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TDL 2020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48B5A50-E523-7682-35CF-E07D42A21B65}"/>
                </a:ext>
              </a:extLst>
            </p:cNvPr>
            <p:cNvSpPr/>
            <p:nvPr/>
          </p:nvSpPr>
          <p:spPr>
            <a:xfrm>
              <a:off x="3878939" y="1147188"/>
              <a:ext cx="3333303" cy="4181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20DE311-2802-3723-8D45-A63E3215C32C}"/>
                </a:ext>
              </a:extLst>
            </p:cNvPr>
            <p:cNvSpPr txBox="1"/>
            <p:nvPr/>
          </p:nvSpPr>
          <p:spPr>
            <a:xfrm>
              <a:off x="4621053" y="1153141"/>
              <a:ext cx="1946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TDL stratégie 2050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B8D736A-3D02-08AF-8956-0C54AA73C1F8}"/>
                </a:ext>
              </a:extLst>
            </p:cNvPr>
            <p:cNvSpPr txBox="1"/>
            <p:nvPr/>
          </p:nvSpPr>
          <p:spPr>
            <a:xfrm>
              <a:off x="3878939" y="4989490"/>
              <a:ext cx="936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63 000 ha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9130BE0-89A2-02A7-4011-50083E548095}"/>
                </a:ext>
              </a:extLst>
            </p:cNvPr>
            <p:cNvSpPr txBox="1"/>
            <p:nvPr/>
          </p:nvSpPr>
          <p:spPr>
            <a:xfrm>
              <a:off x="470422" y="4998206"/>
              <a:ext cx="9245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65 000 ha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EDB4CC7-081F-0453-A904-89C9FBF6D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904" t="16183" r="57864" b="18740"/>
            <a:stretch/>
          </p:blipFill>
          <p:spPr>
            <a:xfrm>
              <a:off x="639072" y="1892503"/>
              <a:ext cx="2953567" cy="2940875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B3CE4CE-1408-FEF7-448D-C82D3B4C5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870" t="16165" r="57843" b="18922"/>
            <a:stretch/>
          </p:blipFill>
          <p:spPr>
            <a:xfrm>
              <a:off x="3995664" y="1896351"/>
              <a:ext cx="3099852" cy="3072994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3A4FC1A3-6BBD-A351-BA16-D956BBEB59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589" t="7748" r="27559" b="2747"/>
          <a:stretch/>
        </p:blipFill>
        <p:spPr>
          <a:xfrm>
            <a:off x="8679150" y="1337855"/>
            <a:ext cx="2111870" cy="405434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A85565A-32E0-494E-411F-90AE019DE43B}"/>
              </a:ext>
            </a:extLst>
          </p:cNvPr>
          <p:cNvSpPr txBox="1"/>
          <p:nvPr/>
        </p:nvSpPr>
        <p:spPr>
          <a:xfrm>
            <a:off x="3557972" y="3008852"/>
            <a:ext cx="924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/>
              <a:t>37,9%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AE13E30-DFAA-8B82-9508-E6DA47724955}"/>
              </a:ext>
            </a:extLst>
          </p:cNvPr>
          <p:cNvSpPr txBox="1"/>
          <p:nvPr/>
        </p:nvSpPr>
        <p:spPr>
          <a:xfrm>
            <a:off x="7124029" y="3008852"/>
            <a:ext cx="924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/>
              <a:t>35,5%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EFAF2F6-8197-5DD8-6AFF-11A3E3C5097D}"/>
              </a:ext>
            </a:extLst>
          </p:cNvPr>
          <p:cNvSpPr txBox="1"/>
          <p:nvPr/>
        </p:nvSpPr>
        <p:spPr>
          <a:xfrm>
            <a:off x="3436035" y="4192209"/>
            <a:ext cx="924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/>
              <a:t>7,4%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B1B031A-D4D7-11F2-46EB-EDD03A4047A9}"/>
              </a:ext>
            </a:extLst>
          </p:cNvPr>
          <p:cNvSpPr txBox="1"/>
          <p:nvPr/>
        </p:nvSpPr>
        <p:spPr>
          <a:xfrm>
            <a:off x="7168005" y="4270118"/>
            <a:ext cx="924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/>
              <a:t>5,5%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DD9E6DD-AD62-48EE-4AFB-261FB0A7D86A}"/>
              </a:ext>
            </a:extLst>
          </p:cNvPr>
          <p:cNvSpPr txBox="1"/>
          <p:nvPr/>
        </p:nvSpPr>
        <p:spPr>
          <a:xfrm>
            <a:off x="3518264" y="4912222"/>
            <a:ext cx="924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/>
              <a:t>1,5%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F8D1013-5350-7FCF-332A-AFC589B5652C}"/>
              </a:ext>
            </a:extLst>
          </p:cNvPr>
          <p:cNvSpPr txBox="1"/>
          <p:nvPr/>
        </p:nvSpPr>
        <p:spPr>
          <a:xfrm>
            <a:off x="7196708" y="4981944"/>
            <a:ext cx="924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/>
              <a:t>4,7%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8466190-2B46-23B3-BE93-05764F494DB1}"/>
              </a:ext>
            </a:extLst>
          </p:cNvPr>
          <p:cNvSpPr txBox="1"/>
          <p:nvPr/>
        </p:nvSpPr>
        <p:spPr>
          <a:xfrm>
            <a:off x="6734440" y="5116675"/>
            <a:ext cx="924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/>
              <a:t>0,1%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4BF9CD7-4259-A13A-F75E-06254104A94E}"/>
              </a:ext>
            </a:extLst>
          </p:cNvPr>
          <p:cNvSpPr txBox="1"/>
          <p:nvPr/>
        </p:nvSpPr>
        <p:spPr>
          <a:xfrm>
            <a:off x="3170770" y="5073269"/>
            <a:ext cx="924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/>
              <a:t>0,1%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978B2E4-9A5B-50A3-04E9-B4F4E87F1383}"/>
              </a:ext>
            </a:extLst>
          </p:cNvPr>
          <p:cNvSpPr txBox="1"/>
          <p:nvPr/>
        </p:nvSpPr>
        <p:spPr>
          <a:xfrm>
            <a:off x="2764062" y="4362742"/>
            <a:ext cx="924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/>
              <a:t>11,4%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312271B-79D9-53BC-8115-ED4037429DEE}"/>
              </a:ext>
            </a:extLst>
          </p:cNvPr>
          <p:cNvSpPr txBox="1"/>
          <p:nvPr/>
        </p:nvSpPr>
        <p:spPr>
          <a:xfrm>
            <a:off x="6340523" y="4503892"/>
            <a:ext cx="924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/>
              <a:t>8,9%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1C222B3-B334-947F-7CC1-284554923D39}"/>
              </a:ext>
            </a:extLst>
          </p:cNvPr>
          <p:cNvSpPr txBox="1"/>
          <p:nvPr/>
        </p:nvSpPr>
        <p:spPr>
          <a:xfrm>
            <a:off x="2082196" y="3221419"/>
            <a:ext cx="924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/>
              <a:t>40,9%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C5A6383-2757-FEFD-2707-8B51A794DCE8}"/>
              </a:ext>
            </a:extLst>
          </p:cNvPr>
          <p:cNvSpPr txBox="1"/>
          <p:nvPr/>
        </p:nvSpPr>
        <p:spPr>
          <a:xfrm>
            <a:off x="5504082" y="3221419"/>
            <a:ext cx="924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/>
              <a:t>42,6%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B67E7F8-E4F1-93A9-0118-41BD76AA05CC}"/>
              </a:ext>
            </a:extLst>
          </p:cNvPr>
          <p:cNvSpPr txBox="1"/>
          <p:nvPr/>
        </p:nvSpPr>
        <p:spPr>
          <a:xfrm>
            <a:off x="2587131" y="1708667"/>
            <a:ext cx="924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/>
              <a:t>0,2%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65E8A73-BC73-34C0-4EBF-A89F9EF94B04}"/>
              </a:ext>
            </a:extLst>
          </p:cNvPr>
          <p:cNvSpPr txBox="1"/>
          <p:nvPr/>
        </p:nvSpPr>
        <p:spPr>
          <a:xfrm>
            <a:off x="5841953" y="1719445"/>
            <a:ext cx="924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/>
              <a:t>0,2%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F3182B6-0419-C65C-81CD-EB5C3A9482EF}"/>
              </a:ext>
            </a:extLst>
          </p:cNvPr>
          <p:cNvSpPr txBox="1"/>
          <p:nvPr/>
        </p:nvSpPr>
        <p:spPr>
          <a:xfrm>
            <a:off x="6260710" y="1596807"/>
            <a:ext cx="924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/>
              <a:t>1,7%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E40090A-F0B5-B3C6-CBBD-E47531D1CC5C}"/>
              </a:ext>
            </a:extLst>
          </p:cNvPr>
          <p:cNvSpPr txBox="1"/>
          <p:nvPr/>
        </p:nvSpPr>
        <p:spPr>
          <a:xfrm>
            <a:off x="2906011" y="1588640"/>
            <a:ext cx="924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/>
              <a:t>0,6%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2F643DE-C077-7767-2FCE-0DC07797B030}"/>
              </a:ext>
            </a:extLst>
          </p:cNvPr>
          <p:cNvSpPr txBox="1"/>
          <p:nvPr/>
        </p:nvSpPr>
        <p:spPr>
          <a:xfrm>
            <a:off x="3193703" y="1695894"/>
            <a:ext cx="924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/>
              <a:t>0,1%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33C4F5CE-DCDA-686B-A139-829985FB5CDB}"/>
              </a:ext>
            </a:extLst>
          </p:cNvPr>
          <p:cNvSpPr txBox="1"/>
          <p:nvPr/>
        </p:nvSpPr>
        <p:spPr>
          <a:xfrm>
            <a:off x="6635067" y="1699290"/>
            <a:ext cx="924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/>
              <a:t>0,7%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769301BF-88CB-7DA8-ECC8-C9CE5DF8C316}"/>
              </a:ext>
            </a:extLst>
          </p:cNvPr>
          <p:cNvCxnSpPr>
            <a:cxnSpLocks/>
          </p:cNvCxnSpPr>
          <p:nvPr/>
        </p:nvCxnSpPr>
        <p:spPr>
          <a:xfrm flipV="1">
            <a:off x="3591291" y="4864406"/>
            <a:ext cx="67684" cy="23131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254803BA-333F-AEA3-B85B-381E89F62593}"/>
              </a:ext>
            </a:extLst>
          </p:cNvPr>
          <p:cNvCxnSpPr>
            <a:cxnSpLocks/>
          </p:cNvCxnSpPr>
          <p:nvPr/>
        </p:nvCxnSpPr>
        <p:spPr>
          <a:xfrm flipH="1" flipV="1">
            <a:off x="3742751" y="4843890"/>
            <a:ext cx="196308" cy="13805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6D1DF547-646B-A5C9-8819-EC61F581C9DF}"/>
              </a:ext>
            </a:extLst>
          </p:cNvPr>
          <p:cNvCxnSpPr>
            <a:cxnSpLocks/>
          </p:cNvCxnSpPr>
          <p:nvPr/>
        </p:nvCxnSpPr>
        <p:spPr>
          <a:xfrm flipH="1" flipV="1">
            <a:off x="3049399" y="1894962"/>
            <a:ext cx="246662" cy="6305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1FD77B80-B9CA-E285-B209-9098F8ED03B7}"/>
              </a:ext>
            </a:extLst>
          </p:cNvPr>
          <p:cNvCxnSpPr>
            <a:cxnSpLocks/>
          </p:cNvCxnSpPr>
          <p:nvPr/>
        </p:nvCxnSpPr>
        <p:spPr>
          <a:xfrm flipV="1">
            <a:off x="3338654" y="1796730"/>
            <a:ext cx="0" cy="16124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3C5DA462-7669-F640-90AD-BBCBFE7ACA40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73035" y="1894104"/>
            <a:ext cx="246662" cy="6305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D11C4053-74E4-D534-E3A6-EBC0A366BAAF}"/>
              </a:ext>
            </a:extLst>
          </p:cNvPr>
          <p:cNvCxnSpPr>
            <a:cxnSpLocks/>
          </p:cNvCxnSpPr>
          <p:nvPr/>
        </p:nvCxnSpPr>
        <p:spPr>
          <a:xfrm flipH="1" flipV="1">
            <a:off x="6310382" y="1907560"/>
            <a:ext cx="246662" cy="6305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E07F5CC9-3E4D-F233-8A9B-1A4A88244219}"/>
              </a:ext>
            </a:extLst>
          </p:cNvPr>
          <p:cNvCxnSpPr>
            <a:cxnSpLocks/>
          </p:cNvCxnSpPr>
          <p:nvPr/>
        </p:nvCxnSpPr>
        <p:spPr>
          <a:xfrm flipV="1">
            <a:off x="6673950" y="1796404"/>
            <a:ext cx="0" cy="16124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413C07D0-132F-76A5-D8B0-D9065FA48BC0}"/>
              </a:ext>
            </a:extLst>
          </p:cNvPr>
          <p:cNvCxnSpPr>
            <a:cxnSpLocks/>
          </p:cNvCxnSpPr>
          <p:nvPr/>
        </p:nvCxnSpPr>
        <p:spPr>
          <a:xfrm rot="10800000" flipV="1">
            <a:off x="6766489" y="1893778"/>
            <a:ext cx="246662" cy="6305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8A23B1C4-65A3-7FD8-68E5-BE5DBB5E12E0}"/>
              </a:ext>
            </a:extLst>
          </p:cNvPr>
          <p:cNvCxnSpPr>
            <a:cxnSpLocks/>
          </p:cNvCxnSpPr>
          <p:nvPr/>
        </p:nvCxnSpPr>
        <p:spPr>
          <a:xfrm flipV="1">
            <a:off x="7151404" y="4963600"/>
            <a:ext cx="67684" cy="23131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B1D2CB90-ED4D-76AC-EE8E-44CB91E3D389}"/>
              </a:ext>
            </a:extLst>
          </p:cNvPr>
          <p:cNvCxnSpPr>
            <a:cxnSpLocks/>
          </p:cNvCxnSpPr>
          <p:nvPr/>
        </p:nvCxnSpPr>
        <p:spPr>
          <a:xfrm flipH="1" flipV="1">
            <a:off x="7404461" y="4909220"/>
            <a:ext cx="196308" cy="13805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4A41F2FF-04F3-D856-AFE8-AF7E9A554A79}"/>
              </a:ext>
            </a:extLst>
          </p:cNvPr>
          <p:cNvSpPr/>
          <p:nvPr/>
        </p:nvSpPr>
        <p:spPr>
          <a:xfrm>
            <a:off x="10325216" y="3221419"/>
            <a:ext cx="945297" cy="271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267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10603B-5CBB-7364-0C35-274AA157182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557928F-73D9-6828-EE85-044B5925C056}"/>
              </a:ext>
            </a:extLst>
          </p:cNvPr>
          <p:cNvSpPr txBox="1">
            <a:spLocks/>
          </p:cNvSpPr>
          <p:nvPr/>
        </p:nvSpPr>
        <p:spPr>
          <a:xfrm>
            <a:off x="921615" y="220571"/>
            <a:ext cx="11270385" cy="516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84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chemeClr val="accent5"/>
                </a:solidFill>
              </a:rPr>
              <a:t>Transition agricole : </a:t>
            </a:r>
            <a:br>
              <a:rPr lang="fr-FR" sz="3200" b="1" dirty="0">
                <a:solidFill>
                  <a:schemeClr val="accent5"/>
                </a:solidFill>
              </a:rPr>
            </a:br>
            <a:r>
              <a:rPr lang="fr-FR" sz="3200" b="1" dirty="0">
                <a:solidFill>
                  <a:schemeClr val="accent5"/>
                </a:solidFill>
              </a:rPr>
              <a:t>DEFI N°2 </a:t>
            </a:r>
            <a:r>
              <a:rPr lang="fr-FR" sz="3200" b="1" dirty="0">
                <a:solidFill>
                  <a:schemeClr val="accent5"/>
                </a:solidFill>
                <a:latin typeface="Calibri" panose="020F0502020204030204" pitchFamily="34" charset="0"/>
                <a:sym typeface="Wingdings" pitchFamily="2" charset="2"/>
              </a:rPr>
              <a:t>Préserver un élevage de qualité </a:t>
            </a:r>
            <a:endParaRPr lang="fr-FR" sz="3200" dirty="0">
              <a:solidFill>
                <a:schemeClr val="accent5"/>
              </a:solidFill>
            </a:endParaRP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6EB2F1F-BCAF-D9BC-5C7C-3087BBA4E880}"/>
              </a:ext>
            </a:extLst>
          </p:cNvPr>
          <p:cNvSpPr txBox="1">
            <a:spLocks/>
          </p:cNvSpPr>
          <p:nvPr/>
        </p:nvSpPr>
        <p:spPr>
          <a:xfrm>
            <a:off x="921615" y="1473496"/>
            <a:ext cx="10804577" cy="388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rgbClr val="007284"/>
                </a:solidFill>
                <a:latin typeface="+mn-lt"/>
                <a:ea typeface="+mn-ea"/>
                <a:cs typeface="+mn-cs"/>
              </a:defRPr>
            </a:lvl1pPr>
            <a:lvl2pPr marL="5397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4875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Police système Courant"/>
              <a:buChar char="-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4125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ctr">
              <a:buSzPts val="1000"/>
              <a:tabLst>
                <a:tab pos="457200" algn="l"/>
              </a:tabLst>
            </a:pPr>
            <a:endParaRPr lang="fr-FR" sz="2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C6A3CA0-7503-46BB-3518-B6E26381C6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7" t="45656" r="2117" b="6982"/>
          <a:stretch/>
        </p:blipFill>
        <p:spPr>
          <a:xfrm>
            <a:off x="762473" y="4403421"/>
            <a:ext cx="10804577" cy="1776118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EA96AE7D-AA80-94C8-EA04-43309B32C9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1766" y="1566519"/>
            <a:ext cx="6901193" cy="1776119"/>
          </a:xfrm>
        </p:spPr>
        <p:txBody>
          <a:bodyPr>
            <a:normAutofit/>
          </a:bodyPr>
          <a:lstStyle/>
          <a:p>
            <a:pPr lvl="0" algn="just" fontAlgn="ctr">
              <a:buSzPts val="1000"/>
              <a:tabLst>
                <a:tab pos="457200" algn="l"/>
              </a:tabLst>
            </a:pPr>
            <a:r>
              <a:rPr lang="fr-FR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 scénario maîtrisé pour un maintien de l'élevage </a:t>
            </a:r>
          </a:p>
          <a:p>
            <a:pPr lvl="0" algn="just" fontAlgn="ctr">
              <a:buSzPts val="1000"/>
              <a:tabLst>
                <a:tab pos="457200" algn="l"/>
              </a:tabLst>
            </a:pPr>
            <a: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Consommation viande : -40% par une division de 2,5 des importations de viande et une légère baisse de la production du territoire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E59D0FF-56DF-3574-DEAE-EAD1F1644891}"/>
              </a:ext>
            </a:extLst>
          </p:cNvPr>
          <p:cNvSpPr txBox="1"/>
          <p:nvPr/>
        </p:nvSpPr>
        <p:spPr>
          <a:xfrm>
            <a:off x="8138010" y="1123569"/>
            <a:ext cx="3992330" cy="265303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fr-FR" sz="2000" u="sng" dirty="0">
                <a:solidFill>
                  <a:schemeClr val="accent4"/>
                </a:solidFill>
              </a:rPr>
              <a:t>Elevage de qualité </a:t>
            </a:r>
            <a:r>
              <a:rPr lang="fr-FR" sz="2000" dirty="0">
                <a:solidFill>
                  <a:schemeClr val="accent4"/>
                </a:solidFill>
              </a:rPr>
              <a:t>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4"/>
                </a:solidFill>
              </a:rPr>
              <a:t>Production viande, lait et œufs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4"/>
                </a:solidFill>
              </a:rPr>
              <a:t>Maintien des prairies permanentes (filière herbe)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4"/>
                </a:solidFill>
              </a:rPr>
              <a:t>Autonomie fourragère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4"/>
                </a:solidFill>
              </a:rPr>
              <a:t>Effluents d’élevage pour la fertilité des sols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8DB65FE3-ED96-E913-06E3-3F7F6D25A0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84A135-6D99-AD96-4396-8D4F5D4F4DCD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360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B9187E-863E-6B67-29F4-CE6C84DC515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CF69-49BF-8946-A114-3C5C4C90AEC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BD4E5C8-98E6-D98E-E80E-31768AB29C06}"/>
              </a:ext>
            </a:extLst>
          </p:cNvPr>
          <p:cNvSpPr txBox="1"/>
          <p:nvPr/>
        </p:nvSpPr>
        <p:spPr>
          <a:xfrm>
            <a:off x="10833818" y="5647951"/>
            <a:ext cx="973343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50" b="1" dirty="0">
                <a:solidFill>
                  <a:srgbClr val="56565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Source : RA 2020</a:t>
            </a: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2B9951D0-6A2D-E86E-44E6-99442E7DAC04}"/>
              </a:ext>
            </a:extLst>
          </p:cNvPr>
          <p:cNvSpPr txBox="1">
            <a:spLocks/>
          </p:cNvSpPr>
          <p:nvPr/>
        </p:nvSpPr>
        <p:spPr>
          <a:xfrm>
            <a:off x="947248" y="0"/>
            <a:ext cx="11270385" cy="981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84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5"/>
                </a:solidFill>
              </a:rPr>
              <a:t>Transition agricole : </a:t>
            </a:r>
          </a:p>
          <a:p>
            <a:r>
              <a:rPr lang="fr-FR" b="1" dirty="0">
                <a:solidFill>
                  <a:schemeClr val="accent5"/>
                </a:solidFill>
              </a:rPr>
              <a:t>DEFI N°2 : </a:t>
            </a:r>
            <a:r>
              <a:rPr lang="fr-FR" b="1" dirty="0">
                <a:solidFill>
                  <a:schemeClr val="accent5"/>
                </a:solidFill>
                <a:latin typeface="Calibri" panose="020F0502020204030204" pitchFamily="34" charset="0"/>
                <a:sym typeface="Wingdings" pitchFamily="2" charset="2"/>
              </a:rPr>
              <a:t>Préserver un élevage de qualité 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2" name="Espace réservé du pied de page 1">
            <a:extLst>
              <a:ext uri="{FF2B5EF4-FFF2-40B4-BE49-F238E27FC236}">
                <a16:creationId xmlns:a16="http://schemas.microsoft.com/office/drawing/2014/main" id="{69972DCA-DE47-2049-E2F1-E0523E5CEF4C}"/>
              </a:ext>
            </a:extLst>
          </p:cNvPr>
          <p:cNvSpPr txBox="1">
            <a:spLocks/>
          </p:cNvSpPr>
          <p:nvPr/>
        </p:nvSpPr>
        <p:spPr>
          <a:xfrm>
            <a:off x="1854272" y="6043700"/>
            <a:ext cx="10067418" cy="73609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lIns="756000">
            <a:noAutofit/>
          </a:bodyPr>
          <a:lstStyle>
            <a:defPPr>
              <a:defRPr lang="fr-FR"/>
            </a:defPPr>
            <a:lvl1pPr algn="ctr">
              <a:defRPr sz="2000">
                <a:solidFill>
                  <a:schemeClr val="accent4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u="sng" dirty="0"/>
              <a:t>Objectif d’élevage de qualité en 2050 :</a:t>
            </a:r>
          </a:p>
          <a:p>
            <a:r>
              <a:rPr lang="fr-FR" sz="1800" dirty="0"/>
              <a:t>Bovin viande 80% en pâture, bovin lait 70% en pâture, porcs : 46% plein air ou bio </a:t>
            </a:r>
          </a:p>
        </p:txBody>
      </p:sp>
      <p:pic>
        <p:nvPicPr>
          <p:cNvPr id="2" name="Espace réservé pour une image  8">
            <a:extLst>
              <a:ext uri="{FF2B5EF4-FFF2-40B4-BE49-F238E27FC236}">
                <a16:creationId xmlns:a16="http://schemas.microsoft.com/office/drawing/2014/main" id="{65EC4EE3-CA56-74B0-73D4-3EC131CC2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2674CF-BB0F-59F6-3A42-E8CA87D3E17A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2DF058-9691-D6A3-3633-09BE99E68A62}"/>
              </a:ext>
            </a:extLst>
          </p:cNvPr>
          <p:cNvSpPr/>
          <p:nvPr/>
        </p:nvSpPr>
        <p:spPr>
          <a:xfrm>
            <a:off x="110603" y="1279928"/>
            <a:ext cx="4285669" cy="4151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F816CF9F-CABB-97F4-C062-5CA47F8B2D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1617" y="1375061"/>
            <a:ext cx="4285669" cy="4056682"/>
          </a:xfrm>
        </p:spPr>
        <p:txBody>
          <a:bodyPr>
            <a:normAutofit/>
          </a:bodyPr>
          <a:lstStyle/>
          <a:p>
            <a:pPr marL="190500" lvl="1" indent="0">
              <a:buNone/>
            </a:pPr>
            <a:r>
              <a:rPr lang="fr-FR" sz="2000" b="1" u="sng" dirty="0"/>
              <a:t>Nos cheptels</a:t>
            </a:r>
          </a:p>
          <a:p>
            <a:pPr lvl="1"/>
            <a:endParaRPr lang="fr-FR" sz="1100" dirty="0">
              <a:highlight>
                <a:srgbClr val="FF0000"/>
              </a:highlight>
            </a:endParaRPr>
          </a:p>
          <a:p>
            <a:pPr lvl="1"/>
            <a:r>
              <a:rPr lang="fr-FR" sz="2000" dirty="0"/>
              <a:t>Bovins lait : maintien de 70% du cheptel</a:t>
            </a:r>
          </a:p>
          <a:p>
            <a:pPr lvl="1"/>
            <a:endParaRPr lang="fr-FR" sz="1200" dirty="0"/>
          </a:p>
          <a:p>
            <a:pPr lvl="1"/>
            <a:r>
              <a:rPr lang="fr-FR" sz="2000" dirty="0"/>
              <a:t>Bovins viande : résiste à la baisse tendancielle maintien de 80% du cheptel</a:t>
            </a:r>
          </a:p>
          <a:p>
            <a:pPr lvl="1"/>
            <a:endParaRPr lang="fr-FR" sz="1200" dirty="0"/>
          </a:p>
          <a:p>
            <a:pPr lvl="1"/>
            <a:r>
              <a:rPr lang="fr-FR" sz="2000" dirty="0"/>
              <a:t>Ovins viande : maintien à 100 % du cheptel </a:t>
            </a:r>
            <a:r>
              <a:rPr lang="fr-FR" sz="1600" dirty="0"/>
              <a:t>(ne suit pas la tendance)</a:t>
            </a:r>
          </a:p>
          <a:p>
            <a:pPr marL="542925" lvl="1" indent="0">
              <a:buNone/>
            </a:pPr>
            <a:endParaRPr lang="fr-FR" sz="1600" dirty="0"/>
          </a:p>
          <a:p>
            <a:pPr marL="542925" lvl="1" indent="0">
              <a:buNone/>
            </a:pPr>
            <a:r>
              <a:rPr lang="fr-FR" sz="2000" dirty="0"/>
              <a:t>Porcs : augmentation de 30 %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C1EE3575-697A-FEC2-CA28-D278B273C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32" y="2754843"/>
            <a:ext cx="575712" cy="43838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CC2500F-61ED-4F0B-4E59-E0E8DA01C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07" y="1970224"/>
            <a:ext cx="433399" cy="581667"/>
          </a:xfrm>
          <a:prstGeom prst="rect">
            <a:avLst/>
          </a:prstGeom>
        </p:spPr>
      </p:pic>
      <p:pic>
        <p:nvPicPr>
          <p:cNvPr id="33" name="Graphique 32" descr="Mouton">
            <a:extLst>
              <a:ext uri="{FF2B5EF4-FFF2-40B4-BE49-F238E27FC236}">
                <a16:creationId xmlns:a16="http://schemas.microsoft.com/office/drawing/2014/main" id="{B5A6B3B3-70D4-15E6-02C9-12075A808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379" y="3728722"/>
            <a:ext cx="663656" cy="663656"/>
          </a:xfrm>
          <a:prstGeom prst="rect">
            <a:avLst/>
          </a:prstGeom>
        </p:spPr>
      </p:pic>
      <p:pic>
        <p:nvPicPr>
          <p:cNvPr id="34" name="Graphique 33" descr="Cochon">
            <a:extLst>
              <a:ext uri="{FF2B5EF4-FFF2-40B4-BE49-F238E27FC236}">
                <a16:creationId xmlns:a16="http://schemas.microsoft.com/office/drawing/2014/main" id="{8FB8C844-2534-05ED-86C3-508DE992FE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1051" y="4554398"/>
            <a:ext cx="702309" cy="70230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D1DC8AD8-DE0F-5FF2-5398-6F8E68703C9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4465"/>
          <a:stretch/>
        </p:blipFill>
        <p:spPr>
          <a:xfrm>
            <a:off x="4903745" y="1002300"/>
            <a:ext cx="6903416" cy="449598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DFA1063-EC30-4613-BB47-C9AE50815F0D}"/>
              </a:ext>
            </a:extLst>
          </p:cNvPr>
          <p:cNvSpPr/>
          <p:nvPr/>
        </p:nvSpPr>
        <p:spPr>
          <a:xfrm>
            <a:off x="9507867" y="4166115"/>
            <a:ext cx="2246707" cy="100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F650653-D3F1-D2D2-6F95-8DD2DE41FD34}"/>
              </a:ext>
            </a:extLst>
          </p:cNvPr>
          <p:cNvSpPr txBox="1"/>
          <p:nvPr/>
        </p:nvSpPr>
        <p:spPr>
          <a:xfrm>
            <a:off x="9715222" y="4206738"/>
            <a:ext cx="20919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TDL 2050 – Stratégie</a:t>
            </a:r>
          </a:p>
          <a:p>
            <a:r>
              <a:rPr lang="fr-FR" sz="1600" dirty="0"/>
              <a:t>TDL 2050 – Tendanciel</a:t>
            </a:r>
          </a:p>
          <a:p>
            <a:r>
              <a:rPr lang="fr-FR" sz="1600" dirty="0"/>
              <a:t>TDL 2020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9A9BDC0-C2A4-A0C1-266E-57881A6216DB}"/>
              </a:ext>
            </a:extLst>
          </p:cNvPr>
          <p:cNvSpPr/>
          <p:nvPr/>
        </p:nvSpPr>
        <p:spPr>
          <a:xfrm>
            <a:off x="9547832" y="4225686"/>
            <a:ext cx="207354" cy="2527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43AC2CE-171B-4A7B-2CAA-B31795BEBDF6}"/>
              </a:ext>
            </a:extLst>
          </p:cNvPr>
          <p:cNvSpPr/>
          <p:nvPr/>
        </p:nvSpPr>
        <p:spPr>
          <a:xfrm>
            <a:off x="9547832" y="4497354"/>
            <a:ext cx="207354" cy="252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306B24-B1B3-2605-1C23-937E04FD419B}"/>
              </a:ext>
            </a:extLst>
          </p:cNvPr>
          <p:cNvSpPr/>
          <p:nvPr/>
        </p:nvSpPr>
        <p:spPr>
          <a:xfrm>
            <a:off x="9547832" y="4769022"/>
            <a:ext cx="207354" cy="2527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</p:spTree>
    <p:extLst>
      <p:ext uri="{BB962C8B-B14F-4D97-AF65-F5344CB8AC3E}">
        <p14:creationId xmlns:p14="http://schemas.microsoft.com/office/powerpoint/2010/main" val="1339906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6366EBE5-084E-5262-80E7-55D4726E3963}"/>
              </a:ext>
            </a:extLst>
          </p:cNvPr>
          <p:cNvGrpSpPr/>
          <p:nvPr/>
        </p:nvGrpSpPr>
        <p:grpSpPr>
          <a:xfrm>
            <a:off x="4973346" y="1703387"/>
            <a:ext cx="6736053" cy="2634389"/>
            <a:chOff x="4922546" y="1305869"/>
            <a:chExt cx="6736053" cy="2634389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EF864BA-3787-F302-B570-AD608C0EF9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9451"/>
            <a:stretch/>
          </p:blipFill>
          <p:spPr>
            <a:xfrm>
              <a:off x="4922546" y="1305869"/>
              <a:ext cx="6736053" cy="1045018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E2C1816-E64D-4C22-8ADF-2D60097EE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2097"/>
            <a:stretch/>
          </p:blipFill>
          <p:spPr>
            <a:xfrm>
              <a:off x="4922546" y="2301592"/>
              <a:ext cx="6736053" cy="1638666"/>
            </a:xfrm>
            <a:prstGeom prst="rect">
              <a:avLst/>
            </a:prstGeom>
          </p:spPr>
        </p:pic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2E9D08-C105-51F3-1F89-EB9F3D0954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6817" y="1586919"/>
            <a:ext cx="4199534" cy="3420790"/>
          </a:xfrm>
          <a:noFill/>
        </p:spPr>
        <p:txBody>
          <a:bodyPr>
            <a:normAutofit/>
          </a:bodyPr>
          <a:lstStyle/>
          <a:p>
            <a:pPr marL="190500" lvl="1" indent="0">
              <a:buNone/>
            </a:pPr>
            <a:r>
              <a:rPr lang="fr-FR" b="1" u="sng" dirty="0"/>
              <a:t>Nos cheptels</a:t>
            </a:r>
            <a:endParaRPr lang="fr-FR" dirty="0"/>
          </a:p>
          <a:p>
            <a:pPr lvl="1"/>
            <a:r>
              <a:rPr lang="fr-FR" dirty="0"/>
              <a:t>Poules pondeuses : augmentation de 30% du cheptel</a:t>
            </a:r>
          </a:p>
          <a:p>
            <a:pPr marL="190500" lvl="1" indent="0">
              <a:buNone/>
            </a:pPr>
            <a:endParaRPr lang="fr-FR" dirty="0"/>
          </a:p>
          <a:p>
            <a:pPr lvl="1"/>
            <a:r>
              <a:rPr lang="fr-FR" dirty="0"/>
              <a:t>Poulets de chair :  augmentation de 30% du cheptel</a:t>
            </a:r>
          </a:p>
          <a:p>
            <a:pPr marL="190500" lvl="1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B9187E-863E-6B67-29F4-CE6C84DC515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CF69-49BF-8946-A114-3C5C4C90AEC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580A109-F938-A5FE-6BEC-D97144F7F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141" y="2005489"/>
            <a:ext cx="573127" cy="48162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07AF79B4-CAD1-274B-442D-6CF6DCE90E12}"/>
              </a:ext>
            </a:extLst>
          </p:cNvPr>
          <p:cNvSpPr txBox="1">
            <a:spLocks/>
          </p:cNvSpPr>
          <p:nvPr/>
        </p:nvSpPr>
        <p:spPr>
          <a:xfrm>
            <a:off x="947651" y="97126"/>
            <a:ext cx="11270385" cy="88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84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5"/>
                </a:solidFill>
              </a:rPr>
              <a:t>Transition agricole : </a:t>
            </a:r>
          </a:p>
          <a:p>
            <a:r>
              <a:rPr lang="fr-FR" b="1" dirty="0">
                <a:solidFill>
                  <a:schemeClr val="accent5"/>
                </a:solidFill>
              </a:rPr>
              <a:t>DEFI N°2 </a:t>
            </a:r>
            <a:r>
              <a:rPr lang="fr-FR" b="1" dirty="0">
                <a:solidFill>
                  <a:schemeClr val="accent5"/>
                </a:solidFill>
                <a:latin typeface="Calibri" panose="020F0502020204030204" pitchFamily="34" charset="0"/>
                <a:sym typeface="Wingdings" pitchFamily="2" charset="2"/>
              </a:rPr>
              <a:t>Préserver un élevage de qualité </a:t>
            </a:r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2BA1AD9-80E4-BB58-D422-82DC88511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933" y="3458637"/>
            <a:ext cx="481621" cy="481621"/>
          </a:xfrm>
          <a:prstGeom prst="rect">
            <a:avLst/>
          </a:prstGeom>
        </p:spPr>
      </p:pic>
      <p:sp>
        <p:nvSpPr>
          <p:cNvPr id="26" name="Espace réservé du pied de page 1">
            <a:extLst>
              <a:ext uri="{FF2B5EF4-FFF2-40B4-BE49-F238E27FC236}">
                <a16:creationId xmlns:a16="http://schemas.microsoft.com/office/drawing/2014/main" id="{B2235BA7-3AD5-2FE5-FE96-F6F4D3F4BDCB}"/>
              </a:ext>
            </a:extLst>
          </p:cNvPr>
          <p:cNvSpPr txBox="1">
            <a:spLocks/>
          </p:cNvSpPr>
          <p:nvPr/>
        </p:nvSpPr>
        <p:spPr>
          <a:xfrm>
            <a:off x="1759529" y="5754008"/>
            <a:ext cx="10370811" cy="10059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lIns="756000">
            <a:noAutofit/>
          </a:bodyPr>
          <a:lstStyle>
            <a:defPPr>
              <a:defRPr lang="fr-FR"/>
            </a:defPPr>
            <a:lvl1pPr algn="ctr">
              <a:defRPr sz="2000">
                <a:solidFill>
                  <a:schemeClr val="accent4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u="sng" dirty="0"/>
              <a:t>Modification des pratiques d’élevage :</a:t>
            </a:r>
          </a:p>
          <a:p>
            <a:r>
              <a:rPr lang="fr-FR" sz="1800" dirty="0"/>
              <a:t>Poules pondeuses de l’intensif vers l’extensif (de 83 % à 30 % en bâtiment )</a:t>
            </a:r>
          </a:p>
          <a:p>
            <a:r>
              <a:rPr lang="fr-FR" sz="1800" dirty="0"/>
              <a:t>Poulets de chair sous labels </a:t>
            </a:r>
            <a:r>
              <a:rPr lang="pt-BR" sz="1800" dirty="0"/>
              <a:t>de 22 % à 70 %</a:t>
            </a:r>
            <a:endParaRPr lang="fr-FR" sz="1800" dirty="0"/>
          </a:p>
        </p:txBody>
      </p:sp>
      <p:pic>
        <p:nvPicPr>
          <p:cNvPr id="2" name="Espace réservé pour une image  8">
            <a:extLst>
              <a:ext uri="{FF2B5EF4-FFF2-40B4-BE49-F238E27FC236}">
                <a16:creationId xmlns:a16="http://schemas.microsoft.com/office/drawing/2014/main" id="{B8A072C5-C2D0-60F3-1F9C-A6A4D6A1C1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8DC32F-C87B-1201-4286-59FAEA392E3A}"/>
              </a:ext>
            </a:extLst>
          </p:cNvPr>
          <p:cNvSpPr/>
          <p:nvPr/>
        </p:nvSpPr>
        <p:spPr>
          <a:xfrm>
            <a:off x="4973346" y="4324310"/>
            <a:ext cx="6736053" cy="100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585013D-59BA-F642-95FC-EBDEED5163EE}"/>
              </a:ext>
            </a:extLst>
          </p:cNvPr>
          <p:cNvSpPr txBox="1"/>
          <p:nvPr/>
        </p:nvSpPr>
        <p:spPr>
          <a:xfrm>
            <a:off x="5253741" y="4403155"/>
            <a:ext cx="20919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TDL 2050 – Stratégie</a:t>
            </a:r>
          </a:p>
          <a:p>
            <a:r>
              <a:rPr lang="fr-FR" sz="1600" dirty="0"/>
              <a:t>TDL 2050 – Tendanciel</a:t>
            </a:r>
          </a:p>
          <a:p>
            <a:r>
              <a:rPr lang="fr-FR" sz="1600" dirty="0"/>
              <a:t>TDL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CA8026-0E3E-2FE6-DFDE-5709E34890A6}"/>
              </a:ext>
            </a:extLst>
          </p:cNvPr>
          <p:cNvSpPr/>
          <p:nvPr/>
        </p:nvSpPr>
        <p:spPr>
          <a:xfrm>
            <a:off x="5086351" y="4422103"/>
            <a:ext cx="207354" cy="2527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445B26-38E3-5772-BAFD-4DFE93EBE413}"/>
              </a:ext>
            </a:extLst>
          </p:cNvPr>
          <p:cNvSpPr/>
          <p:nvPr/>
        </p:nvSpPr>
        <p:spPr>
          <a:xfrm>
            <a:off x="5086351" y="4693771"/>
            <a:ext cx="207354" cy="252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FBB6AA-1569-5888-7E6F-A3AB83565F07}"/>
              </a:ext>
            </a:extLst>
          </p:cNvPr>
          <p:cNvSpPr/>
          <p:nvPr/>
        </p:nvSpPr>
        <p:spPr>
          <a:xfrm>
            <a:off x="5086351" y="4965439"/>
            <a:ext cx="207354" cy="2527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81A4EF-08DE-C14E-E39F-24230C888D91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5BF3B0-5C3B-3381-D1B2-0D38988EDB1E}"/>
              </a:ext>
            </a:extLst>
          </p:cNvPr>
          <p:cNvSpPr/>
          <p:nvPr/>
        </p:nvSpPr>
        <p:spPr>
          <a:xfrm>
            <a:off x="4973345" y="1719264"/>
            <a:ext cx="6736053" cy="361104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</p:spTree>
    <p:extLst>
      <p:ext uri="{BB962C8B-B14F-4D97-AF65-F5344CB8AC3E}">
        <p14:creationId xmlns:p14="http://schemas.microsoft.com/office/powerpoint/2010/main" val="196678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37DA582-6CD7-1DF6-CB35-DD1A9E5130D3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B70D520-9FD0-BE44-DAE7-42122BB24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3995" y="50800"/>
            <a:ext cx="10712197" cy="819397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5"/>
                </a:solidFill>
              </a:rPr>
              <a:t>Transition agricole : </a:t>
            </a:r>
            <a:br>
              <a:rPr lang="fr-FR" b="1" dirty="0">
                <a:solidFill>
                  <a:schemeClr val="accent5"/>
                </a:solidFill>
              </a:rPr>
            </a:br>
            <a:r>
              <a:rPr lang="fr-FR" b="1" dirty="0">
                <a:solidFill>
                  <a:schemeClr val="accent5"/>
                </a:solidFill>
              </a:rPr>
              <a:t>DEFI N°3</a:t>
            </a:r>
            <a:r>
              <a:rPr lang="fr-FR" sz="36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 : vers plus d’agroécologie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77889B-73CC-EA35-5BD3-F5043D8C27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5315" y="920595"/>
            <a:ext cx="10804577" cy="365125"/>
          </a:xfrm>
        </p:spPr>
        <p:txBody>
          <a:bodyPr>
            <a:normAutofit/>
          </a:bodyPr>
          <a:lstStyle/>
          <a:p>
            <a:pPr lvl="0" algn="just" fontAlgn="ctr">
              <a:buSzPts val="1000"/>
              <a:tabLst>
                <a:tab pos="457200" algn="l"/>
              </a:tabLst>
            </a:pPr>
            <a:r>
              <a:rPr lang="fr-FR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 scénario ambitieux sur l'évolution des modes de productions agricoles vers l’agroécologie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F2098F-6A94-58C1-45C4-307AF69FD3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CF69-49BF-8946-A114-3C5C4C90AEC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438CA7-C0C2-99FF-7BDE-0900777B58B9}"/>
              </a:ext>
            </a:extLst>
          </p:cNvPr>
          <p:cNvSpPr/>
          <p:nvPr/>
        </p:nvSpPr>
        <p:spPr>
          <a:xfrm>
            <a:off x="8536014" y="3725153"/>
            <a:ext cx="612228" cy="3651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722EC2-8CF1-B7B6-94D8-395711ED4097}"/>
              </a:ext>
            </a:extLst>
          </p:cNvPr>
          <p:cNvSpPr/>
          <p:nvPr/>
        </p:nvSpPr>
        <p:spPr>
          <a:xfrm>
            <a:off x="8536014" y="4454139"/>
            <a:ext cx="612228" cy="365125"/>
          </a:xfrm>
          <a:prstGeom prst="rect">
            <a:avLst/>
          </a:prstGeom>
          <a:solidFill>
            <a:srgbClr val="71A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672BE15-38A8-AB36-3305-0CB090B8C1B6}"/>
              </a:ext>
            </a:extLst>
          </p:cNvPr>
          <p:cNvSpPr txBox="1"/>
          <p:nvPr/>
        </p:nvSpPr>
        <p:spPr>
          <a:xfrm>
            <a:off x="9138982" y="3676881"/>
            <a:ext cx="3871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Agriculture conventionnelle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CF0400-D4FA-140F-0181-B416A8280BFB}"/>
              </a:ext>
            </a:extLst>
          </p:cNvPr>
          <p:cNvSpPr txBox="1"/>
          <p:nvPr/>
        </p:nvSpPr>
        <p:spPr>
          <a:xfrm>
            <a:off x="9148242" y="4405451"/>
            <a:ext cx="3871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Agroécologie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8AE1A97-5AD7-FC8E-74DC-E05F2479CA6C}"/>
              </a:ext>
            </a:extLst>
          </p:cNvPr>
          <p:cNvSpPr txBox="1"/>
          <p:nvPr/>
        </p:nvSpPr>
        <p:spPr>
          <a:xfrm>
            <a:off x="8122108" y="2216827"/>
            <a:ext cx="3871810" cy="125451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fr-FR" sz="1600" u="sng" dirty="0">
                <a:solidFill>
                  <a:schemeClr val="accent4"/>
                </a:solidFill>
              </a:rPr>
              <a:t>Agroécologie </a:t>
            </a:r>
            <a:r>
              <a:rPr lang="fr-FR" sz="1600" dirty="0">
                <a:solidFill>
                  <a:schemeClr val="accent4"/>
                </a:solidFill>
              </a:rPr>
              <a:t>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fr-FR" sz="1600" dirty="0">
                <a:solidFill>
                  <a:schemeClr val="accent4"/>
                </a:solidFill>
              </a:rPr>
              <a:t>Approche globale </a:t>
            </a:r>
            <a:r>
              <a:rPr lang="fr-FR" sz="1600" b="1" dirty="0">
                <a:solidFill>
                  <a:schemeClr val="accent4"/>
                </a:solidFill>
              </a:rPr>
              <a:t>« Climat-sol-eau-biodiversité »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fr-FR" sz="1600" dirty="0">
                <a:solidFill>
                  <a:schemeClr val="accent4"/>
                </a:solidFill>
              </a:rPr>
              <a:t>(cf. PCAET des 4 CC)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92DE9C3-BA36-423B-2770-5906B95AE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83" y="1619165"/>
            <a:ext cx="7772400" cy="5057860"/>
          </a:xfrm>
          <a:prstGeom prst="rect">
            <a:avLst/>
          </a:prstGeom>
        </p:spPr>
      </p:pic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D32C929E-3F3A-8DB1-C70B-CF2DA9E5F121}"/>
              </a:ext>
            </a:extLst>
          </p:cNvPr>
          <p:cNvSpPr/>
          <p:nvPr/>
        </p:nvSpPr>
        <p:spPr>
          <a:xfrm>
            <a:off x="2551321" y="5581248"/>
            <a:ext cx="266560" cy="654578"/>
          </a:xfrm>
          <a:prstGeom prst="rightBrac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4"/>
              </a:solidFill>
            </a:endParaRPr>
          </a:p>
        </p:txBody>
      </p: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B13E0445-D26F-410C-23A1-C38B84CC5813}"/>
              </a:ext>
            </a:extLst>
          </p:cNvPr>
          <p:cNvSpPr/>
          <p:nvPr/>
        </p:nvSpPr>
        <p:spPr>
          <a:xfrm>
            <a:off x="4888885" y="3611093"/>
            <a:ext cx="266560" cy="2632822"/>
          </a:xfrm>
          <a:prstGeom prst="rightBrac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4"/>
              </a:solidFill>
            </a:endParaRPr>
          </a:p>
        </p:txBody>
      </p:sp>
      <p:sp>
        <p:nvSpPr>
          <p:cNvPr id="13" name="Accolade fermante 12">
            <a:extLst>
              <a:ext uri="{FF2B5EF4-FFF2-40B4-BE49-F238E27FC236}">
                <a16:creationId xmlns:a16="http://schemas.microsoft.com/office/drawing/2014/main" id="{0296B1C5-692C-43B6-19A3-A7CC67CB76C0}"/>
              </a:ext>
            </a:extLst>
          </p:cNvPr>
          <p:cNvSpPr/>
          <p:nvPr/>
        </p:nvSpPr>
        <p:spPr>
          <a:xfrm>
            <a:off x="7226449" y="2638572"/>
            <a:ext cx="266560" cy="3589166"/>
          </a:xfrm>
          <a:prstGeom prst="rightBrac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4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C19AB0C-4E0B-1349-BA40-8047377E14AA}"/>
              </a:ext>
            </a:extLst>
          </p:cNvPr>
          <p:cNvSpPr txBox="1"/>
          <p:nvPr/>
        </p:nvSpPr>
        <p:spPr>
          <a:xfrm rot="19718917">
            <a:off x="2676200" y="5460243"/>
            <a:ext cx="126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Dont 88% AB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EA29318-1AE2-800D-A421-5861F3B9B983}"/>
              </a:ext>
            </a:extLst>
          </p:cNvPr>
          <p:cNvSpPr txBox="1"/>
          <p:nvPr/>
        </p:nvSpPr>
        <p:spPr>
          <a:xfrm rot="19718917">
            <a:off x="5020532" y="4468288"/>
            <a:ext cx="126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Dont 50% AB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3EADB34-9367-EDDC-F084-160615EDDEE3}"/>
              </a:ext>
            </a:extLst>
          </p:cNvPr>
          <p:cNvSpPr txBox="1"/>
          <p:nvPr/>
        </p:nvSpPr>
        <p:spPr>
          <a:xfrm rot="19718917">
            <a:off x="7344782" y="3974589"/>
            <a:ext cx="126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Dont 50% AB</a:t>
            </a:r>
          </a:p>
        </p:txBody>
      </p:sp>
      <p:pic>
        <p:nvPicPr>
          <p:cNvPr id="10" name="Espace réservé pour une image  8">
            <a:extLst>
              <a:ext uri="{FF2B5EF4-FFF2-40B4-BE49-F238E27FC236}">
                <a16:creationId xmlns:a16="http://schemas.microsoft.com/office/drawing/2014/main" id="{F36163C0-BC31-6A79-32EA-5973210A37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2CA7EE2-0B11-B053-32C8-02D73D9D31F8}"/>
              </a:ext>
            </a:extLst>
          </p:cNvPr>
          <p:cNvSpPr txBox="1"/>
          <p:nvPr/>
        </p:nvSpPr>
        <p:spPr>
          <a:xfrm>
            <a:off x="4020202" y="4817261"/>
            <a:ext cx="602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66%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2F81835-8A6A-81EB-A593-D38545690FDC}"/>
              </a:ext>
            </a:extLst>
          </p:cNvPr>
          <p:cNvSpPr txBox="1"/>
          <p:nvPr/>
        </p:nvSpPr>
        <p:spPr>
          <a:xfrm>
            <a:off x="4020202" y="2710382"/>
            <a:ext cx="602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34%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42A1B90-F583-D274-8ECE-5EB3A5886D24}"/>
              </a:ext>
            </a:extLst>
          </p:cNvPr>
          <p:cNvSpPr txBox="1"/>
          <p:nvPr/>
        </p:nvSpPr>
        <p:spPr>
          <a:xfrm>
            <a:off x="1695437" y="5739260"/>
            <a:ext cx="602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17%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B7C528E-7C4F-868E-ABC2-D9BB54154E72}"/>
              </a:ext>
            </a:extLst>
          </p:cNvPr>
          <p:cNvSpPr txBox="1"/>
          <p:nvPr/>
        </p:nvSpPr>
        <p:spPr>
          <a:xfrm>
            <a:off x="1670356" y="2708144"/>
            <a:ext cx="602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83%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1D06051-3661-9A07-7372-34C2F71BF1CF}"/>
              </a:ext>
            </a:extLst>
          </p:cNvPr>
          <p:cNvSpPr txBox="1"/>
          <p:nvPr/>
        </p:nvSpPr>
        <p:spPr>
          <a:xfrm>
            <a:off x="6392690" y="5285768"/>
            <a:ext cx="602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90%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1E276C6-6662-E3F6-39AD-88C05EBF92D6}"/>
              </a:ext>
            </a:extLst>
          </p:cNvPr>
          <p:cNvSpPr txBox="1"/>
          <p:nvPr/>
        </p:nvSpPr>
        <p:spPr>
          <a:xfrm>
            <a:off x="6367609" y="2281811"/>
            <a:ext cx="602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10%</a:t>
            </a: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A3425935-4AE4-37C8-0816-5B5CE546D4D4}"/>
              </a:ext>
            </a:extLst>
          </p:cNvPr>
          <p:cNvSpPr/>
          <p:nvPr/>
        </p:nvSpPr>
        <p:spPr>
          <a:xfrm>
            <a:off x="8344419" y="5170368"/>
            <a:ext cx="3558022" cy="930938"/>
          </a:xfrm>
          <a:prstGeom prst="flowChartTerminator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37B37DC-2708-180D-A7CA-94355ADA2F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70" r="17086"/>
          <a:stretch/>
        </p:blipFill>
        <p:spPr>
          <a:xfrm>
            <a:off x="8596484" y="5198943"/>
            <a:ext cx="523875" cy="810391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9D5E7C0E-EB33-44B9-BBCE-5A0BA2BB8422}"/>
              </a:ext>
            </a:extLst>
          </p:cNvPr>
          <p:cNvSpPr txBox="1"/>
          <p:nvPr/>
        </p:nvSpPr>
        <p:spPr>
          <a:xfrm>
            <a:off x="9120359" y="5439656"/>
            <a:ext cx="32791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 ambition Bio</a:t>
            </a:r>
            <a:endParaRPr lang="fr-FR" b="0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54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70D520-9FD0-BE44-DAE7-42122BB24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1615" y="0"/>
            <a:ext cx="11270385" cy="975286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5"/>
                </a:solidFill>
              </a:rPr>
              <a:t>Transition agricole : </a:t>
            </a:r>
            <a:br>
              <a:rPr lang="fr-FR" b="1" dirty="0">
                <a:solidFill>
                  <a:schemeClr val="accent5"/>
                </a:solidFill>
              </a:rPr>
            </a:br>
            <a:r>
              <a:rPr lang="fr-FR" b="1" dirty="0">
                <a:solidFill>
                  <a:schemeClr val="accent5"/>
                </a:solidFill>
              </a:rPr>
              <a:t>DEFI N°3</a:t>
            </a:r>
            <a:r>
              <a:rPr lang="fr-FR" sz="36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 : vers plus d’agroécologie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77889B-73CC-EA35-5BD3-F5043D8C27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1615" y="1199045"/>
            <a:ext cx="11270385" cy="5030961"/>
          </a:xfrm>
        </p:spPr>
        <p:txBody>
          <a:bodyPr>
            <a:normAutofit fontScale="92500" lnSpcReduction="20000"/>
          </a:bodyPr>
          <a:lstStyle/>
          <a:p>
            <a:pPr lvl="0" algn="just" fontAlgn="ctr">
              <a:buSzPts val="1000"/>
              <a:tabLst>
                <a:tab pos="457200" algn="l"/>
              </a:tabLst>
            </a:pP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Réduction de 55 % des engrais minéraux et de produits phytosanitaire : </a:t>
            </a:r>
            <a: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plus d’effluents d’élevage, rotations de culture plus longues, </a:t>
            </a:r>
            <a:r>
              <a:rPr lang="fr-FR" sz="28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biosolutions</a:t>
            </a:r>
            <a:endParaRPr lang="fr-FR" sz="2800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 fontAlgn="ctr">
              <a:buSzPts val="1000"/>
              <a:tabLst>
                <a:tab pos="457200" algn="l"/>
              </a:tabLst>
            </a:pPr>
            <a:endParaRPr lang="fr-FR" sz="2800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 fontAlgn="ctr">
              <a:buSzPts val="1000"/>
              <a:tabLst>
                <a:tab pos="457200" algn="l"/>
              </a:tabLst>
            </a:pP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Diminution du travail du sol : </a:t>
            </a:r>
            <a: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couverts végétaux (32 000 hectares),  semis direct (16 000 hectares)</a:t>
            </a:r>
          </a:p>
          <a:p>
            <a:pPr lvl="0" algn="just" fontAlgn="ctr">
              <a:buSzPts val="1000"/>
              <a:tabLst>
                <a:tab pos="457200" algn="l"/>
              </a:tabLst>
            </a:pPr>
            <a:endParaRPr lang="fr-FR" sz="1600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algn="just" fontAlgn="ctr">
              <a:buSzPts val="1000"/>
              <a:tabLst>
                <a:tab pos="457200" algn="l"/>
              </a:tabLst>
            </a:pP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Infrastructures agroécologiques : 8 200 ha de SAU </a:t>
            </a:r>
          </a:p>
          <a:p>
            <a:pPr marL="457200" lvl="0" indent="-457200" algn="just" fontAlgn="ctr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2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plantation de haies : </a:t>
            </a:r>
            <a:r>
              <a:rPr lang="fr-FR" sz="2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60 m de haies linéaires /ha</a:t>
            </a:r>
          </a:p>
          <a:p>
            <a:pPr marL="285750" indent="-285750" algn="just" fontAlgn="ctr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fr-FR" sz="100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457200" algn="just" fontAlgn="ctr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2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agroforesterie </a:t>
            </a:r>
            <a:r>
              <a:rPr lang="fr-FR" sz="2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(1 000 ha SAU) </a:t>
            </a:r>
            <a:r>
              <a:rPr lang="fr-FR" sz="2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</a:t>
            </a:r>
            <a:r>
              <a:rPr lang="fr-FR" sz="2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plantation d’au moins 75 arbres /ha </a:t>
            </a:r>
          </a:p>
          <a:p>
            <a:pPr marL="457200" indent="-457200" algn="just" fontAlgn="ctr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2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autres</a:t>
            </a:r>
            <a:r>
              <a:rPr lang="fr-FR" sz="2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: mares, bandes enherbées, …</a:t>
            </a:r>
          </a:p>
          <a:p>
            <a:pPr lvl="0" algn="just" fontAlgn="ctr">
              <a:buSzPts val="1000"/>
              <a:tabLst>
                <a:tab pos="457200" algn="l"/>
              </a:tabLst>
            </a:pPr>
            <a:endParaRPr lang="fr-FR" sz="1600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algn="just" fontAlgn="ctr">
              <a:buSzPts val="1000"/>
              <a:tabLst>
                <a:tab pos="457200" algn="l"/>
              </a:tabLst>
            </a:pPr>
            <a:r>
              <a:rPr lang="fr-FR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Non retournement des prairies</a:t>
            </a:r>
          </a:p>
          <a:p>
            <a:pPr lvl="0" algn="just" fontAlgn="ctr">
              <a:buSzPts val="1000"/>
              <a:tabLst>
                <a:tab pos="457200" algn="l"/>
              </a:tabLst>
            </a:pPr>
            <a:endParaRPr lang="fr-FR" sz="12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algn="just" fontAlgn="ctr">
              <a:buSzPts val="1000"/>
              <a:tabLst>
                <a:tab pos="457200" algn="l"/>
              </a:tabLst>
            </a:pPr>
            <a:r>
              <a:rPr lang="fr-FR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Augmentation de la biodiversité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F2098F-6A94-58C1-45C4-307AF69FD3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CF69-49BF-8946-A114-3C5C4C90AEC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Espace réservé pour une image  8">
            <a:extLst>
              <a:ext uri="{FF2B5EF4-FFF2-40B4-BE49-F238E27FC236}">
                <a16:creationId xmlns:a16="http://schemas.microsoft.com/office/drawing/2014/main" id="{6891D0DD-E3A2-F890-E2C4-B3BF652C2B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669BBFB-2650-8E07-AB5C-64555311DCB2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E7818A8-7EA6-BA81-C457-C919C03CE361}"/>
              </a:ext>
            </a:extLst>
          </p:cNvPr>
          <p:cNvSpPr/>
          <p:nvPr/>
        </p:nvSpPr>
        <p:spPr>
          <a:xfrm>
            <a:off x="7215341" y="5029237"/>
            <a:ext cx="4436173" cy="930938"/>
          </a:xfrm>
          <a:prstGeom prst="flowChartTerminator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61CF247-534A-6D30-AD46-AA54213463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70" r="17086"/>
          <a:stretch/>
        </p:blipFill>
        <p:spPr>
          <a:xfrm>
            <a:off x="7467407" y="5057812"/>
            <a:ext cx="523875" cy="81039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30B884A-9C0C-E2F3-BE12-AB3FD2129BD8}"/>
              </a:ext>
            </a:extLst>
          </p:cNvPr>
          <p:cNvSpPr txBox="1"/>
          <p:nvPr/>
        </p:nvSpPr>
        <p:spPr>
          <a:xfrm>
            <a:off x="7991282" y="5159153"/>
            <a:ext cx="327910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 Ecophyto II</a:t>
            </a:r>
          </a:p>
          <a:p>
            <a:pPr algn="l"/>
            <a:r>
              <a:rPr lang="fr-FR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Straté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gie nationale bas carbone</a:t>
            </a:r>
            <a:endParaRPr lang="fr-FR" b="0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808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477BCA-B711-C5DE-7799-CEAF6AB13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5929" y="169544"/>
            <a:ext cx="7895761" cy="756285"/>
          </a:xfrm>
        </p:spPr>
        <p:txBody>
          <a:bodyPr>
            <a:noAutofit/>
          </a:bodyPr>
          <a:lstStyle/>
          <a:p>
            <a:r>
              <a:rPr lang="fr-FR" sz="3600" dirty="0"/>
              <a:t>Les objectifs de la session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4A57F8-B61A-C50A-4D36-37D29EF830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CF69-49BF-8946-A114-3C5C4C90AEC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que 3" descr="Mille">
            <a:extLst>
              <a:ext uri="{FF2B5EF4-FFF2-40B4-BE49-F238E27FC236}">
                <a16:creationId xmlns:a16="http://schemas.microsoft.com/office/drawing/2014/main" id="{96BDBC64-3696-21DA-53F9-7CCF384B9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258" y="194310"/>
            <a:ext cx="1668780" cy="1668780"/>
          </a:xfrm>
          <a:prstGeom prst="rect">
            <a:avLst/>
          </a:prstGeom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6934C398-398D-194A-8CC2-5E52864E8614}"/>
              </a:ext>
            </a:extLst>
          </p:cNvPr>
          <p:cNvSpPr txBox="1">
            <a:spLocks/>
          </p:cNvSpPr>
          <p:nvPr/>
        </p:nvSpPr>
        <p:spPr>
          <a:xfrm>
            <a:off x="3655927" y="1909173"/>
            <a:ext cx="8116973" cy="3394347"/>
          </a:xfr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7284"/>
                </a:solidFill>
                <a:latin typeface="+mn-lt"/>
                <a:ea typeface="+mn-ea"/>
                <a:cs typeface="+mn-cs"/>
              </a:defRPr>
            </a:lvl1pPr>
            <a:lvl2pPr marL="5588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Police système Courant"/>
              <a:buChar char="-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62050" indent="-2809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/>
              <a:t>Présenter les grandes lignes du scénario du territoire 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Le cap, l’horizon défini comme souhaitable en 2030/2050 issu de vos arbitrages de l’atelier du 3 avril et des rencontres avec les partenaires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Les actions structurantes déjà engagées</a:t>
            </a:r>
          </a:p>
          <a:p>
            <a:pPr lvl="1"/>
            <a:endParaRPr lang="fr-FR" dirty="0"/>
          </a:p>
          <a:p>
            <a:r>
              <a:rPr lang="fr-FR" sz="2800" dirty="0"/>
              <a:t>Echanger sur la mise en trajectoire, le chemin à parcourir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Que doit on faire pour relever ces grands défis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/>
                </a:solidFill>
              </a:rPr>
              <a:t>Quelles actions à fort impact </a:t>
            </a:r>
            <a:r>
              <a:rPr lang="fr-FR" dirty="0">
                <a:solidFill>
                  <a:schemeClr val="tx1"/>
                </a:solidFill>
              </a:rPr>
              <a:t>à </a:t>
            </a:r>
            <a:r>
              <a:rPr lang="fr-FR" sz="2400" dirty="0">
                <a:solidFill>
                  <a:schemeClr val="tx1"/>
                </a:solidFill>
              </a:rPr>
              <a:t>mettre en œuvre ?</a:t>
            </a:r>
            <a:endParaRPr lang="fr-FR" dirty="0"/>
          </a:p>
        </p:txBody>
      </p:sp>
      <p:pic>
        <p:nvPicPr>
          <p:cNvPr id="7" name="Espace réservé pour une image  8">
            <a:extLst>
              <a:ext uri="{FF2B5EF4-FFF2-40B4-BE49-F238E27FC236}">
                <a16:creationId xmlns:a16="http://schemas.microsoft.com/office/drawing/2014/main" id="{47B794BF-96B7-7635-8CF9-3BABEE6F81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13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70D520-9FD0-BE44-DAE7-42122BB24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975" y="0"/>
            <a:ext cx="9366681" cy="1125792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5"/>
                </a:solidFill>
              </a:rPr>
              <a:t>Transition agricole : </a:t>
            </a:r>
            <a:br>
              <a:rPr lang="fr-FR" b="1" dirty="0">
                <a:solidFill>
                  <a:schemeClr val="accent5"/>
                </a:solidFill>
              </a:rPr>
            </a:br>
            <a:r>
              <a:rPr lang="fr-FR" sz="3100" b="1" dirty="0">
                <a:solidFill>
                  <a:schemeClr val="accent5"/>
                </a:solidFill>
              </a:rPr>
              <a:t>DEFI N°4 (Transversal) : </a:t>
            </a:r>
            <a:r>
              <a:rPr lang="fr-FR" sz="2700" b="1" dirty="0">
                <a:solidFill>
                  <a:schemeClr val="accent5"/>
                </a:solidFill>
                <a:latin typeface="Calibri" panose="020F0502020204030204" pitchFamily="34" charset="0"/>
                <a:sym typeface="Wingdings" pitchFamily="2" charset="2"/>
              </a:rPr>
              <a:t>Anticiper et s’adapter face aux changements climatiques </a:t>
            </a:r>
            <a:endParaRPr lang="fr-FR" sz="2700" dirty="0">
              <a:solidFill>
                <a:schemeClr val="accent5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77889B-73CC-EA35-5BD3-F5043D8C27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4705" y="1399664"/>
            <a:ext cx="4914575" cy="4332544"/>
          </a:xfrm>
        </p:spPr>
        <p:txBody>
          <a:bodyPr>
            <a:normAutofit fontScale="92500" lnSpcReduction="20000"/>
          </a:bodyPr>
          <a:lstStyle/>
          <a:p>
            <a:pPr marL="190500" lvl="1" indent="0" fontAlgn="ctr">
              <a:lnSpc>
                <a:spcPct val="100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fr-FR" sz="2000" u="sng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Projection des changements climatiques en 2050 </a:t>
            </a:r>
            <a:r>
              <a:rPr lang="fr-FR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(secteur Toul) </a:t>
            </a:r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</a:t>
            </a:r>
          </a:p>
          <a:p>
            <a:pPr marL="190500" lvl="1" indent="0" fontAlgn="ctr">
              <a:lnSpc>
                <a:spcPct val="100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fr-FR" sz="1200" i="1" u="sng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Sources</a:t>
            </a:r>
            <a:r>
              <a:rPr lang="fr-FR" sz="1200" i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:DRIAS (Météo France), CANARI (Météo France - </a:t>
            </a:r>
            <a:r>
              <a:rPr lang="fr-FR" sz="1200" i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Solagro</a:t>
            </a:r>
            <a:r>
              <a:rPr lang="fr-FR" sz="1200" i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). </a:t>
            </a:r>
            <a:endParaRPr lang="fr-FR" sz="2000" i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90500" lvl="1" indent="0" algn="just" fontAlgn="ctr">
              <a:lnSpc>
                <a:spcPct val="100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endParaRPr lang="fr-FR" sz="20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90500" lvl="1" indent="0" algn="just" fontAlgn="ctr">
              <a:lnSpc>
                <a:spcPct val="100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Indicateurs du changement :</a:t>
            </a:r>
          </a:p>
          <a:p>
            <a:pPr marL="190500" lvl="1" indent="0" algn="just" fontAlgn="ctr">
              <a:lnSpc>
                <a:spcPct val="100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endParaRPr lang="fr-FR" sz="20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90500" lvl="1" indent="0" fontAlgn="ctr">
              <a:lnSpc>
                <a:spcPct val="100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fr-FR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- 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PLUVIOMETRIE</a:t>
            </a:r>
            <a:r>
              <a:rPr lang="fr-FR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: Même quantité d’eau annuelle mais DEFICIT HYDRIQUE en ÉTÉ qui augmente</a:t>
            </a:r>
          </a:p>
          <a:p>
            <a:pPr marL="190500" lvl="1" indent="0" fontAlgn="ctr">
              <a:lnSpc>
                <a:spcPct val="100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endParaRPr lang="fr-FR" sz="18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90500" lvl="1" indent="0" fontAlgn="ctr">
              <a:lnSpc>
                <a:spcPct val="100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fr-FR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</a:t>
            </a:r>
            <a:r>
              <a:rPr lang="fr-FR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EVAPOTRANSPIRATION</a:t>
            </a:r>
            <a:r>
              <a:rPr lang="fr-FR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: augmentation de l’évapotranspiration annuelle </a:t>
            </a:r>
          </a:p>
          <a:p>
            <a:pPr marL="190500" lvl="1" indent="0" fontAlgn="ctr">
              <a:lnSpc>
                <a:spcPct val="100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endParaRPr lang="fr-FR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90500" lvl="1" indent="0" fontAlgn="ctr">
              <a:lnSpc>
                <a:spcPct val="100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endParaRPr lang="fr-FR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90500" lvl="1" indent="0" fontAlgn="ctr">
              <a:lnSpc>
                <a:spcPct val="100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fr-FR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</a:t>
            </a:r>
            <a:r>
              <a:rPr lang="fr-FR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TEMPERATURES</a:t>
            </a:r>
            <a:r>
              <a:rPr lang="fr-FR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: température moyenne +1°C (été comme hiver) et + de vagues de chaleur et </a:t>
            </a:r>
          </a:p>
          <a:p>
            <a:pPr marL="190500" lvl="1" indent="0" fontAlgn="ctr">
              <a:lnSpc>
                <a:spcPct val="100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fr-FR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– de vagues de froid</a:t>
            </a:r>
          </a:p>
          <a:p>
            <a:pPr marL="190500" lvl="1" indent="0" fontAlgn="ctr">
              <a:lnSpc>
                <a:spcPct val="100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endParaRPr lang="fr-FR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90500" lvl="1" indent="0" fontAlgn="ctr">
              <a:lnSpc>
                <a:spcPct val="100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fr-FR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-  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EAU DANS LE SOL </a:t>
            </a:r>
            <a:r>
              <a:rPr lang="fr-FR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disponibilité en diminution</a:t>
            </a:r>
          </a:p>
          <a:p>
            <a:pPr marL="190500" lvl="1" indent="0" fontAlgn="ctr">
              <a:lnSpc>
                <a:spcPct val="100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endParaRPr lang="fr-FR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F2098F-6A94-58C1-45C4-307AF69FD3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CF69-49BF-8946-A114-3C5C4C90AEC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F0337A-29FD-DFFB-9E39-539C7B867E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52" r="8819"/>
          <a:stretch/>
        </p:blipFill>
        <p:spPr>
          <a:xfrm>
            <a:off x="6228611" y="2072093"/>
            <a:ext cx="5630192" cy="408293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663AAD1-6B31-CF2B-CE70-C766B15D35B6}"/>
              </a:ext>
            </a:extLst>
          </p:cNvPr>
          <p:cNvSpPr txBox="1"/>
          <p:nvPr/>
        </p:nvSpPr>
        <p:spPr>
          <a:xfrm>
            <a:off x="6096000" y="1330442"/>
            <a:ext cx="67387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lvl="1" indent="0" fontAlgn="ctr">
              <a:lnSpc>
                <a:spcPct val="100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fr-FR" sz="2000" u="sng" dirty="0">
                <a:latin typeface="Calibri" panose="020F0502020204030204" pitchFamily="34" charset="0"/>
                <a:ea typeface="Times New Roman" panose="02020603050405020304" pitchFamily="18" charset="0"/>
              </a:rPr>
              <a:t>Evolution de la production en herbe sur nos prairies  </a:t>
            </a:r>
          </a:p>
          <a:p>
            <a:pPr marL="190500" lvl="1" indent="0" fontAlgn="ctr">
              <a:lnSpc>
                <a:spcPct val="100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fr-FR" sz="1200" i="1" u="sng" dirty="0">
                <a:latin typeface="Calibri" panose="020F0502020204030204" pitchFamily="34" charset="0"/>
                <a:ea typeface="Times New Roman" panose="02020603050405020304" pitchFamily="18" charset="0"/>
              </a:rPr>
              <a:t>Source</a:t>
            </a:r>
            <a:r>
              <a:rPr lang="fr-FR" sz="1200" i="1" dirty="0">
                <a:latin typeface="Calibri" panose="020F0502020204030204" pitchFamily="34" charset="0"/>
                <a:ea typeface="Times New Roman" panose="02020603050405020304" pitchFamily="18" charset="0"/>
              </a:rPr>
              <a:t> : IDELE</a:t>
            </a: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83E8569E-27A0-BAD5-E5A7-7820820B352C}"/>
              </a:ext>
            </a:extLst>
          </p:cNvPr>
          <p:cNvSpPr/>
          <p:nvPr/>
        </p:nvSpPr>
        <p:spPr>
          <a:xfrm>
            <a:off x="5658678" y="3578087"/>
            <a:ext cx="754044" cy="5161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Espace réservé pour une image  8">
            <a:extLst>
              <a:ext uri="{FF2B5EF4-FFF2-40B4-BE49-F238E27FC236}">
                <a16:creationId xmlns:a16="http://schemas.microsoft.com/office/drawing/2014/main" id="{DD51253E-4AAD-8F5A-653F-B1133ABA89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C5B8A3-1014-7074-164F-684FFCD58E7C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5447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70D520-9FD0-BE44-DAE7-42122BB24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13" y="449141"/>
            <a:ext cx="11506200" cy="516178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5"/>
                </a:solidFill>
              </a:rPr>
              <a:t>Transition agricole : </a:t>
            </a:r>
            <a:br>
              <a:rPr lang="fr-FR" b="1" dirty="0">
                <a:solidFill>
                  <a:schemeClr val="accent5"/>
                </a:solidFill>
              </a:rPr>
            </a:br>
            <a:r>
              <a:rPr lang="fr-FR" sz="3100" b="1" dirty="0">
                <a:solidFill>
                  <a:schemeClr val="accent5"/>
                </a:solidFill>
              </a:rPr>
              <a:t>DEFI N°4 (Transversal) : </a:t>
            </a:r>
            <a:r>
              <a:rPr lang="fr-FR" sz="2700" b="1" dirty="0">
                <a:solidFill>
                  <a:schemeClr val="accent5"/>
                </a:solidFill>
                <a:latin typeface="Calibri" panose="020F0502020204030204" pitchFamily="34" charset="0"/>
                <a:sym typeface="Wingdings" pitchFamily="2" charset="2"/>
              </a:rPr>
              <a:t>Anticiper et s’adapter face aux changements climatiques </a:t>
            </a:r>
            <a:endParaRPr lang="fr-FR" sz="2700" dirty="0">
              <a:solidFill>
                <a:schemeClr val="accent5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77889B-73CC-EA35-5BD3-F5043D8C27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3219" y="2264593"/>
            <a:ext cx="9968950" cy="3881087"/>
          </a:xfrm>
        </p:spPr>
        <p:txBody>
          <a:bodyPr>
            <a:normAutofit/>
          </a:bodyPr>
          <a:lstStyle/>
          <a:p>
            <a:pPr marL="190500" lvl="1" indent="0" algn="just" fontAlgn="ctr">
              <a:lnSpc>
                <a:spcPct val="100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endParaRPr lang="fr-FR" sz="20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90500" lvl="1" indent="0" algn="just" fontAlgn="ctr">
              <a:lnSpc>
                <a:spcPct val="100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&gt;  Réduire les besoins en eau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(résilience)</a:t>
            </a:r>
          </a:p>
          <a:p>
            <a:pPr lvl="1" algn="just" fontAlgn="ctr">
              <a:lnSpc>
                <a:spcPct val="100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	Sobriété, efficacité dans l’usage de l’eau</a:t>
            </a:r>
          </a:p>
          <a:p>
            <a:pPr lvl="1" algn="just" fontAlgn="ctr">
              <a:lnSpc>
                <a:spcPct val="100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	Adaptation des pratiques agricoles, des systèmes culturales …</a:t>
            </a:r>
          </a:p>
          <a:p>
            <a:pPr marL="190500" lvl="1" indent="0" algn="just" fontAlgn="ctr">
              <a:lnSpc>
                <a:spcPct val="100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endParaRPr lang="fr-FR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90500" lvl="1" indent="0" algn="just" fontAlgn="ctr">
              <a:lnSpc>
                <a:spcPct val="100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&gt; Améliorer les capacités de </a:t>
            </a:r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stockage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et </a:t>
            </a:r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d’infiltration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sur parcelle e</a:t>
            </a:r>
            <a:r>
              <a:rPr lang="fr-FR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 privilégiant les </a:t>
            </a:r>
            <a:r>
              <a:rPr lang="fr-FR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solutions fondées sur la nature </a:t>
            </a:r>
            <a:r>
              <a:rPr lang="fr-FR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(restauration de zones humides, de prairies permanentes, mares, haies …)</a:t>
            </a:r>
            <a:endParaRPr lang="fr-FR" dirty="0">
              <a:solidFill>
                <a:schemeClr val="tx1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F2098F-6A94-58C1-45C4-307AF69FD3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CF69-49BF-8946-A114-3C5C4C90AEC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EE56CA7-DD2E-001B-EFE4-76263E0C763F}"/>
              </a:ext>
            </a:extLst>
          </p:cNvPr>
          <p:cNvSpPr txBox="1"/>
          <p:nvPr/>
        </p:nvSpPr>
        <p:spPr>
          <a:xfrm>
            <a:off x="1577836" y="1582535"/>
            <a:ext cx="9968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ctr">
              <a:buSzPts val="1000"/>
              <a:tabLst>
                <a:tab pos="457200" algn="l"/>
              </a:tabLst>
            </a:pPr>
            <a:r>
              <a:rPr lang="fr-FR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 gestion et le partage de l’eau (quantitatif et qualitatif</a:t>
            </a:r>
            <a:r>
              <a:rPr lang="fr-FR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) </a:t>
            </a:r>
            <a:r>
              <a:rPr lang="fr-FR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</a:t>
            </a:r>
            <a:endParaRPr lang="fr-FR" sz="2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Espace réservé pour une image  8">
            <a:extLst>
              <a:ext uri="{FF2B5EF4-FFF2-40B4-BE49-F238E27FC236}">
                <a16:creationId xmlns:a16="http://schemas.microsoft.com/office/drawing/2014/main" id="{41ABDB77-088A-B893-D29C-3BD74D12F1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45E9B7-0C5E-0BC5-068F-1BE599868FF5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423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C417C2-6F74-113F-2BEC-B610AB564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916" y="49212"/>
            <a:ext cx="10488211" cy="650875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5"/>
                </a:solidFill>
              </a:rPr>
              <a:t>Actions déjà engagées 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23FC49-9CA1-193E-12C1-50C53BEE6E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pPr/>
              <a:t>32</a:t>
            </a:fld>
            <a:endParaRPr lang="fr-FR" dirty="0"/>
          </a:p>
        </p:txBody>
      </p:sp>
      <p:pic>
        <p:nvPicPr>
          <p:cNvPr id="1026" name="Picture 2" descr="Terres de Lorraine : Le pays coopérative">
            <a:extLst>
              <a:ext uri="{FF2B5EF4-FFF2-40B4-BE49-F238E27FC236}">
                <a16:creationId xmlns:a16="http://schemas.microsoft.com/office/drawing/2014/main" id="{03FA201F-0CFB-F595-5C07-49562A96E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065" y="6238508"/>
            <a:ext cx="1120321" cy="43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76A3B16-A6D8-411D-658A-BE503CA446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51693" y="815403"/>
            <a:ext cx="10488613" cy="800424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 fontAlgn="ctr">
              <a:lnSpc>
                <a:spcPct val="100000"/>
              </a:lnSpc>
              <a:spcBef>
                <a:spcPts val="0"/>
              </a:spcBef>
              <a:buSzPct val="100000"/>
              <a:tabLst>
                <a:tab pos="457200" algn="l"/>
              </a:tabLst>
            </a:pPr>
            <a:r>
              <a:rPr lang="fr-FR" b="1" u="sng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Défi 1 : autosuffisance alimentaire </a:t>
            </a:r>
            <a:endParaRPr lang="fr-FR" b="1" dirty="0">
              <a:solidFill>
                <a:schemeClr val="accent5"/>
              </a:solidFill>
              <a:latin typeface="Calibri" panose="020F0502020204030204" pitchFamily="34" charset="0"/>
              <a:ea typeface="Times New Roman" panose="02020603050405020304" pitchFamily="18" charset="0"/>
              <a:sym typeface="Wingdings" pitchFamily="2" charset="2"/>
            </a:endParaRPr>
          </a:p>
          <a:p>
            <a:pPr algn="just" fontAlgn="ctr">
              <a:lnSpc>
                <a:spcPct val="100000"/>
              </a:lnSpc>
              <a:spcBef>
                <a:spcPts val="0"/>
              </a:spcBef>
              <a:buSzPct val="100000"/>
              <a:tabLst>
                <a:tab pos="457200" algn="l"/>
              </a:tabLst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&gt;&gt;</a:t>
            </a:r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 Programme LEADER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: Aide à l’installation, à la diversification, aux outils de transformation - près de 500 000 € pour 50 dossiers en 10 ans</a:t>
            </a:r>
            <a:endParaRPr lang="fr-FR" dirty="0">
              <a:solidFill>
                <a:schemeClr val="tx1"/>
              </a:solidFill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  <a:sym typeface="Wingdings" pitchFamily="2" charset="2"/>
            </a:endParaRPr>
          </a:p>
          <a:p>
            <a:pPr algn="just" fontAlgn="ctr">
              <a:lnSpc>
                <a:spcPct val="100000"/>
              </a:lnSpc>
              <a:spcBef>
                <a:spcPts val="0"/>
              </a:spcBef>
              <a:buSzPct val="100000"/>
              <a:tabLst>
                <a:tab pos="457200" algn="l"/>
              </a:tabLst>
            </a:pPr>
            <a:endParaRPr lang="fr-FR" sz="16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sym typeface="Wingdings" pitchFamily="2" charset="2"/>
            </a:endParaRPr>
          </a:p>
          <a:p>
            <a:pPr algn="just" fontAlgn="ctr">
              <a:lnSpc>
                <a:spcPct val="100000"/>
              </a:lnSpc>
              <a:spcBef>
                <a:spcPts val="0"/>
              </a:spcBef>
              <a:buSzPct val="100000"/>
              <a:tabLst>
                <a:tab pos="457200" algn="l"/>
              </a:tabLst>
            </a:pPr>
            <a:r>
              <a:rPr lang="fr-FR" b="1" u="sng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Défi 2 : élevage de qualité</a:t>
            </a:r>
            <a:endParaRPr lang="fr-FR" b="1" dirty="0">
              <a:solidFill>
                <a:schemeClr val="accent5"/>
              </a:solidFill>
              <a:latin typeface="Calibri" panose="020F0502020204030204" pitchFamily="34" charset="0"/>
              <a:ea typeface="Times New Roman" panose="02020603050405020304" pitchFamily="18" charset="0"/>
              <a:sym typeface="Wingdings" pitchFamily="2" charset="2"/>
            </a:endParaRPr>
          </a:p>
          <a:p>
            <a:pPr algn="just" fontAlgn="ctr">
              <a:lnSpc>
                <a:spcPct val="100000"/>
              </a:lnSpc>
              <a:spcBef>
                <a:spcPts val="0"/>
              </a:spcBef>
              <a:buSzPct val="100000"/>
              <a:tabLst>
                <a:tab pos="457200" algn="l"/>
              </a:tabLst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sym typeface="Wingdings" pitchFamily="2" charset="2"/>
              </a:rPr>
              <a:t>&gt;&gt; </a:t>
            </a:r>
          </a:p>
          <a:p>
            <a:pPr algn="just" fontAlgn="ctr">
              <a:lnSpc>
                <a:spcPct val="100000"/>
              </a:lnSpc>
              <a:spcBef>
                <a:spcPts val="0"/>
              </a:spcBef>
              <a:buSzPct val="100000"/>
              <a:tabLst>
                <a:tab pos="457200" algn="l"/>
              </a:tabLst>
            </a:pPr>
            <a:endParaRPr lang="fr-FR" sz="1200" dirty="0">
              <a:solidFill>
                <a:schemeClr val="tx1"/>
              </a:solidFill>
              <a:latin typeface="Calibri" panose="020F0502020204030204" pitchFamily="34" charset="0"/>
              <a:sym typeface="Wingdings" pitchFamily="2" charset="2"/>
            </a:endParaRPr>
          </a:p>
          <a:p>
            <a:pPr algn="just" fontAlgn="ctr">
              <a:lnSpc>
                <a:spcPct val="100000"/>
              </a:lnSpc>
              <a:spcBef>
                <a:spcPts val="0"/>
              </a:spcBef>
              <a:buSzPct val="100000"/>
              <a:tabLst>
                <a:tab pos="457200" algn="l"/>
              </a:tabLst>
            </a:pPr>
            <a:r>
              <a:rPr lang="fr-FR" b="1" u="sng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Défi 3 : agroécologie</a:t>
            </a:r>
            <a:endParaRPr lang="fr-FR" b="1" dirty="0">
              <a:solidFill>
                <a:schemeClr val="accent5"/>
              </a:solidFill>
              <a:latin typeface="Calibri" panose="020F0502020204030204" pitchFamily="34" charset="0"/>
              <a:ea typeface="Times New Roman" panose="02020603050405020304" pitchFamily="18" charset="0"/>
              <a:sym typeface="Wingdings" pitchFamily="2" charset="2"/>
            </a:endParaRPr>
          </a:p>
          <a:p>
            <a:pPr algn="just" fontAlgn="ctr">
              <a:lnSpc>
                <a:spcPct val="100000"/>
              </a:lnSpc>
              <a:spcBef>
                <a:spcPts val="0"/>
              </a:spcBef>
              <a:buSzPct val="100000"/>
              <a:tabLst>
                <a:tab pos="457200" algn="l"/>
              </a:tabLst>
            </a:pP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&gt;&gt;</a:t>
            </a:r>
            <a:r>
              <a:rPr lang="fr-FR" sz="24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 Programme d’accompagnement à la labélisation « agroécologie » </a:t>
            </a: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2021 - 2024 (HVE, BIO et BAS Carbone) via CDA 54 et Bio Grand Est –&gt; 40 % des fermes engagées</a:t>
            </a:r>
          </a:p>
          <a:p>
            <a:pPr algn="just" fontAlgn="ctr">
              <a:lnSpc>
                <a:spcPct val="100000"/>
              </a:lnSpc>
              <a:spcBef>
                <a:spcPts val="0"/>
              </a:spcBef>
              <a:buSzPct val="100000"/>
              <a:tabLst>
                <a:tab pos="457200" algn="l"/>
              </a:tabLst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sym typeface="Wingdings" pitchFamily="2" charset="2"/>
              </a:rPr>
              <a:t>&gt;&gt; Développement des pratiques agroécologiques « cultivons mellifère » (CAPT), promotion de l’agroforesterie et implantation de haies (INRAE, CDA54, CCPS)</a:t>
            </a:r>
          </a:p>
          <a:p>
            <a:pPr algn="just" fontAlgn="ctr">
              <a:lnSpc>
                <a:spcPct val="100000"/>
              </a:lnSpc>
              <a:spcBef>
                <a:spcPts val="0"/>
              </a:spcBef>
              <a:buSzPct val="100000"/>
              <a:tabLst>
                <a:tab pos="457200" algn="l"/>
              </a:tabLst>
            </a:pPr>
            <a:endParaRPr lang="fr-FR" sz="1600" dirty="0">
              <a:solidFill>
                <a:schemeClr val="tx1"/>
              </a:solidFill>
              <a:latin typeface="Calibri" panose="020F0502020204030204" pitchFamily="34" charset="0"/>
              <a:sym typeface="Wingdings" pitchFamily="2" charset="2"/>
            </a:endParaRPr>
          </a:p>
          <a:p>
            <a:pPr algn="just" fontAlgn="ctr">
              <a:lnSpc>
                <a:spcPct val="100000"/>
              </a:lnSpc>
              <a:spcBef>
                <a:spcPts val="0"/>
              </a:spcBef>
              <a:buSzPct val="100000"/>
              <a:tabLst>
                <a:tab pos="457200" algn="l"/>
              </a:tabLst>
            </a:pPr>
            <a:r>
              <a:rPr lang="fr-FR" b="1" u="sng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Défi 4 : changements climatiques</a:t>
            </a:r>
            <a:endParaRPr lang="fr-FR" b="1" dirty="0">
              <a:solidFill>
                <a:schemeClr val="accent5"/>
              </a:solidFill>
              <a:latin typeface="Calibri" panose="020F0502020204030204" pitchFamily="34" charset="0"/>
              <a:ea typeface="Times New Roman" panose="02020603050405020304" pitchFamily="18" charset="0"/>
              <a:sym typeface="Wingdings" pitchFamily="2" charset="2"/>
            </a:endParaRPr>
          </a:p>
          <a:p>
            <a:pPr algn="just" fontAlgn="ctr">
              <a:lnSpc>
                <a:spcPct val="100000"/>
              </a:lnSpc>
              <a:spcBef>
                <a:spcPts val="0"/>
              </a:spcBef>
              <a:buSzPct val="100000"/>
              <a:tabLst>
                <a:tab pos="457200" algn="l"/>
              </a:tabLst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sym typeface="Wingdings" pitchFamily="2" charset="2"/>
              </a:rPr>
              <a:t>&gt;&gt; Adaptation des exploitations agricoles aux changements climatiques : anticiper 			le manque d’eau !  </a:t>
            </a:r>
            <a:endParaRPr lang="fr-FR" dirty="0">
              <a:solidFill>
                <a:schemeClr val="tx1"/>
              </a:solidFill>
              <a:highlight>
                <a:srgbClr val="FFFF00"/>
              </a:highlight>
              <a:latin typeface="Calibri" panose="020F0502020204030204" pitchFamily="34" charset="0"/>
              <a:sym typeface="Wingdings" pitchFamily="2" charset="2"/>
            </a:endParaRPr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</p:txBody>
      </p:sp>
      <p:pic>
        <p:nvPicPr>
          <p:cNvPr id="5" name="Espace réservé pour une image  8">
            <a:extLst>
              <a:ext uri="{FF2B5EF4-FFF2-40B4-BE49-F238E27FC236}">
                <a16:creationId xmlns:a16="http://schemas.microsoft.com/office/drawing/2014/main" id="{EE8F3043-16F8-4B44-EF78-505260377E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0E7363-33D8-E562-7E12-FA8EE0F1C032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Graphique 2" descr="Salle de conseil">
            <a:extLst>
              <a:ext uri="{FF2B5EF4-FFF2-40B4-BE49-F238E27FC236}">
                <a16:creationId xmlns:a16="http://schemas.microsoft.com/office/drawing/2014/main" id="{96F419B2-CA3C-6840-418D-3D48651D8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06311" y="2655056"/>
            <a:ext cx="711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10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6A3BC8-7008-4961-BE8B-B800E1706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207769"/>
            <a:ext cx="10488211" cy="622441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800" dirty="0">
                <a:solidFill>
                  <a:srgbClr val="0070C0"/>
                </a:solidFill>
                <a:latin typeface="Trebuchet MS" panose="020B0603020202020204" pitchFamily="34" charset="0"/>
              </a:rPr>
              <a:t>Focus territoire du </a:t>
            </a:r>
            <a:r>
              <a:rPr lang="fr-FR" sz="2800" kern="1200" dirty="0">
                <a:solidFill>
                  <a:srgbClr val="0070C0"/>
                </a:solidFill>
                <a:latin typeface="Trebuchet MS" panose="020B0603020202020204" pitchFamily="34" charset="0"/>
                <a:cs typeface="Calibri Light" panose="020F0302020204030204" pitchFamily="34" charset="0"/>
              </a:rPr>
              <a:t>Saintois : démarche réalisée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2F86441-262C-4CEF-891D-82D638935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960" y="1199392"/>
            <a:ext cx="7021749" cy="5394448"/>
          </a:xfrm>
        </p:spPr>
        <p:txBody>
          <a:bodyPr>
            <a:normAutofit lnSpcReduction="10000"/>
          </a:bodyPr>
          <a:lstStyle/>
          <a:p>
            <a:r>
              <a:rPr lang="fr-FR" dirty="0">
                <a:solidFill>
                  <a:srgbClr val="0070C0"/>
                </a:solidFill>
              </a:rPr>
              <a:t>Deux ateliers avec les acteurs</a:t>
            </a:r>
          </a:p>
          <a:p>
            <a:pPr lvl="1"/>
            <a:r>
              <a:rPr lang="fr-FR" dirty="0"/>
              <a:t>Avec 7 agriculteurs : définir des fermes types adaptées au changement climatique</a:t>
            </a:r>
          </a:p>
          <a:p>
            <a:pPr lvl="1"/>
            <a:r>
              <a:rPr lang="fr-FR" dirty="0"/>
              <a:t>Avec 8 acteurs du territoire : définir un territoire agricole répondant aux enjeux du changement climatique et du changement du foncier agricole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>
                <a:solidFill>
                  <a:srgbClr val="0070C0"/>
                </a:solidFill>
              </a:rPr>
              <a:t>Simulations avec la plateforme MAELIA</a:t>
            </a:r>
          </a:p>
          <a:p>
            <a:pPr lvl="1"/>
            <a:r>
              <a:rPr lang="fr-FR" dirty="0"/>
              <a:t>Représente toutes les parcelles du territoire et leurs cultures</a:t>
            </a:r>
          </a:p>
          <a:p>
            <a:pPr lvl="1"/>
            <a:r>
              <a:rPr lang="fr-FR" dirty="0"/>
              <a:t>Simule le cycle de vie des plantes, l’eau et le carbone qui circule dans le système</a:t>
            </a:r>
          </a:p>
          <a:p>
            <a:pPr lvl="1"/>
            <a:r>
              <a:rPr lang="fr-FR" dirty="0"/>
              <a:t>Estime de nombreux indicateurs</a:t>
            </a:r>
          </a:p>
          <a:p>
            <a:pPr lvl="2"/>
            <a:r>
              <a:rPr lang="fr-FR" dirty="0"/>
              <a:t>Gaz effets de serre, fertilités des sols, rendements…</a:t>
            </a:r>
          </a:p>
          <a:p>
            <a:pPr lvl="2"/>
            <a:r>
              <a:rPr lang="fr-FR" dirty="0"/>
              <a:t>Ici présentation d’une sélection de résultats</a:t>
            </a:r>
          </a:p>
          <a:p>
            <a:pPr lvl="2"/>
            <a:endParaRPr lang="fr-FR" dirty="0"/>
          </a:p>
          <a:p>
            <a:pPr lvl="1"/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DC64579-329E-431E-814F-3E76DA530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332" y="1721900"/>
            <a:ext cx="4711668" cy="5136100"/>
          </a:xfrm>
          <a:prstGeom prst="rect">
            <a:avLst/>
          </a:prstGeom>
        </p:spPr>
      </p:pic>
      <p:pic>
        <p:nvPicPr>
          <p:cNvPr id="4" name="Espace réservé pour une image  8">
            <a:extLst>
              <a:ext uri="{FF2B5EF4-FFF2-40B4-BE49-F238E27FC236}">
                <a16:creationId xmlns:a16="http://schemas.microsoft.com/office/drawing/2014/main" id="{4D97F640-5CB2-F63D-8254-7A71C08E86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8ADE97B-5193-45CF-9D0B-8DD3F1456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2645" y="62964"/>
            <a:ext cx="730076" cy="753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AEB06EC-695B-173C-5134-1D4F1E589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998" y="815652"/>
            <a:ext cx="715526" cy="19327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98E1A2B-F2FB-32AA-E5C4-63C79FC17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5487" y="886998"/>
            <a:ext cx="984392" cy="1932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63FFB4-E3F4-7EC3-D76C-089B2328F25E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solidFill>
            <a:srgbClr val="0070C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005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BF94D6D-E042-412F-A763-2151BB03409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126" y="532913"/>
            <a:ext cx="2104129" cy="1385541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BDBD6A7-B21C-4BA5-A211-0EF9800753C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525" y="532913"/>
            <a:ext cx="2019080" cy="1363706"/>
          </a:xfrm>
          <a:prstGeom prst="rect">
            <a:avLst/>
          </a:prstGeom>
          <a:noFill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F653C7F-7AFD-4E75-9ABE-36B9F1A938CA}"/>
              </a:ext>
            </a:extLst>
          </p:cNvPr>
          <p:cNvSpPr txBox="1"/>
          <p:nvPr/>
        </p:nvSpPr>
        <p:spPr>
          <a:xfrm>
            <a:off x="853440" y="827214"/>
            <a:ext cx="5242560" cy="542294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43C6E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CA5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EB6E8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+mn-lt"/>
              </a:rPr>
              <a:t>Deux scénarios dessinés par les acteurs :</a:t>
            </a:r>
          </a:p>
          <a:p>
            <a:pPr lvl="1"/>
            <a:r>
              <a:rPr lang="fr-FR" dirty="0">
                <a:latin typeface="+mn-lt"/>
              </a:rPr>
              <a:t>tendances agricoles observées actuellement =&gt; « réaliste » </a:t>
            </a:r>
          </a:p>
          <a:p>
            <a:pPr lvl="1"/>
            <a:r>
              <a:rPr lang="fr-FR" dirty="0">
                <a:latin typeface="+mn-lt"/>
              </a:rPr>
              <a:t>scénario plus proche des souhaits des acteurs présents =&gt; « rêvé »</a:t>
            </a:r>
          </a:p>
          <a:p>
            <a:pPr lvl="1"/>
            <a:endParaRPr lang="fr-FR" dirty="0">
              <a:latin typeface="+mn-lt"/>
            </a:endParaRPr>
          </a:p>
          <a:p>
            <a:pPr>
              <a:buClrTx/>
            </a:pPr>
            <a:r>
              <a:rPr lang="fr-FR" dirty="0">
                <a:latin typeface="+mn-lt"/>
              </a:rPr>
              <a:t>Augmentation du maraichage de 5 à 10 % selon le scénario</a:t>
            </a:r>
          </a:p>
          <a:p>
            <a:pPr lvl="1">
              <a:buClrTx/>
            </a:pPr>
            <a:r>
              <a:rPr lang="fr-FR" dirty="0">
                <a:latin typeface="+mn-lt"/>
              </a:rPr>
              <a:t>Tous les types contribuent pour devenir des exploitations maraîchères (c’est leur taille et proximité aux centres urbains qui déterminent leur devenir)</a:t>
            </a:r>
          </a:p>
          <a:p>
            <a:pPr>
              <a:buClrTx/>
            </a:pPr>
            <a:r>
              <a:rPr lang="fr-FR" dirty="0">
                <a:latin typeface="+mn-lt"/>
              </a:rPr>
              <a:t>Céréalisation de 20 à 25 % selon le scénario</a:t>
            </a:r>
          </a:p>
          <a:p>
            <a:pPr lvl="1">
              <a:buClrTx/>
            </a:pPr>
            <a:r>
              <a:rPr lang="fr-FR" dirty="0">
                <a:latin typeface="+mn-lt"/>
              </a:rPr>
              <a:t>Seuls les bovins lait se céréalisent, abandon de la production du lait jugée trop dure </a:t>
            </a:r>
          </a:p>
          <a:p>
            <a:pPr>
              <a:buClrTx/>
            </a:pPr>
            <a:r>
              <a:rPr lang="fr-FR" dirty="0">
                <a:latin typeface="+mn-lt"/>
              </a:rPr>
              <a:t>Dans les deux scénarios maintient de 75 % du cheptel</a:t>
            </a:r>
          </a:p>
          <a:p>
            <a:pPr marL="457200" lvl="1" indent="0">
              <a:buNone/>
            </a:pPr>
            <a:endParaRPr lang="fr-FR" dirty="0">
              <a:latin typeface="+mn-lt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1031105-B6A8-40EF-9936-8545157C652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141" y="1957549"/>
            <a:ext cx="5904545" cy="4175412"/>
          </a:xfrm>
          <a:prstGeom prst="rect">
            <a:avLst/>
          </a:prstGeom>
          <a:noFill/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21394ACA-8C6C-457E-865F-FCB5B4B28638}"/>
              </a:ext>
            </a:extLst>
          </p:cNvPr>
          <p:cNvSpPr txBox="1">
            <a:spLocks/>
          </p:cNvSpPr>
          <p:nvPr/>
        </p:nvSpPr>
        <p:spPr>
          <a:xfrm>
            <a:off x="9402525" y="2120630"/>
            <a:ext cx="2601408" cy="3956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43C6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CA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EB6E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fr-FR" dirty="0"/>
          </a:p>
          <a:p>
            <a:pPr>
              <a:buClrTx/>
            </a:pP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BA03CBA-5B67-4CF6-ABB4-4ABBE5196A65}"/>
              </a:ext>
            </a:extLst>
          </p:cNvPr>
          <p:cNvSpPr txBox="1"/>
          <p:nvPr/>
        </p:nvSpPr>
        <p:spPr>
          <a:xfrm>
            <a:off x="7011396" y="1951400"/>
            <a:ext cx="115724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0" rIns="180000" bIns="0" rtlCol="0">
            <a:spAutoFit/>
          </a:bodyPr>
          <a:lstStyle/>
          <a:p>
            <a:pPr algn="ctr"/>
            <a:r>
              <a:rPr lang="fr-FR" dirty="0">
                <a:latin typeface="+mn-lt"/>
              </a:rPr>
              <a:t>Réaliste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2CAED5-68DE-4637-ABB8-C39C5E5ADE17}"/>
              </a:ext>
            </a:extLst>
          </p:cNvPr>
          <p:cNvSpPr txBox="1"/>
          <p:nvPr/>
        </p:nvSpPr>
        <p:spPr>
          <a:xfrm>
            <a:off x="9938932" y="1971720"/>
            <a:ext cx="1011678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FR" dirty="0">
                <a:latin typeface="+mn-lt"/>
              </a:rPr>
              <a:t>Rêvé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5638068F-9DB6-41E5-8C8D-A330D0EAB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4990" y="5992102"/>
            <a:ext cx="5434908" cy="659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400" dirty="0">
                <a:latin typeface="+mn-lt"/>
              </a:rPr>
              <a:t>BA_C : bovin allaitant riche en céréales, BA_P : bovin allaitant riche en prairies, BL : bovin laitier, C : céréalier, M : maraichage</a:t>
            </a:r>
          </a:p>
          <a:p>
            <a:endParaRPr lang="fr-FR" sz="140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4A90F5-63F9-19AD-1026-66DAD87A0A7E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solidFill>
            <a:srgbClr val="0070C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F0F56701-141E-A117-8E00-4C9D45925D5A}"/>
              </a:ext>
            </a:extLst>
          </p:cNvPr>
          <p:cNvSpPr txBox="1">
            <a:spLocks/>
          </p:cNvSpPr>
          <p:nvPr/>
        </p:nvSpPr>
        <p:spPr>
          <a:xfrm>
            <a:off x="949960" y="24889"/>
            <a:ext cx="10488211" cy="622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7284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fr-FR" sz="2800" dirty="0">
                <a:solidFill>
                  <a:srgbClr val="0070C0"/>
                </a:solidFill>
                <a:latin typeface="Trebuchet MS" panose="020B0603020202020204" pitchFamily="34" charset="0"/>
              </a:rPr>
              <a:t>Focus territoire du </a:t>
            </a:r>
            <a:r>
              <a:rPr lang="fr-FR" sz="2800" dirty="0">
                <a:solidFill>
                  <a:srgbClr val="0070C0"/>
                </a:solidFill>
                <a:latin typeface="Trebuchet MS" panose="020B0603020202020204" pitchFamily="34" charset="0"/>
                <a:cs typeface="Calibri Light" panose="020F0302020204030204" pitchFamily="34" charset="0"/>
              </a:rPr>
              <a:t>Saintois : territoire dessiné lors des ateliers </a:t>
            </a:r>
          </a:p>
        </p:txBody>
      </p:sp>
    </p:spTree>
    <p:extLst>
      <p:ext uri="{BB962C8B-B14F-4D97-AF65-F5344CB8AC3E}">
        <p14:creationId xmlns:p14="http://schemas.microsoft.com/office/powerpoint/2010/main" val="42731746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935FB7B-0A81-47AB-A23C-940FBD62638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22" y="1718672"/>
            <a:ext cx="4565298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9839A7-1840-4C35-86C8-6411E01BC864}"/>
              </a:ext>
            </a:extLst>
          </p:cNvPr>
          <p:cNvSpPr txBox="1"/>
          <p:nvPr/>
        </p:nvSpPr>
        <p:spPr>
          <a:xfrm>
            <a:off x="838199" y="703009"/>
            <a:ext cx="3657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+mn-lt"/>
                <a:cs typeface="Calibri Light" panose="020F0302020204030204" pitchFamily="34" charset="0"/>
              </a:rPr>
              <a:t>Détails des cultures sur le territoire de la communauté de commune du Saintois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09555B-1F82-4149-BDAB-9F9E231B2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730" y="895978"/>
            <a:ext cx="5491262" cy="552541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Dans les scénarios on observe :</a:t>
            </a:r>
          </a:p>
          <a:p>
            <a:pPr lvl="1"/>
            <a:r>
              <a:rPr lang="fr-FR" dirty="0"/>
              <a:t>Diminution des prairies</a:t>
            </a:r>
          </a:p>
          <a:p>
            <a:pPr lvl="2"/>
            <a:r>
              <a:rPr lang="fr-FR" dirty="0"/>
              <a:t>Abandon d’élevages et légère céréalisation</a:t>
            </a:r>
          </a:p>
          <a:p>
            <a:pPr lvl="1"/>
            <a:r>
              <a:rPr lang="fr-FR" dirty="0"/>
              <a:t>Augmentation des fourrages et des cultures de printemps </a:t>
            </a:r>
          </a:p>
          <a:p>
            <a:pPr lvl="2"/>
            <a:r>
              <a:rPr lang="fr-FR" dirty="0"/>
              <a:t>Pour augmenter l’autonomie alimentaire au sein des élevages</a:t>
            </a:r>
          </a:p>
          <a:p>
            <a:pPr lvl="1"/>
            <a:r>
              <a:rPr lang="fr-FR" dirty="0"/>
              <a:t>Diversification des cultures </a:t>
            </a:r>
          </a:p>
          <a:p>
            <a:pPr lvl="2"/>
            <a:r>
              <a:rPr lang="fr-FR" dirty="0"/>
              <a:t>Production biomasse en baisse pour l’actuel =&gt; effets des aléas climatiques</a:t>
            </a:r>
          </a:p>
          <a:p>
            <a:pPr lvl="2"/>
            <a:r>
              <a:rPr lang="fr-FR" dirty="0"/>
              <a:t>Production biomasse stable dans les scénarios =&gt; effet de la diversification des cultures, plus de résilience aux aléas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96B670-AEB0-4221-9CE1-97FFF71D88A9}"/>
              </a:ext>
            </a:extLst>
          </p:cNvPr>
          <p:cNvSpPr txBox="1"/>
          <p:nvPr/>
        </p:nvSpPr>
        <p:spPr>
          <a:xfrm>
            <a:off x="2372177" y="5857855"/>
            <a:ext cx="604359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400" dirty="0">
                <a:latin typeface="+mn-lt"/>
              </a:rPr>
              <a:t>Rêvé</a:t>
            </a:r>
            <a:endParaRPr lang="fr-FR" sz="1200" dirty="0">
              <a:latin typeface="+mn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95EDDDD-BAAD-4704-9615-5ACD00F91056}"/>
              </a:ext>
            </a:extLst>
          </p:cNvPr>
          <p:cNvSpPr txBox="1"/>
          <p:nvPr/>
        </p:nvSpPr>
        <p:spPr>
          <a:xfrm>
            <a:off x="1908260" y="5868015"/>
            <a:ext cx="48638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400" dirty="0">
                <a:latin typeface="+mn-lt"/>
              </a:rPr>
              <a:t>Actuel</a:t>
            </a:r>
            <a:endParaRPr lang="fr-FR" sz="1200" dirty="0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03829A-AFC0-4EB6-74BE-A8A94314ED04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solidFill>
            <a:srgbClr val="0070C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9AB4DF3E-66FA-569E-8140-B01BA3B20633}"/>
              </a:ext>
            </a:extLst>
          </p:cNvPr>
          <p:cNvSpPr txBox="1">
            <a:spLocks/>
          </p:cNvSpPr>
          <p:nvPr/>
        </p:nvSpPr>
        <p:spPr>
          <a:xfrm>
            <a:off x="949960" y="24889"/>
            <a:ext cx="10488211" cy="622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7284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fr-FR" sz="2800" dirty="0">
                <a:solidFill>
                  <a:srgbClr val="0070C0"/>
                </a:solidFill>
                <a:latin typeface="Trebuchet MS" panose="020B0603020202020204" pitchFamily="34" charset="0"/>
              </a:rPr>
              <a:t>Focus territoire du </a:t>
            </a:r>
            <a:r>
              <a:rPr lang="fr-FR" sz="2800" dirty="0">
                <a:solidFill>
                  <a:srgbClr val="0070C0"/>
                </a:solidFill>
                <a:latin typeface="Trebuchet MS" panose="020B0603020202020204" pitchFamily="34" charset="0"/>
                <a:cs typeface="Calibri Light" panose="020F0302020204030204" pitchFamily="34" charset="0"/>
              </a:rPr>
              <a:t>Saintois : occupation des sols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0D268D5-82C9-4E02-8285-F5BA78DB6760}"/>
              </a:ext>
            </a:extLst>
          </p:cNvPr>
          <p:cNvSpPr txBox="1"/>
          <p:nvPr/>
        </p:nvSpPr>
        <p:spPr>
          <a:xfrm>
            <a:off x="2907257" y="5865490"/>
            <a:ext cx="604359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400" dirty="0">
                <a:latin typeface="+mn-lt"/>
              </a:rPr>
              <a:t>Réaliste</a:t>
            </a:r>
            <a:endParaRPr lang="fr-F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27751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CCB9C22A-381C-4AEC-8330-606F81043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8644"/>
          <a:stretch/>
        </p:blipFill>
        <p:spPr>
          <a:xfrm>
            <a:off x="4842303" y="3034803"/>
            <a:ext cx="2706456" cy="3675876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B5553FF-EA72-47B6-A2A4-8D8131AF2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869" y="3036672"/>
            <a:ext cx="4411053" cy="367587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5B868DD-B079-4FA0-9FEE-B91FF790E7A4}"/>
              </a:ext>
            </a:extLst>
          </p:cNvPr>
          <p:cNvSpPr txBox="1"/>
          <p:nvPr/>
        </p:nvSpPr>
        <p:spPr>
          <a:xfrm>
            <a:off x="9424744" y="3181722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Rêvé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0F844FA-CDD3-435D-BBF1-957548B5C8BE}"/>
              </a:ext>
            </a:extLst>
          </p:cNvPr>
          <p:cNvSpPr txBox="1"/>
          <p:nvPr/>
        </p:nvSpPr>
        <p:spPr>
          <a:xfrm>
            <a:off x="6691515" y="3181721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Réaliste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985C7674-6901-4517-9074-D80C07189CDC}"/>
              </a:ext>
            </a:extLst>
          </p:cNvPr>
          <p:cNvSpPr txBox="1">
            <a:spLocks/>
          </p:cNvSpPr>
          <p:nvPr/>
        </p:nvSpPr>
        <p:spPr>
          <a:xfrm>
            <a:off x="838200" y="782515"/>
            <a:ext cx="10515600" cy="21163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43C6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CA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EB6E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fr-FR" dirty="0"/>
              <a:t>Départ en retraite des agriculteurs, changements dans les exploitations :</a:t>
            </a:r>
          </a:p>
          <a:p>
            <a:pPr lvl="1">
              <a:buClrTx/>
            </a:pPr>
            <a:r>
              <a:rPr lang="fr-FR" dirty="0"/>
              <a:t>rachat d’exploitation, installation de nouveaux agriculteurs</a:t>
            </a:r>
          </a:p>
          <a:p>
            <a:pPr lvl="1">
              <a:buClrTx/>
            </a:pPr>
            <a:endParaRPr lang="fr-FR" dirty="0"/>
          </a:p>
          <a:p>
            <a:pPr>
              <a:buClrTx/>
            </a:pPr>
            <a:r>
              <a:rPr lang="fr-FR" dirty="0"/>
              <a:t>Diminution des exploitations petites et moyennes petites en faveur principalement des exploitation moyenne et moyennes grandes</a:t>
            </a:r>
          </a:p>
          <a:p>
            <a:pPr>
              <a:buClrTx/>
            </a:pPr>
            <a:r>
              <a:rPr lang="fr-FR" dirty="0"/>
              <a:t>Répartition équilibrée des différents types d’exploitation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818137-2087-B1D6-EE59-4D8A91A0263F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solidFill>
            <a:srgbClr val="0070C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8641BAD-989F-470B-ADC5-6F4BD2FE862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08"/>
          <a:stretch/>
        </p:blipFill>
        <p:spPr bwMode="auto">
          <a:xfrm>
            <a:off x="1684411" y="3034029"/>
            <a:ext cx="2706456" cy="3676650"/>
          </a:xfrm>
          <a:prstGeom prst="rect">
            <a:avLst/>
          </a:prstGeom>
          <a:noFill/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2DD67A61-789E-4FBC-4789-82096F149A46}"/>
              </a:ext>
            </a:extLst>
          </p:cNvPr>
          <p:cNvSpPr txBox="1">
            <a:spLocks/>
          </p:cNvSpPr>
          <p:nvPr/>
        </p:nvSpPr>
        <p:spPr>
          <a:xfrm>
            <a:off x="949960" y="24889"/>
            <a:ext cx="10488211" cy="622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7284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fr-FR" sz="2800" dirty="0">
                <a:solidFill>
                  <a:srgbClr val="0070C0"/>
                </a:solidFill>
                <a:latin typeface="Trebuchet MS" panose="020B0603020202020204" pitchFamily="34" charset="0"/>
              </a:rPr>
              <a:t>Focus territoire du </a:t>
            </a:r>
            <a:r>
              <a:rPr lang="fr-FR" sz="2800" dirty="0">
                <a:solidFill>
                  <a:srgbClr val="0070C0"/>
                </a:solidFill>
                <a:latin typeface="Trebuchet MS" panose="020B0603020202020204" pitchFamily="34" charset="0"/>
                <a:cs typeface="Calibri Light" panose="020F0302020204030204" pitchFamily="34" charset="0"/>
              </a:rPr>
              <a:t>Saintois : taille des exploitations</a:t>
            </a:r>
          </a:p>
        </p:txBody>
      </p:sp>
    </p:spTree>
    <p:extLst>
      <p:ext uri="{BB962C8B-B14F-4D97-AF65-F5344CB8AC3E}">
        <p14:creationId xmlns:p14="http://schemas.microsoft.com/office/powerpoint/2010/main" val="15380357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C417C2-6F74-113F-2BEC-B610AB564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916" y="267870"/>
            <a:ext cx="10488211" cy="650875"/>
          </a:xfrm>
        </p:spPr>
        <p:txBody>
          <a:bodyPr>
            <a:noAutofit/>
          </a:bodyPr>
          <a:lstStyle/>
          <a:p>
            <a:r>
              <a:rPr lang="fr-FR" sz="3600" b="1" dirty="0">
                <a:solidFill>
                  <a:schemeClr val="accent2">
                    <a:lumMod val="75000"/>
                  </a:schemeClr>
                </a:solidFill>
              </a:rPr>
              <a:t>Foncier, profession agricole et énergie : </a:t>
            </a:r>
            <a:br>
              <a:rPr lang="fr-FR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sz="3600" b="1" dirty="0">
                <a:solidFill>
                  <a:schemeClr val="accent2">
                    <a:lumMod val="75000"/>
                  </a:schemeClr>
                </a:solidFill>
              </a:rPr>
              <a:t>Ambitions du territoire en 2050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23FC49-9CA1-193E-12C1-50C53BEE6E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88210B77-EFA9-C81C-5974-8A6D32748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3466" y="2111444"/>
            <a:ext cx="10488613" cy="4746556"/>
          </a:xfrm>
        </p:spPr>
        <p:txBody>
          <a:bodyPr>
            <a:normAutofit/>
          </a:bodyPr>
          <a:lstStyle/>
          <a:p>
            <a:pPr marL="457200" indent="-457200" algn="just" fontAlgn="ctr">
              <a:lnSpc>
                <a:spcPct val="150000"/>
              </a:lnSpc>
              <a:buSzPct val="100000"/>
              <a:buFont typeface="Wingdings" panose="05000000000000000000" pitchFamily="2" charset="2"/>
              <a:buChar char="à"/>
              <a:tabLst>
                <a:tab pos="457200" algn="l"/>
              </a:tabLst>
            </a:pP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DEFI N°1 : 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sym typeface="Wingdings" pitchFamily="2" charset="2"/>
              </a:rPr>
              <a:t>Préserver le foncier agricole et favoriser l’accès </a:t>
            </a:r>
            <a:endParaRPr lang="fr-FR" sz="28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0" algn="just" font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 DEFI N°2 : 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Maintien d’une agriculture à taille humaine</a:t>
            </a:r>
            <a:endParaRPr lang="fr-FR" sz="2800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algn="just" font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fr-FR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DEFI N°3</a:t>
            </a:r>
            <a:r>
              <a:rPr lang="fr-FR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 : 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Valorisation non alimentaire des activités agricoles</a:t>
            </a:r>
            <a:endParaRPr lang="fr-FR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Espace réservé pour une image  8">
            <a:extLst>
              <a:ext uri="{FF2B5EF4-FFF2-40B4-BE49-F238E27FC236}">
                <a16:creationId xmlns:a16="http://schemas.microsoft.com/office/drawing/2014/main" id="{D9C0AB54-D5FD-DABF-1A0F-3B80D473EA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1E2E45-013B-01A3-D1F1-26A960B23E27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18703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7803F6-833B-E5E3-2105-1D3FC553A4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6922" y="1574651"/>
            <a:ext cx="10508974" cy="4309314"/>
          </a:xfrm>
        </p:spPr>
        <p:txBody>
          <a:bodyPr>
            <a:normAutofit/>
          </a:bodyPr>
          <a:lstStyle/>
          <a:p>
            <a:endParaRPr lang="fr-FR" sz="2800" dirty="0"/>
          </a:p>
          <a:p>
            <a:r>
              <a:rPr lang="fr-FR" dirty="0">
                <a:solidFill>
                  <a:schemeClr val="tx1"/>
                </a:solidFill>
              </a:rPr>
              <a:t>Réduction de l’</a:t>
            </a:r>
            <a:r>
              <a:rPr lang="fr-FR" b="1" dirty="0">
                <a:solidFill>
                  <a:schemeClr val="tx1"/>
                </a:solidFill>
              </a:rPr>
              <a:t>artificialisation des terres </a:t>
            </a:r>
            <a:r>
              <a:rPr lang="fr-FR" dirty="0">
                <a:solidFill>
                  <a:schemeClr val="tx1"/>
                </a:solidFill>
              </a:rPr>
              <a:t>: </a:t>
            </a:r>
          </a:p>
          <a:p>
            <a:pPr marL="192088" lvl="1" indent="0">
              <a:buNone/>
            </a:pPr>
            <a:r>
              <a:rPr lang="fr-FR" sz="2000" dirty="0">
                <a:solidFill>
                  <a:schemeClr val="tx1"/>
                </a:solidFill>
              </a:rPr>
              <a:t>- d’ici 2030 : - 50 % </a:t>
            </a:r>
            <a:r>
              <a:rPr lang="fr-FR" sz="20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de la consommation des espaces naturels, agricoles et forestiers par rapport </a:t>
            </a:r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</a:rPr>
              <a:t>au chiffres de </a:t>
            </a:r>
            <a:r>
              <a:rPr lang="fr-FR" sz="20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2011 (SCOT SUD54) </a:t>
            </a:r>
          </a:p>
          <a:p>
            <a:pPr marL="192088" lvl="1" indent="0">
              <a:buNone/>
            </a:pPr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</a:rPr>
              <a:t>- d’ici </a:t>
            </a:r>
            <a:r>
              <a:rPr lang="fr-FR" sz="2000" dirty="0">
                <a:solidFill>
                  <a:schemeClr val="tx1"/>
                </a:solidFill>
              </a:rPr>
              <a:t>2050 : o</a:t>
            </a:r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</a:rPr>
              <a:t>bjectif </a:t>
            </a:r>
            <a:r>
              <a:rPr lang="fr-FR" sz="2000" dirty="0">
                <a:solidFill>
                  <a:schemeClr val="tx1"/>
                </a:solidFill>
              </a:rPr>
              <a:t>Zéro Artificialisation Nette </a:t>
            </a:r>
          </a:p>
          <a:p>
            <a:pPr marL="192088" lvl="1" indent="0">
              <a:buNone/>
            </a:pPr>
            <a:r>
              <a:rPr lang="fr-FR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&gt;&gt; soit 200 ha maximum artificialisés d’ici 2050</a:t>
            </a:r>
          </a:p>
          <a:p>
            <a:pPr marL="192088" lvl="1" indent="0">
              <a:buNone/>
            </a:pPr>
            <a:endParaRPr lang="fr-FR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92088" lvl="1" indent="0">
              <a:buNone/>
            </a:pPr>
            <a:r>
              <a:rPr lang="fr-FR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Rendre accessible la terre </a:t>
            </a:r>
          </a:p>
          <a:p>
            <a:pPr marL="192088" lvl="1" indent="0">
              <a:buNone/>
            </a:pPr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&gt;&gt; remembrement des terres (ex. viticulture)</a:t>
            </a:r>
          </a:p>
          <a:p>
            <a:pPr marL="192088" lvl="1" indent="0">
              <a:buNone/>
            </a:pPr>
            <a:r>
              <a:rPr lang="fr-FR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&gt;&gt; mobilisation du foncier public communal agricole </a:t>
            </a:r>
          </a:p>
          <a:p>
            <a:pPr marL="192088" lvl="1" indent="0">
              <a:buNone/>
            </a:pPr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&gt;&gt; mise en place d’un fonds d’investissement </a:t>
            </a:r>
            <a:endParaRPr lang="fr-FR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92088" lvl="1" indent="0">
              <a:buNone/>
            </a:pPr>
            <a:endParaRPr lang="fr-FR" sz="26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92088" lvl="1" indent="0">
              <a:buNone/>
            </a:pPr>
            <a:endParaRPr lang="fr-FR" sz="26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92088" lvl="1" indent="0">
              <a:buNone/>
            </a:pPr>
            <a:endParaRPr lang="fr-FR" sz="4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9858C3-4039-A77C-14E1-0D1F98DB909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F711ACF-2D13-D020-38BA-18C5CE1B5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6922" y="59634"/>
            <a:ext cx="10874768" cy="1250950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accent2">
                    <a:lumMod val="75000"/>
                  </a:schemeClr>
                </a:solidFill>
              </a:rPr>
              <a:t>Foncier, profession agricole et énergie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br>
              <a:rPr lang="fr-FR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DEFI N°1 : Préserver le foncier agricole </a:t>
            </a:r>
            <a:br>
              <a:rPr lang="fr-FR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et favoriser l’accès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Espace réservé pour une image  8">
            <a:extLst>
              <a:ext uri="{FF2B5EF4-FFF2-40B4-BE49-F238E27FC236}">
                <a16:creationId xmlns:a16="http://schemas.microsoft.com/office/drawing/2014/main" id="{0F0E7E16-4787-7D81-E5FC-308DFFB1E2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4BA35E-9773-FDCE-F63F-ED329BD56B52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Organigramme : Terminateur 8">
            <a:extLst>
              <a:ext uri="{FF2B5EF4-FFF2-40B4-BE49-F238E27FC236}">
                <a16:creationId xmlns:a16="http://schemas.microsoft.com/office/drawing/2014/main" id="{DCED8165-B4AA-DF3F-FDD2-F94BD5EF1BEC}"/>
              </a:ext>
            </a:extLst>
          </p:cNvPr>
          <p:cNvSpPr/>
          <p:nvPr/>
        </p:nvSpPr>
        <p:spPr>
          <a:xfrm>
            <a:off x="7853169" y="2966654"/>
            <a:ext cx="3611332" cy="930938"/>
          </a:xfrm>
          <a:prstGeom prst="flowChartTerminator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A551DCF-1B40-2FCD-F8A3-1F367D4889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70" r="17086"/>
          <a:stretch/>
        </p:blipFill>
        <p:spPr>
          <a:xfrm>
            <a:off x="8105234" y="2995229"/>
            <a:ext cx="523875" cy="81039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A983689-469C-4F9B-FD8E-A36270A5D4A0}"/>
              </a:ext>
            </a:extLst>
          </p:cNvPr>
          <p:cNvSpPr txBox="1"/>
          <p:nvPr/>
        </p:nvSpPr>
        <p:spPr>
          <a:xfrm>
            <a:off x="8697056" y="3077258"/>
            <a:ext cx="213379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Respect de la loi Climat et Résilience</a:t>
            </a:r>
          </a:p>
        </p:txBody>
      </p:sp>
    </p:spTree>
    <p:extLst>
      <p:ext uri="{BB962C8B-B14F-4D97-AF65-F5344CB8AC3E}">
        <p14:creationId xmlns:p14="http://schemas.microsoft.com/office/powerpoint/2010/main" val="35927387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7803F6-833B-E5E3-2105-1D3FC553A4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03798" y="1600200"/>
            <a:ext cx="9446700" cy="4098152"/>
          </a:xfrm>
        </p:spPr>
        <p:txBody>
          <a:bodyPr>
            <a:normAutofit/>
          </a:bodyPr>
          <a:lstStyle/>
          <a:p>
            <a:r>
              <a:rPr lang="fr-FR" sz="2600" dirty="0">
                <a:solidFill>
                  <a:schemeClr val="tx1"/>
                </a:solidFill>
              </a:rPr>
              <a:t>Assurer le </a:t>
            </a:r>
            <a:r>
              <a:rPr lang="fr-FR" sz="2600" b="1" dirty="0">
                <a:solidFill>
                  <a:schemeClr val="tx1"/>
                </a:solidFill>
              </a:rPr>
              <a:t>renouvellement des générations </a:t>
            </a:r>
            <a:r>
              <a:rPr lang="fr-FR" dirty="0">
                <a:solidFill>
                  <a:schemeClr val="tx1"/>
                </a:solidFill>
              </a:rPr>
              <a:t>(1 exploitant sur 2 arrêterait son activité en 2029), avec des limites à l’agrandissement</a:t>
            </a:r>
            <a:endParaRPr lang="fr-FR" sz="2800" dirty="0">
              <a:solidFill>
                <a:schemeClr val="tx1"/>
              </a:solidFill>
            </a:endParaRPr>
          </a:p>
          <a:p>
            <a:r>
              <a:rPr lang="fr-FR" sz="2200" dirty="0">
                <a:solidFill>
                  <a:schemeClr val="tx1"/>
                </a:solidFill>
              </a:rPr>
              <a:t>&gt; installation de porteurs de projets professionnels</a:t>
            </a:r>
          </a:p>
          <a:p>
            <a:r>
              <a:rPr lang="fr-FR" sz="2200" dirty="0">
                <a:solidFill>
                  <a:schemeClr val="tx1"/>
                </a:solidFill>
              </a:rPr>
              <a:t>&gt; maintien du nombre d’exploitant / hectare même si augmentation de la taille de l’exploitation </a:t>
            </a:r>
            <a:r>
              <a:rPr lang="fr-FR" sz="2800" dirty="0">
                <a:solidFill>
                  <a:schemeClr val="tx1"/>
                </a:solidFill>
              </a:rPr>
              <a:t>	</a:t>
            </a:r>
          </a:p>
          <a:p>
            <a:endParaRPr lang="fr-FR" sz="2800" dirty="0">
              <a:solidFill>
                <a:schemeClr val="tx1"/>
              </a:solidFill>
            </a:endParaRPr>
          </a:p>
          <a:p>
            <a:r>
              <a:rPr lang="fr-FR" sz="2600" b="1" dirty="0">
                <a:solidFill>
                  <a:schemeClr val="tx1"/>
                </a:solidFill>
              </a:rPr>
              <a:t>Evolution des modèles d’exploitation </a:t>
            </a:r>
            <a:r>
              <a:rPr lang="fr-FR" sz="2600" dirty="0">
                <a:solidFill>
                  <a:schemeClr val="tx1"/>
                </a:solidFill>
              </a:rPr>
              <a:t>: du système familial traditionnel dominant à une diversité de systèmes plus collectifs : familial, coopératif,  GAEC, …	</a:t>
            </a:r>
            <a:r>
              <a:rPr lang="fr-FR" sz="2800" dirty="0">
                <a:solidFill>
                  <a:schemeClr val="tx1"/>
                </a:solidFill>
              </a:rPr>
              <a:t>					</a:t>
            </a:r>
          </a:p>
          <a:p>
            <a:endParaRPr lang="fr-FR" sz="4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9858C3-4039-A77C-14E1-0D1F98DB909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F711ACF-2D13-D020-38BA-18C5CE1B5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964" y="59634"/>
            <a:ext cx="9446700" cy="1250950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accent2">
                    <a:lumMod val="75000"/>
                  </a:schemeClr>
                </a:solidFill>
              </a:rPr>
              <a:t>Foncier, profession agricole et énergie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br>
              <a:rPr lang="fr-FR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DEFI N°2 : Maintien d’une agriculture à taille humaine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8B811A11-863F-AA65-C8D9-89502ACB6D26}"/>
              </a:ext>
            </a:extLst>
          </p:cNvPr>
          <p:cNvSpPr txBox="1">
            <a:spLocks/>
          </p:cNvSpPr>
          <p:nvPr/>
        </p:nvSpPr>
        <p:spPr>
          <a:xfrm>
            <a:off x="2617993" y="5698353"/>
            <a:ext cx="8332505" cy="978671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rgbClr val="007284"/>
                </a:solidFill>
                <a:latin typeface="+mn-lt"/>
                <a:ea typeface="+mn-ea"/>
                <a:cs typeface="+mn-cs"/>
              </a:defRPr>
            </a:lvl1pPr>
            <a:lvl2pPr marL="5397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4875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Police système Courant"/>
              <a:buChar char="-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4125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Police système Courant"/>
              <a:buChar char="&gt;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1600" u="sng" dirty="0">
                <a:solidFill>
                  <a:schemeClr val="accent2">
                    <a:lumMod val="75000"/>
                  </a:schemeClr>
                </a:solidFill>
              </a:rPr>
              <a:t>Points de vigilances 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2">
                    <a:lumMod val="75000"/>
                  </a:schemeClr>
                </a:solidFill>
              </a:rPr>
              <a:t>Attractivité du métier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2">
                    <a:lumMod val="75000"/>
                  </a:schemeClr>
                </a:solidFill>
              </a:rPr>
              <a:t>Acceptabilité sociale du travail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Espace réservé pour une image  8">
            <a:extLst>
              <a:ext uri="{FF2B5EF4-FFF2-40B4-BE49-F238E27FC236}">
                <a16:creationId xmlns:a16="http://schemas.microsoft.com/office/drawing/2014/main" id="{2222C26A-E3D6-8A52-B9B7-64B0F8A670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9CFA09-6AF3-CDDB-E011-4C49DD85AC8B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6355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477BCA-B711-C5DE-7799-CEAF6AB13D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Contexte et cadrage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4A57F8-B61A-C50A-4D36-37D29EF830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CF69-49BF-8946-A114-3C5C4C90AEC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Espace réservé pour une image  8">
            <a:extLst>
              <a:ext uri="{FF2B5EF4-FFF2-40B4-BE49-F238E27FC236}">
                <a16:creationId xmlns:a16="http://schemas.microsoft.com/office/drawing/2014/main" id="{F597D824-284C-1EC6-F755-C9BD776553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66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505221-650C-81A0-71B1-2ACAD0355A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57B6965-0B25-1E4D-7071-158D2F5B3AD3}"/>
              </a:ext>
            </a:extLst>
          </p:cNvPr>
          <p:cNvSpPr txBox="1">
            <a:spLocks/>
          </p:cNvSpPr>
          <p:nvPr/>
        </p:nvSpPr>
        <p:spPr>
          <a:xfrm>
            <a:off x="1093801" y="180975"/>
            <a:ext cx="11086804" cy="1250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84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Foncier, profession agricole et énergie : </a:t>
            </a:r>
            <a:br>
              <a:rPr lang="fr-FR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DEFI N°3 : Valorisation non alimentaire des </a:t>
            </a:r>
            <a:br>
              <a:rPr lang="fr-FR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                activités agricoles -&gt; Energies renouvelables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A8D66C6-52D0-3BA6-15EE-E225AA75AFF9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221371" y="1500807"/>
            <a:ext cx="10475329" cy="4861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tx1"/>
                </a:solidFill>
              </a:rPr>
              <a:t>Principes clés  : </a:t>
            </a:r>
          </a:p>
          <a:p>
            <a:r>
              <a:rPr lang="fr-FR" sz="2200" dirty="0">
                <a:solidFill>
                  <a:schemeClr val="tx1"/>
                </a:solidFill>
                <a:sym typeface="Symbol" panose="05050102010706020507" pitchFamily="18" charset="2"/>
              </a:rPr>
              <a:t> </a:t>
            </a:r>
            <a:r>
              <a:rPr lang="fr-FR" sz="2200" b="1" dirty="0">
                <a:solidFill>
                  <a:schemeClr val="tx1"/>
                </a:solidFill>
              </a:rPr>
              <a:t>Hiérarchie des usages </a:t>
            </a:r>
            <a:r>
              <a:rPr lang="fr-FR" sz="2200" dirty="0">
                <a:solidFill>
                  <a:schemeClr val="tx1"/>
                </a:solidFill>
              </a:rPr>
              <a:t>de la biomasse agricole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chemeClr val="tx1"/>
                </a:solidFill>
              </a:rPr>
              <a:t>usages alimentaires prioritaires (Humaine puis animale)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chemeClr val="tx1"/>
                </a:solidFill>
              </a:rPr>
              <a:t>usages non alimentaires secondaire (matériaux biosourcés, chimie verte, </a:t>
            </a:r>
            <a:r>
              <a:rPr lang="fr-FR" sz="2200" b="1" dirty="0">
                <a:solidFill>
                  <a:schemeClr val="tx1"/>
                </a:solidFill>
              </a:rPr>
              <a:t>production d’ENR  </a:t>
            </a:r>
            <a:r>
              <a:rPr lang="fr-FR" sz="2200" dirty="0">
                <a:solidFill>
                  <a:schemeClr val="tx1"/>
                </a:solidFill>
              </a:rPr>
              <a:t>….)</a:t>
            </a:r>
          </a:p>
          <a:p>
            <a:endParaRPr lang="fr-FR" sz="1200" dirty="0">
              <a:solidFill>
                <a:schemeClr val="tx1"/>
              </a:solidFill>
            </a:endParaRPr>
          </a:p>
          <a:p>
            <a:pPr marL="342900" indent="-342900">
              <a:buFont typeface="Symbol" panose="05050102010706020507" pitchFamily="18" charset="2"/>
              <a:buChar char="·"/>
            </a:pPr>
            <a:r>
              <a:rPr lang="fr-FR" sz="2200" dirty="0">
                <a:solidFill>
                  <a:schemeClr val="tx1"/>
                </a:solidFill>
                <a:sym typeface="Symbol" panose="05050102010706020507" pitchFamily="18" charset="2"/>
              </a:rPr>
              <a:t>Une</a:t>
            </a:r>
            <a:r>
              <a:rPr lang="fr-FR" sz="2200" dirty="0">
                <a:solidFill>
                  <a:schemeClr val="tx1"/>
                </a:solidFill>
              </a:rPr>
              <a:t> </a:t>
            </a:r>
            <a:r>
              <a:rPr lang="fr-FR" sz="2200" b="1" dirty="0">
                <a:solidFill>
                  <a:schemeClr val="tx1"/>
                </a:solidFill>
              </a:rPr>
              <a:t>production d’ENR intégrée et au service de </a:t>
            </a:r>
            <a:r>
              <a:rPr lang="fr-FR" sz="2200" dirty="0">
                <a:solidFill>
                  <a:schemeClr val="tx1"/>
                </a:solidFill>
              </a:rPr>
              <a:t>l’exploitation agricole  : diversification agricole, consolidation du modèle économique des exploitations ( pas revenu principal) </a:t>
            </a:r>
          </a:p>
          <a:p>
            <a:endParaRPr lang="fr-FR" sz="1200" dirty="0">
              <a:solidFill>
                <a:schemeClr val="tx1"/>
              </a:solidFill>
            </a:endParaRP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fr-FR" sz="2200" dirty="0">
                <a:solidFill>
                  <a:schemeClr val="tx1"/>
                </a:solidFill>
              </a:rPr>
              <a:t>Gouvernance partagée et </a:t>
            </a:r>
            <a:r>
              <a:rPr lang="fr-FR" sz="2200" b="1" dirty="0">
                <a:solidFill>
                  <a:schemeClr val="tx1"/>
                </a:solidFill>
              </a:rPr>
              <a:t>partage</a:t>
            </a:r>
            <a:r>
              <a:rPr lang="fr-FR" sz="2200" dirty="0">
                <a:solidFill>
                  <a:schemeClr val="tx1"/>
                </a:solidFill>
              </a:rPr>
              <a:t> de la valeur (exploitants, propriétaires, collectivités locales …)</a:t>
            </a:r>
          </a:p>
          <a:p>
            <a:endParaRPr lang="fr-FR" sz="1100" dirty="0">
              <a:solidFill>
                <a:schemeClr val="tx1"/>
              </a:solidFill>
            </a:endParaRP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fr-FR" sz="2200" dirty="0">
                <a:solidFill>
                  <a:schemeClr val="tx1"/>
                </a:solidFill>
              </a:rPr>
              <a:t>Attention portée à </a:t>
            </a:r>
            <a:r>
              <a:rPr lang="fr-FR" sz="2200" b="1" dirty="0">
                <a:solidFill>
                  <a:schemeClr val="tx1"/>
                </a:solidFill>
              </a:rPr>
              <a:t>l'environnement</a:t>
            </a:r>
            <a:r>
              <a:rPr lang="fr-FR" sz="2200" dirty="0">
                <a:solidFill>
                  <a:schemeClr val="tx1"/>
                </a:solidFill>
              </a:rPr>
              <a:t> : paysages, biodiversité …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792FBD-FB3C-ACC4-B3DB-952BE25CBB49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1367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rganigramme : Terminateur 15">
            <a:extLst>
              <a:ext uri="{FF2B5EF4-FFF2-40B4-BE49-F238E27FC236}">
                <a16:creationId xmlns:a16="http://schemas.microsoft.com/office/drawing/2014/main" id="{5B45C708-A3C9-B06F-273B-5F8495AC3553}"/>
              </a:ext>
            </a:extLst>
          </p:cNvPr>
          <p:cNvSpPr/>
          <p:nvPr/>
        </p:nvSpPr>
        <p:spPr>
          <a:xfrm>
            <a:off x="5704296" y="5765143"/>
            <a:ext cx="5971592" cy="999894"/>
          </a:xfrm>
          <a:prstGeom prst="flowChartTerminator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E37731-6F0F-B0A4-9B48-9CB3734CDC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F68350-22AF-43F5-A152-ED743E90B0B9}"/>
              </a:ext>
            </a:extLst>
          </p:cNvPr>
          <p:cNvSpPr txBox="1"/>
          <p:nvPr/>
        </p:nvSpPr>
        <p:spPr>
          <a:xfrm>
            <a:off x="987695" y="1489159"/>
            <a:ext cx="11140607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/>
              <a:t>Méthanisation : </a:t>
            </a:r>
          </a:p>
          <a:p>
            <a:r>
              <a:rPr lang="fr-FR" sz="1800" dirty="0"/>
              <a:t>Priorité </a:t>
            </a:r>
            <a:r>
              <a:rPr lang="fr-FR" sz="1800" b="1" dirty="0"/>
              <a:t>Injection GAZ  </a:t>
            </a:r>
            <a:r>
              <a:rPr lang="fr-FR" sz="1800" dirty="0"/>
              <a:t>(seule technologies matures de production de gaz « vert français »)</a:t>
            </a:r>
          </a:p>
          <a:p>
            <a:r>
              <a:rPr lang="fr-FR" dirty="0"/>
              <a:t>Objectif </a:t>
            </a:r>
            <a:r>
              <a:rPr lang="fr-FR" b="1" dirty="0"/>
              <a:t>22 GWh/an </a:t>
            </a:r>
            <a:r>
              <a:rPr lang="fr-FR" dirty="0"/>
              <a:t>pour 2050</a:t>
            </a:r>
            <a:endParaRPr lang="fr-FR" sz="1800" dirty="0"/>
          </a:p>
          <a:p>
            <a:r>
              <a:rPr lang="fr-FR" sz="1800" dirty="0"/>
              <a:t>2 secteurs à potentiel de valorisation de biomasse agricole :  </a:t>
            </a:r>
          </a:p>
          <a:p>
            <a:r>
              <a:rPr lang="fr-FR" sz="1800" dirty="0"/>
              <a:t>	Nord Colombey et sud Toulois</a:t>
            </a:r>
          </a:p>
          <a:p>
            <a:r>
              <a:rPr lang="fr-FR" sz="1800" dirty="0"/>
              <a:t>	Saintois (dont sud CCMM)</a:t>
            </a:r>
          </a:p>
          <a:p>
            <a:endParaRPr lang="fr-FR" sz="2400" dirty="0"/>
          </a:p>
          <a:p>
            <a:r>
              <a:rPr lang="fr-FR" sz="2800" dirty="0"/>
              <a:t>Photovoltaïque : </a:t>
            </a:r>
          </a:p>
          <a:p>
            <a:r>
              <a:rPr lang="fr-FR" sz="1800" dirty="0">
                <a:sym typeface="Symbol" panose="05050102010706020507" pitchFamily="18" charset="2"/>
              </a:rPr>
              <a:t>&gt; </a:t>
            </a:r>
            <a:r>
              <a:rPr lang="fr-FR" sz="1800" b="1" dirty="0"/>
              <a:t>Photovoltaïque sur exploitation agricole </a:t>
            </a:r>
            <a:r>
              <a:rPr lang="fr-FR" sz="1800" dirty="0"/>
              <a:t>(</a:t>
            </a:r>
            <a:r>
              <a:rPr lang="fr-FR" dirty="0"/>
              <a:t>bâtiment agricole, délaissée, trackers …) en p</a:t>
            </a:r>
            <a:r>
              <a:rPr lang="fr-FR" sz="1800" dirty="0"/>
              <a:t>riorité </a:t>
            </a:r>
          </a:p>
          <a:p>
            <a:r>
              <a:rPr lang="fr-FR" sz="1800" dirty="0"/>
              <a:t>	en 2030, </a:t>
            </a:r>
            <a:r>
              <a:rPr lang="fr-FR" b="1" dirty="0">
                <a:sym typeface="Symbol" panose="05050102010706020507" pitchFamily="18" charset="2"/>
              </a:rPr>
              <a:t>150 projets  </a:t>
            </a:r>
            <a:r>
              <a:rPr lang="fr-FR" dirty="0">
                <a:sym typeface="Symbol" panose="05050102010706020507" pitchFamily="18" charset="2"/>
              </a:rPr>
              <a:t>de 36 kWc ( = en moyenne 200 m²) =&gt; total sur le territoire 5,4 GWh</a:t>
            </a:r>
          </a:p>
          <a:p>
            <a:r>
              <a:rPr lang="fr-FR" sz="1800" dirty="0"/>
              <a:t>	en 2050, </a:t>
            </a:r>
            <a:r>
              <a:rPr lang="fr-FR" sz="1800" b="1" dirty="0"/>
              <a:t>450  projets </a:t>
            </a:r>
            <a:r>
              <a:rPr lang="fr-FR" b="1" dirty="0"/>
              <a:t> </a:t>
            </a:r>
            <a:r>
              <a:rPr lang="fr-FR" sz="1800" dirty="0"/>
              <a:t>de 36 kWc (= en moyenne 200 m²) </a:t>
            </a:r>
            <a:r>
              <a:rPr lang="fr-FR" dirty="0"/>
              <a:t>=&gt; </a:t>
            </a:r>
            <a:r>
              <a:rPr lang="fr-FR" sz="1800" dirty="0"/>
              <a:t>total sur le  territoire 16,2 GWh</a:t>
            </a:r>
          </a:p>
          <a:p>
            <a:r>
              <a:rPr lang="fr-FR" dirty="0">
                <a:sym typeface="Symbol" panose="05050102010706020507" pitchFamily="18" charset="2"/>
              </a:rPr>
              <a:t>	</a:t>
            </a:r>
          </a:p>
          <a:p>
            <a:r>
              <a:rPr lang="fr-FR" dirty="0">
                <a:sym typeface="Symbol" panose="05050102010706020507" pitchFamily="18" charset="2"/>
              </a:rPr>
              <a:t>&gt; </a:t>
            </a:r>
            <a:r>
              <a:rPr lang="fr-FR" sz="1800" b="1" dirty="0" err="1"/>
              <a:t>Agrivoltaïsme</a:t>
            </a:r>
            <a:r>
              <a:rPr lang="fr-FR" sz="1800" b="1" dirty="0"/>
              <a:t> :</a:t>
            </a:r>
            <a:r>
              <a:rPr lang="fr-FR" sz="1800" dirty="0"/>
              <a:t> Objectif (plafond maximal) : </a:t>
            </a:r>
            <a:r>
              <a:rPr lang="fr-FR" sz="1800" b="1" dirty="0"/>
              <a:t>2/1 000 de la SAU </a:t>
            </a:r>
            <a:r>
              <a:rPr lang="fr-FR" sz="1800" dirty="0"/>
              <a:t>du territoire maximum en </a:t>
            </a:r>
            <a:r>
              <a:rPr lang="fr-FR" sz="1800" b="1" dirty="0"/>
              <a:t>2050</a:t>
            </a:r>
            <a:r>
              <a:rPr lang="fr-FR" sz="1800" dirty="0"/>
              <a:t> </a:t>
            </a:r>
          </a:p>
          <a:p>
            <a:r>
              <a:rPr lang="fr-FR" sz="1800" dirty="0"/>
              <a:t>(130 Ha – 65 GWh) </a:t>
            </a:r>
          </a:p>
          <a:p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BF7FC05-D749-DDDC-27ED-47B400ACDF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62" y="0"/>
            <a:ext cx="11140607" cy="125095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Foncier, profession agricole et énergie : </a:t>
            </a:r>
            <a:br>
              <a:rPr lang="fr-FR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DEFI N°3 : Valorisation non alimentaire des </a:t>
            </a:r>
            <a:br>
              <a:rPr lang="fr-FR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                activités agricoles -&gt; Energies renouvelables</a:t>
            </a:r>
          </a:p>
        </p:txBody>
      </p:sp>
      <p:sp>
        <p:nvSpPr>
          <p:cNvPr id="7" name="Organigramme : Terminateur 6">
            <a:extLst>
              <a:ext uri="{FF2B5EF4-FFF2-40B4-BE49-F238E27FC236}">
                <a16:creationId xmlns:a16="http://schemas.microsoft.com/office/drawing/2014/main" id="{7663AE64-C142-BB64-2079-6671DCE17ACD}"/>
              </a:ext>
            </a:extLst>
          </p:cNvPr>
          <p:cNvSpPr/>
          <p:nvPr/>
        </p:nvSpPr>
        <p:spPr>
          <a:xfrm>
            <a:off x="5943600" y="3103883"/>
            <a:ext cx="5495731" cy="999894"/>
          </a:xfrm>
          <a:prstGeom prst="flowChartTerminator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955C90B-4341-2D1A-4929-A154917A0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70" r="17086"/>
          <a:stretch/>
        </p:blipFill>
        <p:spPr>
          <a:xfrm>
            <a:off x="6223518" y="3314608"/>
            <a:ext cx="570385" cy="57552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AF80920-2DA4-5603-80E9-FA86F0E39D6F}"/>
              </a:ext>
            </a:extLst>
          </p:cNvPr>
          <p:cNvSpPr txBox="1"/>
          <p:nvPr/>
        </p:nvSpPr>
        <p:spPr>
          <a:xfrm>
            <a:off x="6716004" y="3168372"/>
            <a:ext cx="557659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tx1"/>
                </a:solidFill>
              </a:rPr>
              <a:t>Stratégie française pour l’énergie et le climat 2023 :</a:t>
            </a:r>
          </a:p>
          <a:p>
            <a:r>
              <a:rPr lang="fr-FR" sz="1600" dirty="0">
                <a:solidFill>
                  <a:schemeClr val="tx1"/>
                </a:solidFill>
              </a:rPr>
              <a:t>Production de </a:t>
            </a:r>
            <a:r>
              <a:rPr lang="fr-FR" sz="1600" b="1" dirty="0">
                <a:solidFill>
                  <a:schemeClr val="tx1"/>
                </a:solidFill>
              </a:rPr>
              <a:t>biogaz  2030 </a:t>
            </a:r>
            <a:r>
              <a:rPr lang="fr-FR" sz="1600" dirty="0">
                <a:solidFill>
                  <a:schemeClr val="tx1"/>
                </a:solidFill>
              </a:rPr>
              <a:t>: 50 TWh (15% de gaz vert </a:t>
            </a:r>
          </a:p>
          <a:p>
            <a:r>
              <a:rPr lang="fr-FR" sz="1600" dirty="0">
                <a:solidFill>
                  <a:schemeClr val="tx1"/>
                </a:solidFill>
              </a:rPr>
              <a:t>français dans le réseau)  x 5 par rapport à 2022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D12BB63-B81E-EA83-D33B-25086682E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70" r="17086"/>
          <a:stretch/>
        </p:blipFill>
        <p:spPr>
          <a:xfrm>
            <a:off x="5987614" y="5940478"/>
            <a:ext cx="570385" cy="57552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A40E9B7-E8ED-4ACC-1B6C-631BC3D84942}"/>
              </a:ext>
            </a:extLst>
          </p:cNvPr>
          <p:cNvSpPr txBox="1"/>
          <p:nvPr/>
        </p:nvSpPr>
        <p:spPr>
          <a:xfrm>
            <a:off x="6557999" y="5836070"/>
            <a:ext cx="449877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tx1"/>
                </a:solidFill>
              </a:rPr>
              <a:t>Stratégie française pour l’énergie et le climat 2023 :</a:t>
            </a:r>
          </a:p>
          <a:p>
            <a:r>
              <a:rPr lang="fr-FR" sz="1600" dirty="0">
                <a:solidFill>
                  <a:schemeClr val="tx1"/>
                </a:solidFill>
              </a:rPr>
              <a:t>Production </a:t>
            </a:r>
            <a:r>
              <a:rPr lang="fr-FR" sz="1600" b="1" dirty="0">
                <a:solidFill>
                  <a:schemeClr val="tx1"/>
                </a:solidFill>
              </a:rPr>
              <a:t>photovoltaïque 2030  </a:t>
            </a:r>
            <a:r>
              <a:rPr lang="fr-FR" sz="1600" dirty="0">
                <a:solidFill>
                  <a:schemeClr val="tx1"/>
                </a:solidFill>
              </a:rPr>
              <a:t>: 65 TWh : x 3,5 par rapport à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8AD971-13B5-FD39-186D-7FD16A7474EE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85583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C417C2-6F74-113F-2BEC-B610AB564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916" y="49212"/>
            <a:ext cx="10488211" cy="650875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accent2">
                    <a:lumMod val="75000"/>
                  </a:schemeClr>
                </a:solidFill>
              </a:rPr>
              <a:t>Ce qui est déjà engagé…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23FC49-9CA1-193E-12C1-50C53BEE6E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pPr/>
              <a:t>42</a:t>
            </a:fld>
            <a:endParaRPr lang="fr-FR" dirty="0"/>
          </a:p>
        </p:txBody>
      </p:sp>
      <p:pic>
        <p:nvPicPr>
          <p:cNvPr id="1026" name="Picture 2" descr="Terres de Lorraine : Le pays coopérative">
            <a:extLst>
              <a:ext uri="{FF2B5EF4-FFF2-40B4-BE49-F238E27FC236}">
                <a16:creationId xmlns:a16="http://schemas.microsoft.com/office/drawing/2014/main" id="{03FA201F-0CFB-F595-5C07-49562A96E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065" y="6238508"/>
            <a:ext cx="1120321" cy="43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76A3B16-A6D8-411D-658A-BE503CA446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83916" y="888774"/>
            <a:ext cx="10488613" cy="5702074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 fontAlgn="ctr">
              <a:lnSpc>
                <a:spcPct val="100000"/>
              </a:lnSpc>
              <a:spcBef>
                <a:spcPts val="0"/>
              </a:spcBef>
              <a:buSzPct val="100000"/>
              <a:tabLst>
                <a:tab pos="457200" algn="l"/>
              </a:tabLst>
            </a:pPr>
            <a:r>
              <a:rPr lang="fr-FR" sz="2800" b="1" u="sng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Défi 1 : foncier </a:t>
            </a:r>
            <a:endParaRPr lang="fr-FR" sz="28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sym typeface="Wingdings" pitchFamily="2" charset="2"/>
            </a:endParaRPr>
          </a:p>
          <a:p>
            <a:pPr algn="just" fontAlgn="ctr">
              <a:lnSpc>
                <a:spcPct val="100000"/>
              </a:lnSpc>
              <a:spcBef>
                <a:spcPts val="0"/>
              </a:spcBef>
              <a:buSzPct val="100000"/>
              <a:tabLst>
                <a:tab pos="457200" algn="l"/>
              </a:tabLst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&gt;&gt;</a:t>
            </a:r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mobilisation</a:t>
            </a:r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du</a:t>
            </a:r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 foncier public communal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15 communes TDL volontaires  </a:t>
            </a:r>
          </a:p>
          <a:p>
            <a:pPr algn="just" fontAlgn="ctr">
              <a:lnSpc>
                <a:spcPct val="100000"/>
              </a:lnSpc>
              <a:spcBef>
                <a:spcPts val="0"/>
              </a:spcBef>
              <a:buSzPct val="100000"/>
              <a:tabLst>
                <a:tab pos="457200" algn="l"/>
              </a:tabLst>
            </a:pPr>
            <a:r>
              <a:rPr lang="fr-FR" dirty="0">
                <a:solidFill>
                  <a:schemeClr val="tx1"/>
                </a:solidFill>
              </a:rPr>
              <a:t>&gt;&gt; étude sur la mise en place d’un fonds d’investissement sur le foncier agricole (acquisition/installation) par la </a:t>
            </a:r>
            <a:r>
              <a:rPr lang="fr-FR" dirty="0" err="1">
                <a:solidFill>
                  <a:schemeClr val="tx1"/>
                </a:solidFill>
              </a:rPr>
              <a:t>multipole</a:t>
            </a:r>
            <a:r>
              <a:rPr lang="fr-FR" dirty="0">
                <a:solidFill>
                  <a:schemeClr val="tx1"/>
                </a:solidFill>
              </a:rPr>
              <a:t> Nancy Sud Lorraine</a:t>
            </a:r>
          </a:p>
          <a:p>
            <a:pPr algn="just" fontAlgn="ctr">
              <a:lnSpc>
                <a:spcPct val="100000"/>
              </a:lnSpc>
              <a:spcBef>
                <a:spcPts val="0"/>
              </a:spcBef>
              <a:buSzPct val="100000"/>
              <a:tabLst>
                <a:tab pos="457200" algn="l"/>
              </a:tabLst>
            </a:pPr>
            <a:r>
              <a:rPr lang="fr-FR" dirty="0">
                <a:solidFill>
                  <a:schemeClr val="tx1"/>
                </a:solidFill>
              </a:rPr>
              <a:t>&gt;&gt; outil prospectif foncier MAELIA</a:t>
            </a:r>
            <a:endParaRPr lang="fr-FR" dirty="0">
              <a:solidFill>
                <a:schemeClr val="tx1"/>
              </a:solidFill>
              <a:latin typeface="Calibri" panose="020F0502020204030204" pitchFamily="34" charset="0"/>
              <a:sym typeface="Wingdings" pitchFamily="2" charset="2"/>
            </a:endParaRPr>
          </a:p>
          <a:p>
            <a:pPr algn="just" fontAlgn="ctr">
              <a:lnSpc>
                <a:spcPct val="100000"/>
              </a:lnSpc>
              <a:spcBef>
                <a:spcPts val="0"/>
              </a:spcBef>
              <a:buSzPct val="100000"/>
              <a:tabLst>
                <a:tab pos="457200" algn="l"/>
              </a:tabLst>
            </a:pPr>
            <a:endParaRPr lang="fr-FR" sz="1600" b="1" u="sng" dirty="0">
              <a:solidFill>
                <a:schemeClr val="accent4"/>
              </a:solidFill>
              <a:latin typeface="Calibri" panose="020F0502020204030204" pitchFamily="34" charset="0"/>
              <a:ea typeface="Times New Roman" panose="02020603050405020304" pitchFamily="18" charset="0"/>
              <a:sym typeface="Wingdings" pitchFamily="2" charset="2"/>
            </a:endParaRPr>
          </a:p>
          <a:p>
            <a:pPr algn="just" fontAlgn="ctr">
              <a:lnSpc>
                <a:spcPct val="100000"/>
              </a:lnSpc>
              <a:spcBef>
                <a:spcPts val="0"/>
              </a:spcBef>
              <a:buSzPct val="100000"/>
              <a:tabLst>
                <a:tab pos="457200" algn="l"/>
              </a:tabLst>
            </a:pPr>
            <a:r>
              <a:rPr lang="fr-FR" sz="2800" b="1" u="sng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Défi 2 : agriculture à taille humaine </a:t>
            </a:r>
            <a:endParaRPr lang="fr-FR" sz="28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sym typeface="Wingdings" pitchFamily="2" charset="2"/>
            </a:endParaRPr>
          </a:p>
          <a:p>
            <a:pPr algn="just" fontAlgn="ctr">
              <a:lnSpc>
                <a:spcPct val="100000"/>
              </a:lnSpc>
              <a:spcBef>
                <a:spcPts val="0"/>
              </a:spcBef>
              <a:buSzPct val="100000"/>
              <a:tabLst>
                <a:tab pos="457200" algn="l"/>
              </a:tabLst>
            </a:pPr>
            <a:r>
              <a:rPr lang="fr-FR" dirty="0">
                <a:solidFill>
                  <a:schemeClr val="tx1"/>
                </a:solidFill>
              </a:rPr>
              <a:t>&gt;&gt; Repérage Agricole Territorial (CDA54) - 170 agriculteurs enquêtés</a:t>
            </a:r>
          </a:p>
          <a:p>
            <a:pPr algn="just" fontAlgn="ctr">
              <a:lnSpc>
                <a:spcPct val="100000"/>
              </a:lnSpc>
              <a:spcBef>
                <a:spcPts val="0"/>
              </a:spcBef>
              <a:buSzPct val="100000"/>
              <a:tabLst>
                <a:tab pos="457200" algn="l"/>
              </a:tabLst>
            </a:pPr>
            <a:r>
              <a:rPr lang="fr-FR" dirty="0">
                <a:solidFill>
                  <a:schemeClr val="tx1"/>
                </a:solidFill>
              </a:rPr>
              <a:t>&gt;&gt; outils d’accompagnement des cédants et orientation des repreneurs</a:t>
            </a:r>
            <a:endParaRPr lang="fr-FR" dirty="0">
              <a:solidFill>
                <a:schemeClr val="tx1"/>
              </a:solidFill>
              <a:latin typeface="Calibri" panose="020F0502020204030204" pitchFamily="34" charset="0"/>
              <a:sym typeface="Wingdings" pitchFamily="2" charset="2"/>
            </a:endParaRPr>
          </a:p>
          <a:p>
            <a:endParaRPr lang="fr-FR" sz="1600" b="1" u="sng" dirty="0">
              <a:solidFill>
                <a:schemeClr val="accent4"/>
              </a:solidFill>
              <a:latin typeface="Calibri" panose="020F0502020204030204" pitchFamily="34" charset="0"/>
              <a:ea typeface="Times New Roman" panose="02020603050405020304" pitchFamily="18" charset="0"/>
              <a:sym typeface="Wingdings" pitchFamily="2" charset="2"/>
            </a:endParaRPr>
          </a:p>
          <a:p>
            <a:r>
              <a:rPr lang="fr-FR" sz="2800" b="1" u="sng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Défi 3 : énergie renouvelable </a:t>
            </a:r>
            <a:endParaRPr lang="fr-FR" sz="28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sym typeface="Wingdings" pitchFamily="2" charset="2"/>
            </a:endParaRPr>
          </a:p>
          <a:p>
            <a:r>
              <a:rPr lang="fr-FR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&gt;&gt; projet expérimental </a:t>
            </a:r>
            <a:r>
              <a:rPr lang="fr-FR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agrivoltaïsme</a:t>
            </a:r>
            <a:r>
              <a:rPr lang="fr-FR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sur la commune de Xirocourt (EDF RE et ENSAIA) dans le cadre AMI photovoltaïque Terres de Lorraine</a:t>
            </a:r>
          </a:p>
          <a:p>
            <a:endParaRPr lang="fr-FR" sz="2800" dirty="0"/>
          </a:p>
        </p:txBody>
      </p:sp>
      <p:pic>
        <p:nvPicPr>
          <p:cNvPr id="5" name="Espace réservé pour une image  8">
            <a:extLst>
              <a:ext uri="{FF2B5EF4-FFF2-40B4-BE49-F238E27FC236}">
                <a16:creationId xmlns:a16="http://schemas.microsoft.com/office/drawing/2014/main" id="{E9DF86D8-5E1F-9BE7-CAFA-2DC75B9B97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152202-83C9-1B1F-16B1-646A115198DD}"/>
              </a:ext>
            </a:extLst>
          </p:cNvPr>
          <p:cNvSpPr/>
          <p:nvPr/>
        </p:nvSpPr>
        <p:spPr>
          <a:xfrm rot="396386">
            <a:off x="-648797" y="-177440"/>
            <a:ext cx="1219200" cy="717294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95191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70D520-9FD0-BE44-DAE7-42122BB24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780" y="14045"/>
            <a:ext cx="10477314" cy="819397"/>
          </a:xfrm>
        </p:spPr>
        <p:txBody>
          <a:bodyPr>
            <a:normAutofit/>
          </a:bodyPr>
          <a:lstStyle/>
          <a:p>
            <a:r>
              <a:rPr lang="fr-FR" dirty="0"/>
              <a:t>Quels impacts sur le territoire ?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77889B-73CC-EA35-5BD3-F5043D8C27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8780" y="1596514"/>
            <a:ext cx="10804577" cy="3664971"/>
          </a:xfrm>
        </p:spPr>
        <p:txBody>
          <a:bodyPr>
            <a:normAutofit/>
          </a:bodyPr>
          <a:lstStyle/>
          <a:p>
            <a:pPr lvl="0" algn="just" fontAlgn="ctr">
              <a:lnSpc>
                <a:spcPct val="150000"/>
              </a:lnSpc>
              <a:buSzPct val="100000"/>
              <a:tabLst>
                <a:tab pos="457200" algn="l"/>
              </a:tabLs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Les évolutions fortes des pratiques agricoles vers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l’agroécologie et l’agriculture biologique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accompagnées de la légère augmentation des prairies naturelles permettent : </a:t>
            </a:r>
          </a:p>
          <a:p>
            <a:pPr marL="882650" lvl="1" indent="-342900" algn="just" fontAlgn="ctr">
              <a:lnSpc>
                <a:spcPct val="150000"/>
              </a:lnSpc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Des </a:t>
            </a:r>
            <a:r>
              <a:rPr lang="fr-FR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impacts positifs sur le climat et la résilience au changement climatique </a:t>
            </a:r>
          </a:p>
          <a:p>
            <a:pPr marL="882650" lvl="1" indent="-342900" algn="just" fontAlgn="ctr">
              <a:lnSpc>
                <a:spcPct val="150000"/>
              </a:lnSpc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Des </a:t>
            </a:r>
            <a:r>
              <a:rPr lang="fr-FR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impacts positifs sur la biodiversité </a:t>
            </a:r>
          </a:p>
          <a:p>
            <a:pPr marL="882650" lvl="1" indent="-342900" algn="just" fontAlgn="ctr">
              <a:lnSpc>
                <a:spcPct val="150000"/>
              </a:lnSpc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Des </a:t>
            </a:r>
            <a:r>
              <a:rPr lang="fr-FR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impacts positifs sur la qualité de l’eau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F2098F-6A94-58C1-45C4-307AF69FD3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CF69-49BF-8946-A114-3C5C4C90AEC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Espace réservé pour une image  8">
            <a:extLst>
              <a:ext uri="{FF2B5EF4-FFF2-40B4-BE49-F238E27FC236}">
                <a16:creationId xmlns:a16="http://schemas.microsoft.com/office/drawing/2014/main" id="{83CF9A29-23B5-D01F-4E66-CE06C0321A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720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FB91A0-30DF-51E0-5E5A-B4E011E285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Ateliers en sous groupe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7828FEF-BA79-37B0-020C-2EDD19095A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CF69-49BF-8946-A114-3C5C4C90AEC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110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F6CC42-0A5D-BD86-F906-4CB2B9357F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CF69-49BF-8946-A114-3C5C4C90AEC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à coins arrondis 7">
            <a:extLst>
              <a:ext uri="{FF2B5EF4-FFF2-40B4-BE49-F238E27FC236}">
                <a16:creationId xmlns:a16="http://schemas.microsoft.com/office/drawing/2014/main" id="{0F97154D-BA78-3521-7CE2-143236172EFF}"/>
              </a:ext>
            </a:extLst>
          </p:cNvPr>
          <p:cNvSpPr/>
          <p:nvPr/>
        </p:nvSpPr>
        <p:spPr>
          <a:xfrm rot="21600000">
            <a:off x="1707132" y="1144729"/>
            <a:ext cx="10111951" cy="2560496"/>
          </a:xfrm>
          <a:prstGeom prst="roundRect">
            <a:avLst>
              <a:gd name="adj" fmla="val 25758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effectLst>
            <a:outerShdw dist="88900" dir="6900000" sx="102000" sy="102000" algn="tl" rotWithShape="0">
              <a:schemeClr val="accent6">
                <a:lumMod val="50000"/>
                <a:alpha val="14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63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9796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BCC36DA-B1B1-AC71-6B23-742B2C35E4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4609" y="1328351"/>
            <a:ext cx="9156831" cy="4384921"/>
          </a:xfrm>
        </p:spPr>
        <p:txBody>
          <a:bodyPr>
            <a:normAutofit fontScale="92500" lnSpcReduction="10000"/>
          </a:bodyPr>
          <a:lstStyle/>
          <a:p>
            <a:r>
              <a:rPr lang="fr-FR" sz="2800" dirty="0"/>
              <a:t>A partir de l’horizon défini comme souhaitable en 2050, imaginer la trajectoire, le chemin à parcourir </a:t>
            </a:r>
          </a:p>
          <a:p>
            <a:pPr lvl="1"/>
            <a:r>
              <a:rPr lang="fr-FR" sz="2800" dirty="0"/>
              <a:t>Préciser les pistes d’actions pour aller plus loin</a:t>
            </a:r>
          </a:p>
          <a:p>
            <a:pPr lvl="1"/>
            <a:endParaRPr lang="fr-FR" sz="2800" dirty="0"/>
          </a:p>
          <a:p>
            <a:pPr marL="190500" lvl="1" indent="0">
              <a:buNone/>
            </a:pPr>
            <a:r>
              <a:rPr lang="fr-FR" sz="3900" dirty="0"/>
              <a:t>Comment relever ces défis ?</a:t>
            </a:r>
          </a:p>
          <a:p>
            <a:endParaRPr lang="fr-FR" sz="2800" dirty="0"/>
          </a:p>
          <a:p>
            <a:r>
              <a:rPr lang="fr-FR" sz="2800" dirty="0"/>
              <a:t>3 ateliers : </a:t>
            </a:r>
          </a:p>
          <a:p>
            <a:pPr lvl="1"/>
            <a:r>
              <a:rPr lang="fr-FR" sz="2800" dirty="0"/>
              <a:t>Transition alimentaire </a:t>
            </a:r>
          </a:p>
          <a:p>
            <a:pPr lvl="1"/>
            <a:r>
              <a:rPr lang="fr-FR" sz="2800" dirty="0"/>
              <a:t>Transition agricole</a:t>
            </a:r>
          </a:p>
          <a:p>
            <a:pPr lvl="1"/>
            <a:r>
              <a:rPr lang="fr-FR" sz="2800" dirty="0"/>
              <a:t>Foncier, profession agricole et énergie</a:t>
            </a:r>
          </a:p>
        </p:txBody>
      </p:sp>
      <p:pic>
        <p:nvPicPr>
          <p:cNvPr id="19" name="Graphique 18" descr="Mille">
            <a:extLst>
              <a:ext uri="{FF2B5EF4-FFF2-40B4-BE49-F238E27FC236}">
                <a16:creationId xmlns:a16="http://schemas.microsoft.com/office/drawing/2014/main" id="{8670E0B0-24B2-5F91-D4D4-8EFB6DFE1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560" y="866779"/>
            <a:ext cx="1388929" cy="1388929"/>
          </a:xfrm>
          <a:prstGeom prst="rect">
            <a:avLst/>
          </a:prstGeom>
        </p:spPr>
      </p:pic>
      <p:pic>
        <p:nvPicPr>
          <p:cNvPr id="2" name="Espace réservé pour une image  8">
            <a:extLst>
              <a:ext uri="{FF2B5EF4-FFF2-40B4-BE49-F238E27FC236}">
                <a16:creationId xmlns:a16="http://schemas.microsoft.com/office/drawing/2014/main" id="{748A4F86-9612-CA7F-064A-B043CB00C7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363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F6CC42-0A5D-BD86-F906-4CB2B9357F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CF69-49BF-8946-A114-3C5C4C90AEC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7852DF2B-4069-2484-D1F9-DCEAD0AD48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7802" y="1761507"/>
            <a:ext cx="10493356" cy="3334986"/>
          </a:xfrm>
        </p:spPr>
        <p:txBody>
          <a:bodyPr>
            <a:normAutofit/>
          </a:bodyPr>
          <a:lstStyle/>
          <a:p>
            <a:r>
              <a:rPr lang="fr-FR" sz="2800" dirty="0"/>
              <a:t>Que faire pour atteindre les objectifs fixés?</a:t>
            </a:r>
          </a:p>
          <a:p>
            <a:endParaRPr lang="fr-FR" sz="2800" dirty="0"/>
          </a:p>
          <a:p>
            <a:r>
              <a:rPr lang="fr-FR" sz="2800" dirty="0"/>
              <a:t>Quels sont les changements incontournables ? </a:t>
            </a:r>
          </a:p>
          <a:p>
            <a:endParaRPr lang="fr-FR" sz="2800" dirty="0"/>
          </a:p>
          <a:p>
            <a:r>
              <a:rPr lang="fr-FR" sz="2800" dirty="0"/>
              <a:t>Comment relever ces défis?</a:t>
            </a:r>
          </a:p>
        </p:txBody>
      </p:sp>
      <p:pic>
        <p:nvPicPr>
          <p:cNvPr id="2" name="Espace réservé pour une image  8">
            <a:extLst>
              <a:ext uri="{FF2B5EF4-FFF2-40B4-BE49-F238E27FC236}">
                <a16:creationId xmlns:a16="http://schemas.microsoft.com/office/drawing/2014/main" id="{44BF940E-25CB-3221-48FE-BD4281A6D6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145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FD818FA-88C2-254F-A8B2-5DE5E2644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Conseils pour le bon déroulement des discussions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2BF698-2666-733F-5628-912A6C044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48"/>
          <a:stretch/>
        </p:blipFill>
        <p:spPr>
          <a:xfrm>
            <a:off x="599336" y="3429000"/>
            <a:ext cx="5300976" cy="20747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078BBBC-323B-CD9B-B9AD-CB836A9E5D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2"/>
          <a:stretch/>
        </p:blipFill>
        <p:spPr>
          <a:xfrm>
            <a:off x="5900312" y="3562896"/>
            <a:ext cx="6291688" cy="1970260"/>
          </a:xfrm>
          <a:prstGeom prst="rect">
            <a:avLst/>
          </a:prstGeom>
        </p:spPr>
      </p:pic>
      <p:pic>
        <p:nvPicPr>
          <p:cNvPr id="2" name="Espace réservé pour une image  8">
            <a:extLst>
              <a:ext uri="{FF2B5EF4-FFF2-40B4-BE49-F238E27FC236}">
                <a16:creationId xmlns:a16="http://schemas.microsoft.com/office/drawing/2014/main" id="{8F9820BB-5D35-5B68-14E0-5CAF181225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3D75A6B1-FF7E-F258-00D0-5BC9F106DAFA}"/>
              </a:ext>
            </a:extLst>
          </p:cNvPr>
          <p:cNvGrpSpPr/>
          <p:nvPr/>
        </p:nvGrpSpPr>
        <p:grpSpPr>
          <a:xfrm rot="256080">
            <a:off x="367030" y="-180649"/>
            <a:ext cx="11428349" cy="6935636"/>
            <a:chOff x="5702464" y="1961930"/>
            <a:chExt cx="4886395" cy="4790703"/>
          </a:xfrm>
        </p:grpSpPr>
        <p:sp>
          <p:nvSpPr>
            <p:cNvPr id="5" name="Rectangle à coins arrondis 22">
              <a:extLst>
                <a:ext uri="{FF2B5EF4-FFF2-40B4-BE49-F238E27FC236}">
                  <a16:creationId xmlns:a16="http://schemas.microsoft.com/office/drawing/2014/main" id="{1A71B9CD-B966-7FD2-C7EA-A467F803E842}"/>
                </a:ext>
              </a:extLst>
            </p:cNvPr>
            <p:cNvSpPr/>
            <p:nvPr/>
          </p:nvSpPr>
          <p:spPr>
            <a:xfrm rot="21360983">
              <a:off x="5702464" y="2139578"/>
              <a:ext cx="4886395" cy="4613055"/>
            </a:xfrm>
            <a:prstGeom prst="roundRect">
              <a:avLst>
                <a:gd name="adj" fmla="val 15996"/>
              </a:avLst>
            </a:prstGeom>
            <a:solidFill>
              <a:schemeClr val="bg1"/>
            </a:solidFill>
            <a:ln w="25400" cap="flat" cmpd="sng" algn="ctr">
              <a:solidFill>
                <a:sysClr val="windowText" lastClr="000000"/>
              </a:solidFill>
              <a:prstDash val="dash"/>
              <a:miter/>
            </a:ln>
            <a:effectLst>
              <a:outerShdw dist="88900" dir="6900000" sx="102000" sy="102000" algn="tl" rotWithShape="0">
                <a:sysClr val="windowText" lastClr="000000">
                  <a:alpha val="14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itre 3">
              <a:extLst>
                <a:ext uri="{FF2B5EF4-FFF2-40B4-BE49-F238E27FC236}">
                  <a16:creationId xmlns:a16="http://schemas.microsoft.com/office/drawing/2014/main" id="{96FF3FA5-F322-1B68-EADE-17768E4BE226}"/>
                </a:ext>
              </a:extLst>
            </p:cNvPr>
            <p:cNvSpPr txBox="1">
              <a:spLocks/>
            </p:cNvSpPr>
            <p:nvPr/>
          </p:nvSpPr>
          <p:spPr>
            <a:xfrm rot="21343920">
              <a:off x="7511881" y="1961930"/>
              <a:ext cx="1138341" cy="78065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j-ea"/>
                  <a:cs typeface="+mj-cs"/>
                  <a:sym typeface="Arial"/>
                </a:rPr>
                <a:t>Axes PAT Sud 54</a:t>
              </a:r>
              <a:endPara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endParaRPr>
            </a:p>
          </p:txBody>
        </p:sp>
      </p:grpSp>
      <p:sp>
        <p:nvSpPr>
          <p:cNvPr id="12" name="Rectangle à coins arrondis 23">
            <a:extLst>
              <a:ext uri="{FF2B5EF4-FFF2-40B4-BE49-F238E27FC236}">
                <a16:creationId xmlns:a16="http://schemas.microsoft.com/office/drawing/2014/main" id="{9DB275D9-E105-1B59-B7EF-5BE575AAC94F}"/>
              </a:ext>
            </a:extLst>
          </p:cNvPr>
          <p:cNvSpPr/>
          <p:nvPr/>
        </p:nvSpPr>
        <p:spPr>
          <a:xfrm>
            <a:off x="769929" y="3947394"/>
            <a:ext cx="10635073" cy="2514600"/>
          </a:xfrm>
          <a:prstGeom prst="roundRect">
            <a:avLst>
              <a:gd name="adj" fmla="val 15996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dash"/>
            <a:miter/>
          </a:ln>
          <a:effectLst>
            <a:outerShdw dist="88900" dir="6900000" sx="102000" sy="102000" algn="tl" rotWithShape="0">
              <a:srgbClr val="00687A">
                <a:lumMod val="75000"/>
                <a:alpha val="1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3FC43D6-339A-B716-EA15-1FE506DC24C5}"/>
              </a:ext>
            </a:extLst>
          </p:cNvPr>
          <p:cNvSpPr/>
          <p:nvPr/>
        </p:nvSpPr>
        <p:spPr>
          <a:xfrm>
            <a:off x="1000504" y="4508179"/>
            <a:ext cx="2108699" cy="16328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miter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Préservation et accès au foncier agricole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3772EF6-D312-C126-255E-6E91BA61FB01}"/>
              </a:ext>
            </a:extLst>
          </p:cNvPr>
          <p:cNvSpPr/>
          <p:nvPr/>
        </p:nvSpPr>
        <p:spPr>
          <a:xfrm>
            <a:off x="3518940" y="4524374"/>
            <a:ext cx="2319886" cy="1616663"/>
          </a:xfrm>
          <a:prstGeom prst="roundRect">
            <a:avLst/>
          </a:prstGeom>
          <a:solidFill>
            <a:srgbClr val="71AD47"/>
          </a:solidFill>
          <a:ln w="9525" cap="flat" cmpd="sng" algn="ctr">
            <a:noFill/>
            <a:prstDash val="solid"/>
            <a:miter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Prendre le virage de l’agroécologie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D1945EC-8732-FACF-0738-1D1BE45CC2DE}"/>
              </a:ext>
            </a:extLst>
          </p:cNvPr>
          <p:cNvSpPr/>
          <p:nvPr/>
        </p:nvSpPr>
        <p:spPr>
          <a:xfrm>
            <a:off x="6256291" y="4524374"/>
            <a:ext cx="2168942" cy="161666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miter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Développer les circuits courts de proximité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85A65C5-FD44-6C68-B379-B8F310487CA0}"/>
              </a:ext>
            </a:extLst>
          </p:cNvPr>
          <p:cNvSpPr/>
          <p:nvPr/>
        </p:nvSpPr>
        <p:spPr>
          <a:xfrm>
            <a:off x="8754660" y="4524374"/>
            <a:ext cx="2488233" cy="161666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miter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Garantir une transition alimentaire pour tous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D2510F0-9E6C-2323-0AFE-A2A453F79903}"/>
              </a:ext>
            </a:extLst>
          </p:cNvPr>
          <p:cNvSpPr/>
          <p:nvPr/>
        </p:nvSpPr>
        <p:spPr>
          <a:xfrm>
            <a:off x="775488" y="584088"/>
            <a:ext cx="10641021" cy="6154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noFill/>
            <a:prstDash val="solid"/>
            <a:miter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fr-FR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Préserver et mobiliser le foncier agricole pour l’alimentation locale 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C5252AC3-9420-BE2D-1A36-5FABF8C00085}"/>
              </a:ext>
            </a:extLst>
          </p:cNvPr>
          <p:cNvSpPr/>
          <p:nvPr/>
        </p:nvSpPr>
        <p:spPr>
          <a:xfrm>
            <a:off x="758422" y="1316795"/>
            <a:ext cx="10646580" cy="53028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miter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Structurer les filières pour investir le marché local</a:t>
            </a:r>
            <a:endParaRPr lang="fr-FR" sz="2400" kern="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EA8D08F-D225-EDE0-5654-E1453A0A6A9C}"/>
              </a:ext>
            </a:extLst>
          </p:cNvPr>
          <p:cNvSpPr/>
          <p:nvPr/>
        </p:nvSpPr>
        <p:spPr>
          <a:xfrm>
            <a:off x="769929" y="1996485"/>
            <a:ext cx="10646580" cy="72596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miter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fr-FR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Définir une stratégie d’achat responsable par le biais de la commande publique</a:t>
            </a:r>
            <a:endParaRPr kumimoji="0" lang="fr-FR" sz="2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78ABB65-5271-1801-0137-892BDB62E0A6}"/>
              </a:ext>
            </a:extLst>
          </p:cNvPr>
          <p:cNvSpPr/>
          <p:nvPr/>
        </p:nvSpPr>
        <p:spPr>
          <a:xfrm>
            <a:off x="758422" y="2852392"/>
            <a:ext cx="10776234" cy="7740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miter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Faire en sorte que tous les citoyens du PAT Sud 54 aient accès à une alimentation saine, locale, de qualité, durable </a:t>
            </a:r>
            <a:endParaRPr kumimoji="0" lang="fr-FR" sz="2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fr-FR" sz="2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Axes de la transition agricole et alimentaire sur Terres de Lorraine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6B47FAA-6881-CE40-D6D4-EC0A12B94352}"/>
              </a:ext>
            </a:extLst>
          </p:cNvPr>
          <p:cNvSpPr/>
          <p:nvPr/>
        </p:nvSpPr>
        <p:spPr>
          <a:xfrm>
            <a:off x="666750" y="584088"/>
            <a:ext cx="704850" cy="615448"/>
          </a:xfrm>
          <a:prstGeom prst="ellipse">
            <a:avLst/>
          </a:prstGeom>
          <a:solidFill>
            <a:schemeClr val="bg1"/>
          </a:solidFill>
          <a:ln w="57150">
            <a:solidFill>
              <a:srgbClr val="458A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458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E473A8A-8F63-5F76-726D-309829B1AFCA}"/>
              </a:ext>
            </a:extLst>
          </p:cNvPr>
          <p:cNvSpPr/>
          <p:nvPr/>
        </p:nvSpPr>
        <p:spPr>
          <a:xfrm>
            <a:off x="461168" y="1316795"/>
            <a:ext cx="594507" cy="576256"/>
          </a:xfrm>
          <a:prstGeom prst="ellipse">
            <a:avLst/>
          </a:prstGeom>
          <a:solidFill>
            <a:schemeClr val="bg1"/>
          </a:solidFill>
          <a:ln w="57150">
            <a:solidFill>
              <a:srgbClr val="C55A1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C55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3383A18-479F-2FCA-DABF-8A05B86D8237}"/>
              </a:ext>
            </a:extLst>
          </p:cNvPr>
          <p:cNvSpPr/>
          <p:nvPr/>
        </p:nvSpPr>
        <p:spPr>
          <a:xfrm>
            <a:off x="444285" y="2919528"/>
            <a:ext cx="732328" cy="683294"/>
          </a:xfrm>
          <a:prstGeom prst="ellipse">
            <a:avLst/>
          </a:prstGeom>
          <a:solidFill>
            <a:schemeClr val="bg1"/>
          </a:solidFill>
          <a:ln w="57150">
            <a:solidFill>
              <a:srgbClr val="E3A6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E3A6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053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106BA301-FCF6-E941-B6C0-D00729CB8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6493" y="785572"/>
            <a:ext cx="8712968" cy="5586428"/>
          </a:xfr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0000" tIns="91425" rIns="90000" bIns="91425" rtlCol="0" anchor="ctr" anchorCtr="0">
            <a:noAutofit/>
          </a:bodyPr>
          <a:lstStyle/>
          <a:p>
            <a:pPr marL="2088356" lvl="5" indent="0">
              <a:spcBef>
                <a:spcPct val="0"/>
              </a:spcBef>
              <a:buNone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					</a:t>
            </a:r>
            <a:endParaRPr lang="fr-FR" sz="12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088356" lvl="5" indent="0">
              <a:spcBef>
                <a:spcPct val="0"/>
              </a:spcBef>
              <a:buNone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088356" lvl="5" indent="0">
              <a:spcBef>
                <a:spcPct val="0"/>
              </a:spcBef>
              <a:buNone/>
            </a:pPr>
            <a:endParaRPr lang="fr-F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088356" lvl="5" indent="0">
              <a:spcBef>
                <a:spcPct val="0"/>
              </a:spcBef>
              <a:buNone/>
            </a:pPr>
            <a:endParaRPr lang="fr-F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088356" lvl="5" indent="0">
              <a:spcBef>
                <a:spcPct val="0"/>
              </a:spcBef>
              <a:buNone/>
            </a:pPr>
            <a:endParaRPr lang="fr-F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088356" lvl="5" indent="0">
              <a:spcBef>
                <a:spcPct val="0"/>
              </a:spcBef>
              <a:buNone/>
            </a:pPr>
            <a:endParaRPr lang="fr-F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088356" lvl="5" indent="0">
              <a:spcBef>
                <a:spcPct val="0"/>
              </a:spcBef>
              <a:buNone/>
            </a:pP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</a:t>
            </a:r>
            <a:endParaRPr lang="fr-FR" sz="1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DBEA32-A5AE-354B-8A6B-C56050349A15}"/>
              </a:ext>
            </a:extLst>
          </p:cNvPr>
          <p:cNvSpPr txBox="1"/>
          <p:nvPr/>
        </p:nvSpPr>
        <p:spPr>
          <a:xfrm>
            <a:off x="4268222" y="115019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srgbClr val="5656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2" descr="https://lh6.googleusercontent.com/jn8G4ylHU8BR9Oq6vOC6LsrDSLu8fKNNeMpoF94hGXzrgySinwdqbKAIA1Ax4S-tZw9LsPSCtmmy8Q70mxpL8UR5f340gXpk8ybgXQL59194nMAkfF2VSRhFCHjHPuPCPoK2YwwQ">
            <a:extLst>
              <a:ext uri="{FF2B5EF4-FFF2-40B4-BE49-F238E27FC236}">
                <a16:creationId xmlns:a16="http://schemas.microsoft.com/office/drawing/2014/main" id="{472E0F78-F900-0147-98EF-2B912B475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480" y="868631"/>
            <a:ext cx="1415523" cy="13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lh4.googleusercontent.com/Wi0mTdZzdG1RAPmYVV8H7dP_h54eVHWelDw1n9DEMfQZd7X2Dkz8_Atbrz8D70xSU5NWtXe6k2dPx-seNAeAMllDnjJ0FgGcb-87Uc2C0S96qtnktxn38o-NiSwdKyCjEc_-tvVA">
            <a:extLst>
              <a:ext uri="{FF2B5EF4-FFF2-40B4-BE49-F238E27FC236}">
                <a16:creationId xmlns:a16="http://schemas.microsoft.com/office/drawing/2014/main" id="{EDB67408-B5FD-027E-8616-BA6F8C150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558" y="2749375"/>
            <a:ext cx="1703363" cy="13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lh3.googleusercontent.com/h_mopaFwcFj0s5SjTVoeNighHZqrdLVfBL_ykvELA4nz65wys9UfH1CHydGtgGeKWeJKHKJbUiCUtKp3PdnrZJYDh5VJk-pETd1-d8KKAtKz2ptEVRhYblqQZAW7CjSMRimzDjcj">
            <a:extLst>
              <a:ext uri="{FF2B5EF4-FFF2-40B4-BE49-F238E27FC236}">
                <a16:creationId xmlns:a16="http://schemas.microsoft.com/office/drawing/2014/main" id="{E045DA7F-6835-CBDF-9DF8-631938A3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2" t="14424" r="3859"/>
          <a:stretch/>
        </p:blipFill>
        <p:spPr bwMode="auto">
          <a:xfrm>
            <a:off x="8816559" y="4534126"/>
            <a:ext cx="1778925" cy="138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à coins arrondis 7">
            <a:extLst>
              <a:ext uri="{FF2B5EF4-FFF2-40B4-BE49-F238E27FC236}">
                <a16:creationId xmlns:a16="http://schemas.microsoft.com/office/drawing/2014/main" id="{532EC25B-31B8-7DB1-CE3D-BC5F78049A0F}"/>
              </a:ext>
            </a:extLst>
          </p:cNvPr>
          <p:cNvSpPr/>
          <p:nvPr/>
        </p:nvSpPr>
        <p:spPr>
          <a:xfrm rot="21600000">
            <a:off x="3460563" y="804721"/>
            <a:ext cx="5086457" cy="1023140"/>
          </a:xfrm>
          <a:prstGeom prst="roundRect">
            <a:avLst>
              <a:gd name="adj" fmla="val 25758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effectLst>
            <a:outerShdw dist="88900" dir="6900000" sx="102000" sy="102000" algn="tl" rotWithShape="0">
              <a:schemeClr val="accent6">
                <a:lumMod val="50000"/>
                <a:alpha val="14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63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64B0B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Atelier </a:t>
            </a:r>
            <a:r>
              <a:rPr lang="fr-FR" b="1" dirty="0">
                <a:solidFill>
                  <a:srgbClr val="64B0B3"/>
                </a:solidFill>
                <a:latin typeface="Calibri" panose="020F0502020204030204"/>
              </a:rPr>
              <a:t>1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64B0B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introduction à la démarche prospective </a:t>
            </a:r>
          </a:p>
          <a:p>
            <a:pPr marL="63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796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Validation de l’état des lieux et des enjeux du territoire  - 14 novembre 2022</a:t>
            </a:r>
          </a:p>
        </p:txBody>
      </p:sp>
      <p:sp>
        <p:nvSpPr>
          <p:cNvPr id="21" name="Rectangle à coins arrondis 7">
            <a:extLst>
              <a:ext uri="{FF2B5EF4-FFF2-40B4-BE49-F238E27FC236}">
                <a16:creationId xmlns:a16="http://schemas.microsoft.com/office/drawing/2014/main" id="{F4A8E5E3-E787-3A87-DB7E-08E8B992B6CE}"/>
              </a:ext>
            </a:extLst>
          </p:cNvPr>
          <p:cNvSpPr/>
          <p:nvPr/>
        </p:nvSpPr>
        <p:spPr>
          <a:xfrm rot="21600000">
            <a:off x="3460562" y="3411665"/>
            <a:ext cx="5086457" cy="1208231"/>
          </a:xfrm>
          <a:prstGeom prst="roundRect">
            <a:avLst>
              <a:gd name="adj" fmla="val 25758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effectLst>
            <a:outerShdw dist="88900" dir="6900000" sx="102000" sy="102000" algn="tl" rotWithShape="0">
              <a:schemeClr val="accent6">
                <a:lumMod val="50000"/>
                <a:alpha val="14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63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Atelier 3 : Quel scénario agricole et alimentaire souhaitable pour le territoire ? </a:t>
            </a:r>
          </a:p>
          <a:p>
            <a:pPr marL="63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796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Définition collective de votre niveau d’ambition </a:t>
            </a:r>
          </a:p>
          <a:p>
            <a:pPr marL="63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796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avril 2023</a:t>
            </a:r>
          </a:p>
        </p:txBody>
      </p:sp>
      <p:sp>
        <p:nvSpPr>
          <p:cNvPr id="23" name="Google Shape;295;p22">
            <a:extLst>
              <a:ext uri="{FF2B5EF4-FFF2-40B4-BE49-F238E27FC236}">
                <a16:creationId xmlns:a16="http://schemas.microsoft.com/office/drawing/2014/main" id="{08CB9006-D654-E219-9BD7-2A11163006BC}"/>
              </a:ext>
            </a:extLst>
          </p:cNvPr>
          <p:cNvSpPr/>
          <p:nvPr/>
        </p:nvSpPr>
        <p:spPr>
          <a:xfrm rot="20407139">
            <a:off x="2010915" y="2555912"/>
            <a:ext cx="1338150" cy="35310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25" name="Rectangle à coins arrondis 7">
            <a:extLst>
              <a:ext uri="{FF2B5EF4-FFF2-40B4-BE49-F238E27FC236}">
                <a16:creationId xmlns:a16="http://schemas.microsoft.com/office/drawing/2014/main" id="{12B87DBE-B093-7DCF-15F4-D77DE9EFF7BE}"/>
              </a:ext>
            </a:extLst>
          </p:cNvPr>
          <p:cNvSpPr/>
          <p:nvPr/>
        </p:nvSpPr>
        <p:spPr>
          <a:xfrm rot="21600000">
            <a:off x="3460562" y="4929512"/>
            <a:ext cx="5086457" cy="1208231"/>
          </a:xfrm>
          <a:prstGeom prst="roundRect">
            <a:avLst>
              <a:gd name="adj" fmla="val 25758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effectLst>
            <a:outerShdw dist="88900" dir="6900000" sx="102000" sy="102000" algn="tl" rotWithShape="0">
              <a:schemeClr val="accent6">
                <a:lumMod val="50000"/>
                <a:alpha val="14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63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Atelier 4 : Vers les pistes d’actions</a:t>
            </a:r>
          </a:p>
          <a:p>
            <a:pPr marL="63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796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 la base du scénario choisi, identification des</a:t>
            </a:r>
          </a:p>
          <a:p>
            <a:pPr marL="63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796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principales pistes d’action. </a:t>
            </a:r>
          </a:p>
          <a:p>
            <a:pPr marL="63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796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</a:t>
            </a:r>
            <a:r>
              <a:rPr lang="fr-FR" dirty="0">
                <a:solidFill>
                  <a:srgbClr val="979698"/>
                </a:solidFill>
                <a:latin typeface="Calibri" panose="020F0502020204030204"/>
              </a:rPr>
              <a:t>décembre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796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  <p:sp>
        <p:nvSpPr>
          <p:cNvPr id="26" name="Google Shape;295;p22">
            <a:extLst>
              <a:ext uri="{FF2B5EF4-FFF2-40B4-BE49-F238E27FC236}">
                <a16:creationId xmlns:a16="http://schemas.microsoft.com/office/drawing/2014/main" id="{BC3CC1FC-C11B-4DA0-181B-FE8EFA53295E}"/>
              </a:ext>
            </a:extLst>
          </p:cNvPr>
          <p:cNvSpPr/>
          <p:nvPr/>
        </p:nvSpPr>
        <p:spPr>
          <a:xfrm rot="20407139">
            <a:off x="2073551" y="5298899"/>
            <a:ext cx="1338150" cy="35310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4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274A96D-4077-051C-F215-2AA643AD6E17}"/>
              </a:ext>
            </a:extLst>
          </p:cNvPr>
          <p:cNvGrpSpPr/>
          <p:nvPr/>
        </p:nvGrpSpPr>
        <p:grpSpPr>
          <a:xfrm>
            <a:off x="892153" y="4677085"/>
            <a:ext cx="1790681" cy="865499"/>
            <a:chOff x="892155" y="4896024"/>
            <a:chExt cx="1790681" cy="865499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7A7864C6-A9CA-DDD0-458A-AB61FD684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080958" flipH="1">
              <a:off x="892155" y="4896024"/>
              <a:ext cx="1790681" cy="865499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3CD7DC8-C192-725E-4C6E-D56EAF2F887B}"/>
                </a:ext>
              </a:extLst>
            </p:cNvPr>
            <p:cNvSpPr txBox="1"/>
            <p:nvPr/>
          </p:nvSpPr>
          <p:spPr>
            <a:xfrm>
              <a:off x="1031001" y="5124386"/>
              <a:ext cx="1505702" cy="327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Vous êtes ici ! </a:t>
              </a: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9894CFCA-BAA5-7BDE-2746-27840D380DD7}"/>
              </a:ext>
            </a:extLst>
          </p:cNvPr>
          <p:cNvSpPr txBox="1"/>
          <p:nvPr/>
        </p:nvSpPr>
        <p:spPr>
          <a:xfrm>
            <a:off x="9856773" y="6455059"/>
            <a:ext cx="2335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796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Crédit images :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796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Palanca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9796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295;p22">
            <a:extLst>
              <a:ext uri="{FF2B5EF4-FFF2-40B4-BE49-F238E27FC236}">
                <a16:creationId xmlns:a16="http://schemas.microsoft.com/office/drawing/2014/main" id="{610845A0-2645-6B40-AB73-D778D43A711D}"/>
              </a:ext>
            </a:extLst>
          </p:cNvPr>
          <p:cNvSpPr/>
          <p:nvPr/>
        </p:nvSpPr>
        <p:spPr>
          <a:xfrm rot="20407139">
            <a:off x="2006704" y="1205549"/>
            <a:ext cx="1338150" cy="35310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5" name="Google Shape;295;p22">
            <a:extLst>
              <a:ext uri="{FF2B5EF4-FFF2-40B4-BE49-F238E27FC236}">
                <a16:creationId xmlns:a16="http://schemas.microsoft.com/office/drawing/2014/main" id="{0DBBEF5D-D137-E3BB-E0C8-5518B10CD44F}"/>
              </a:ext>
            </a:extLst>
          </p:cNvPr>
          <p:cNvSpPr/>
          <p:nvPr/>
        </p:nvSpPr>
        <p:spPr>
          <a:xfrm rot="20407139">
            <a:off x="2034017" y="3809122"/>
            <a:ext cx="1338150" cy="35310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3DC85CB2-6225-A095-5189-2652A5FF9BEA}"/>
              </a:ext>
            </a:extLst>
          </p:cNvPr>
          <p:cNvSpPr/>
          <p:nvPr/>
        </p:nvSpPr>
        <p:spPr>
          <a:xfrm rot="21600000">
            <a:off x="3460563" y="2115503"/>
            <a:ext cx="5086457" cy="1023138"/>
          </a:xfrm>
          <a:prstGeom prst="roundRect">
            <a:avLst>
              <a:gd name="adj" fmla="val 25758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effectLst>
            <a:outerShdw dist="88900" dir="6900000" sx="102000" sy="102000" algn="tl" rotWithShape="0">
              <a:schemeClr val="accent6">
                <a:lumMod val="50000"/>
                <a:alpha val="14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63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64B0B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Atelier 2  : Enjeux de transition agricole et alimentaire  pour le territoire</a:t>
            </a:r>
          </a:p>
          <a:p>
            <a:pPr marL="63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796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mars 2023</a:t>
            </a:r>
          </a:p>
        </p:txBody>
      </p:sp>
      <p:pic>
        <p:nvPicPr>
          <p:cNvPr id="11" name="Espace réservé pour une image  8">
            <a:extLst>
              <a:ext uri="{FF2B5EF4-FFF2-40B4-BE49-F238E27FC236}">
                <a16:creationId xmlns:a16="http://schemas.microsoft.com/office/drawing/2014/main" id="{77B7FB24-8394-43F8-7CDD-86EF2BD523C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9981F57B-EE07-E65A-5782-1EB87E0C0EFC}"/>
              </a:ext>
            </a:extLst>
          </p:cNvPr>
          <p:cNvSpPr txBox="1">
            <a:spLocks/>
          </p:cNvSpPr>
          <p:nvPr/>
        </p:nvSpPr>
        <p:spPr>
          <a:xfrm>
            <a:off x="1031002" y="50985"/>
            <a:ext cx="9689136" cy="6522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7284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fr-FR" sz="3200" dirty="0"/>
              <a:t>La démarche en cours</a:t>
            </a:r>
          </a:p>
        </p:txBody>
      </p:sp>
    </p:spTree>
    <p:extLst>
      <p:ext uri="{BB962C8B-B14F-4D97-AF65-F5344CB8AC3E}">
        <p14:creationId xmlns:p14="http://schemas.microsoft.com/office/powerpoint/2010/main" val="322452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4A57F8-B61A-C50A-4D36-37D29EF830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CF69-49BF-8946-A114-3C5C4C90AEC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71138ED-B493-F56B-AA51-C9F773FC2C32}"/>
              </a:ext>
            </a:extLst>
          </p:cNvPr>
          <p:cNvSpPr txBox="1">
            <a:spLocks/>
          </p:cNvSpPr>
          <p:nvPr/>
        </p:nvSpPr>
        <p:spPr>
          <a:xfrm>
            <a:off x="3867890" y="50985"/>
            <a:ext cx="6852247" cy="6522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7284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fr-FR" sz="3200" dirty="0"/>
              <a:t>La trajectoire : travail sur la prospective</a:t>
            </a:r>
          </a:p>
        </p:txBody>
      </p:sp>
      <p:sp>
        <p:nvSpPr>
          <p:cNvPr id="7" name="Rectangle à coins arrondis 23">
            <a:extLst>
              <a:ext uri="{FF2B5EF4-FFF2-40B4-BE49-F238E27FC236}">
                <a16:creationId xmlns:a16="http://schemas.microsoft.com/office/drawing/2014/main" id="{2D86CC46-4511-79F4-645D-9011E4546A48}"/>
              </a:ext>
            </a:extLst>
          </p:cNvPr>
          <p:cNvSpPr/>
          <p:nvPr/>
        </p:nvSpPr>
        <p:spPr>
          <a:xfrm>
            <a:off x="591603" y="1258478"/>
            <a:ext cx="10792305" cy="1548987"/>
          </a:xfrm>
          <a:prstGeom prst="roundRect">
            <a:avLst>
              <a:gd name="adj" fmla="val 15996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dash"/>
            <a:miter/>
          </a:ln>
          <a:effectLst>
            <a:outerShdw dist="88900" dir="6900000" sx="102000" sy="102000" algn="tl" rotWithShape="0">
              <a:srgbClr val="00687A">
                <a:lumMod val="75000"/>
                <a:alpha val="1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EE50E5C-BA99-F3A2-3392-DA752D2EBE3D}"/>
              </a:ext>
            </a:extLst>
          </p:cNvPr>
          <p:cNvGrpSpPr/>
          <p:nvPr/>
        </p:nvGrpSpPr>
        <p:grpSpPr>
          <a:xfrm>
            <a:off x="597629" y="1340953"/>
            <a:ext cx="10629526" cy="1316952"/>
            <a:chOff x="1244611" y="767620"/>
            <a:chExt cx="10629526" cy="1316952"/>
          </a:xfrm>
        </p:grpSpPr>
        <p:sp>
          <p:nvSpPr>
            <p:cNvPr id="9" name="Titre 3">
              <a:extLst>
                <a:ext uri="{FF2B5EF4-FFF2-40B4-BE49-F238E27FC236}">
                  <a16:creationId xmlns:a16="http://schemas.microsoft.com/office/drawing/2014/main" id="{93E7D214-0B81-6E62-733F-111538868F3E}"/>
                </a:ext>
              </a:extLst>
            </p:cNvPr>
            <p:cNvSpPr txBox="1">
              <a:spLocks/>
            </p:cNvSpPr>
            <p:nvPr/>
          </p:nvSpPr>
          <p:spPr>
            <a:xfrm>
              <a:off x="1244611" y="767620"/>
              <a:ext cx="4865138" cy="5727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6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rgbClr val="007284"/>
                  </a:solidFill>
                  <a:latin typeface="Trebuchet MS" panose="020B070302020209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  <a:sym typeface="Arial"/>
                </a:rPr>
                <a:t>         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  <a:sym typeface="Arial"/>
                </a:rPr>
                <a:t>Qu’est-ce-que la prospective ?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00CA0663-9865-5BEB-0CC9-27D689D8FF19}"/>
                </a:ext>
              </a:extLst>
            </p:cNvPr>
            <p:cNvSpPr/>
            <p:nvPr/>
          </p:nvSpPr>
          <p:spPr>
            <a:xfrm>
              <a:off x="1506797" y="1206242"/>
              <a:ext cx="3793262" cy="878330"/>
            </a:xfrm>
            <a:prstGeom prst="roundRect">
              <a:avLst/>
            </a:prstGeom>
            <a:solidFill>
              <a:srgbClr val="ED7D31"/>
            </a:solidFill>
            <a:ln w="9525" cap="flat" cmpd="sng" algn="ctr">
              <a:noFill/>
              <a:prstDash val="solid"/>
              <a:miter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On ne prédit pas </a:t>
              </a:r>
              <a:b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CE QUI VA ARRIVER</a:t>
              </a:r>
            </a:p>
          </p:txBody>
        </p:sp>
        <p:sp>
          <p:nvSpPr>
            <p:cNvPr id="11" name="Rectangle : coins arrondis 9">
              <a:extLst>
                <a:ext uri="{FF2B5EF4-FFF2-40B4-BE49-F238E27FC236}">
                  <a16:creationId xmlns:a16="http://schemas.microsoft.com/office/drawing/2014/main" id="{3C6E4962-8BF6-4260-4FA0-A8EB079A40F4}"/>
                </a:ext>
              </a:extLst>
            </p:cNvPr>
            <p:cNvSpPr/>
            <p:nvPr/>
          </p:nvSpPr>
          <p:spPr>
            <a:xfrm>
              <a:off x="7106086" y="1126730"/>
              <a:ext cx="4768051" cy="878330"/>
            </a:xfrm>
            <a:prstGeom prst="round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miter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t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On explore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CE QUI POURRAIT ARRIVER </a:t>
              </a:r>
            </a:p>
          </p:txBody>
        </p:sp>
        <p:sp>
          <p:nvSpPr>
            <p:cNvPr id="12" name="Rectangle : coins arrondis 9">
              <a:extLst>
                <a:ext uri="{FF2B5EF4-FFF2-40B4-BE49-F238E27FC236}">
                  <a16:creationId xmlns:a16="http://schemas.microsoft.com/office/drawing/2014/main" id="{B841A444-3161-DECC-0ED4-D1E7BFF36366}"/>
                </a:ext>
              </a:extLst>
            </p:cNvPr>
            <p:cNvSpPr/>
            <p:nvPr/>
          </p:nvSpPr>
          <p:spPr>
            <a:xfrm>
              <a:off x="5545940" y="1450108"/>
              <a:ext cx="1314264" cy="432048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miter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mais …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DB26706-D481-B2F6-95FC-89D5E4CEEAB6}"/>
              </a:ext>
            </a:extLst>
          </p:cNvPr>
          <p:cNvGrpSpPr/>
          <p:nvPr/>
        </p:nvGrpSpPr>
        <p:grpSpPr>
          <a:xfrm rot="256080">
            <a:off x="1644693" y="3246513"/>
            <a:ext cx="8899837" cy="3284889"/>
            <a:chOff x="6976448" y="2386134"/>
            <a:chExt cx="5508981" cy="2698328"/>
          </a:xfrm>
        </p:grpSpPr>
        <p:sp>
          <p:nvSpPr>
            <p:cNvPr id="14" name="Rectangle à coins arrondis 22">
              <a:extLst>
                <a:ext uri="{FF2B5EF4-FFF2-40B4-BE49-F238E27FC236}">
                  <a16:creationId xmlns:a16="http://schemas.microsoft.com/office/drawing/2014/main" id="{A03E6964-D022-7CA5-B3BD-B85A41AC039B}"/>
                </a:ext>
              </a:extLst>
            </p:cNvPr>
            <p:cNvSpPr/>
            <p:nvPr/>
          </p:nvSpPr>
          <p:spPr>
            <a:xfrm rot="21360983">
              <a:off x="6976448" y="2386134"/>
              <a:ext cx="5508981" cy="2698328"/>
            </a:xfrm>
            <a:prstGeom prst="roundRect">
              <a:avLst>
                <a:gd name="adj" fmla="val 15996"/>
              </a:avLst>
            </a:prstGeom>
            <a:solidFill>
              <a:schemeClr val="bg1"/>
            </a:solidFill>
            <a:ln w="25400" cap="flat" cmpd="sng" algn="ctr">
              <a:solidFill>
                <a:sysClr val="windowText" lastClr="000000"/>
              </a:solidFill>
              <a:prstDash val="dash"/>
              <a:miter/>
            </a:ln>
            <a:effectLst>
              <a:outerShdw dist="88900" dir="6900000" sx="102000" sy="102000" algn="tl" rotWithShape="0">
                <a:sysClr val="windowText" lastClr="000000">
                  <a:alpha val="14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Espace réservé du contenu 6">
              <a:extLst>
                <a:ext uri="{FF2B5EF4-FFF2-40B4-BE49-F238E27FC236}">
                  <a16:creationId xmlns:a16="http://schemas.microsoft.com/office/drawing/2014/main" id="{249FAF7E-55E3-CD0F-9BC2-2E48397AEB9D}"/>
                </a:ext>
              </a:extLst>
            </p:cNvPr>
            <p:cNvSpPr txBox="1">
              <a:spLocks/>
            </p:cNvSpPr>
            <p:nvPr/>
          </p:nvSpPr>
          <p:spPr>
            <a:xfrm rot="21343920">
              <a:off x="7134289" y="3025084"/>
              <a:ext cx="5218991" cy="1884105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rmAutofit fontScale="925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7300" indent="-3429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à"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 Anticiper le changement pour s’y préparer et ne pas le subir.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à"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Voir comment « faire sa part »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à"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Examiner ce qui est possible, ce qui ne l’est pas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à"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Définir ce qui est souhaitable, souhaité…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à"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 Se donner des repères pour évaluer ses actions </a:t>
              </a:r>
            </a:p>
          </p:txBody>
        </p:sp>
        <p:sp>
          <p:nvSpPr>
            <p:cNvPr id="16" name="Titre 3">
              <a:extLst>
                <a:ext uri="{FF2B5EF4-FFF2-40B4-BE49-F238E27FC236}">
                  <a16:creationId xmlns:a16="http://schemas.microsoft.com/office/drawing/2014/main" id="{6A77C5C5-F762-627B-2235-2B9312E49F93}"/>
                </a:ext>
              </a:extLst>
            </p:cNvPr>
            <p:cNvSpPr txBox="1">
              <a:spLocks/>
            </p:cNvSpPr>
            <p:nvPr/>
          </p:nvSpPr>
          <p:spPr>
            <a:xfrm rot="21343920">
              <a:off x="7096731" y="2386146"/>
              <a:ext cx="4280393" cy="78065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  <a:sym typeface="Arial"/>
                </a:rPr>
                <a:t>A quoi ça sert ? </a:t>
              </a:r>
              <a:endPara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endParaRPr>
            </a:p>
          </p:txBody>
        </p:sp>
      </p:grpSp>
      <p:pic>
        <p:nvPicPr>
          <p:cNvPr id="2" name="Espace réservé pour une image  8">
            <a:extLst>
              <a:ext uri="{FF2B5EF4-FFF2-40B4-BE49-F238E27FC236}">
                <a16:creationId xmlns:a16="http://schemas.microsoft.com/office/drawing/2014/main" id="{82A880E1-EA86-05A3-1C5E-AD03A80C44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4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B1BE1E3-A131-CF56-A764-CDF107DB1BD1}"/>
              </a:ext>
            </a:extLst>
          </p:cNvPr>
          <p:cNvSpPr/>
          <p:nvPr/>
        </p:nvSpPr>
        <p:spPr>
          <a:xfrm>
            <a:off x="791677" y="3429000"/>
            <a:ext cx="914401" cy="61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1FAABDA-27EF-5BDC-F0C6-267E8C217E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t>8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346A7CE-3DEE-7882-F684-054AF0DB6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119715"/>
            <a:ext cx="10766072" cy="794684"/>
          </a:xfrm>
        </p:spPr>
        <p:txBody>
          <a:bodyPr/>
          <a:lstStyle/>
          <a:p>
            <a:r>
              <a:rPr lang="fr-FR" dirty="0">
                <a:solidFill>
                  <a:schemeClr val="accent4"/>
                </a:solidFill>
              </a:rPr>
              <a:t>Scénarios : de quoi parle-t-on ? 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70BB6096-0076-7F07-6B45-943A3705ACAD}"/>
              </a:ext>
            </a:extLst>
          </p:cNvPr>
          <p:cNvSpPr txBox="1">
            <a:spLocks/>
          </p:cNvSpPr>
          <p:nvPr/>
        </p:nvSpPr>
        <p:spPr>
          <a:xfrm>
            <a:off x="1935678" y="934624"/>
            <a:ext cx="9986012" cy="5688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7284"/>
                </a:solidFill>
                <a:latin typeface="+mn-lt"/>
                <a:ea typeface="+mn-ea"/>
                <a:cs typeface="+mn-cs"/>
              </a:defRPr>
            </a:lvl1pPr>
            <a:lvl2pPr marL="5397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4875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Police système Courant"/>
              <a:buChar char="-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048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/>
              <a:t>Scénario tendanciel : </a:t>
            </a:r>
            <a:r>
              <a:rPr lang="fr-FR" dirty="0"/>
              <a:t>que se passe-t-il si on prolonge les tendances du passé récent ?</a:t>
            </a:r>
          </a:p>
          <a:p>
            <a:pPr lvl="1"/>
            <a:r>
              <a:rPr lang="fr-FR" dirty="0"/>
              <a:t>Prolongation des tendances locales observées sur les 30 dernières années </a:t>
            </a:r>
          </a:p>
          <a:p>
            <a:pPr marL="190500" lvl="1" indent="0">
              <a:buFont typeface="Arial" panose="020B0604020202020204" pitchFamily="34" charset="0"/>
              <a:buNone/>
            </a:pPr>
            <a:endParaRPr lang="fr-FR" sz="2000" dirty="0"/>
          </a:p>
          <a:p>
            <a:r>
              <a:rPr lang="fr-FR" b="1" dirty="0"/>
              <a:t>Scénario normatif (Afterres 2050) : </a:t>
            </a:r>
            <a:r>
              <a:rPr lang="fr-FR" dirty="0"/>
              <a:t>pour</a:t>
            </a:r>
            <a:r>
              <a:rPr lang="fr-FR" b="1" dirty="0"/>
              <a:t> </a:t>
            </a:r>
            <a:r>
              <a:rPr lang="fr-FR" dirty="0"/>
              <a:t>répondre aux enjeux environnementaux et aux feuilles de routes nationales, que faudrait-il faire ? </a:t>
            </a:r>
          </a:p>
          <a:p>
            <a:pPr lvl="1"/>
            <a:r>
              <a:rPr lang="fr-FR" dirty="0"/>
              <a:t>Une trajectoire possible pour répondre à ces grands objectifs </a:t>
            </a:r>
          </a:p>
          <a:p>
            <a:pPr lvl="1"/>
            <a:r>
              <a:rPr lang="fr-FR" dirty="0"/>
              <a:t>Proposition du scénariste au territoire, </a:t>
            </a:r>
          </a:p>
          <a:p>
            <a:pPr lvl="1"/>
            <a:r>
              <a:rPr lang="fr-FR" dirty="0"/>
              <a:t>Discuté collectivement</a:t>
            </a:r>
          </a:p>
          <a:p>
            <a:pPr marL="190500" lvl="1" indent="0">
              <a:buFont typeface="Arial" panose="020B0604020202020204" pitchFamily="34" charset="0"/>
              <a:buNone/>
            </a:pPr>
            <a:endParaRPr lang="fr-FR" sz="2000" dirty="0"/>
          </a:p>
          <a:p>
            <a:r>
              <a:rPr lang="fr-FR" b="1" dirty="0"/>
              <a:t>Scénario du territoire : </a:t>
            </a:r>
            <a:r>
              <a:rPr lang="fr-FR" dirty="0"/>
              <a:t>définition collective des niveaux d’ambition pour le territoire </a:t>
            </a:r>
          </a:p>
          <a:p>
            <a:pPr lvl="1"/>
            <a:r>
              <a:rPr lang="fr-FR" dirty="0"/>
              <a:t>Trajectoire du territoire </a:t>
            </a:r>
          </a:p>
          <a:p>
            <a:pPr lvl="1"/>
            <a:r>
              <a:rPr lang="fr-FR" dirty="0"/>
              <a:t>Scénario souhaitable et partagé collectivement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pic>
        <p:nvPicPr>
          <p:cNvPr id="6" name="Graphique 5" descr="Tendance à la hausse">
            <a:extLst>
              <a:ext uri="{FF2B5EF4-FFF2-40B4-BE49-F238E27FC236}">
                <a16:creationId xmlns:a16="http://schemas.microsoft.com/office/drawing/2014/main" id="{9B668D9D-E750-C3D5-39EA-627D31147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1678" y="962719"/>
            <a:ext cx="914400" cy="914400"/>
          </a:xfrm>
          <a:prstGeom prst="rect">
            <a:avLst/>
          </a:prstGeom>
        </p:spPr>
      </p:pic>
      <p:pic>
        <p:nvPicPr>
          <p:cNvPr id="7" name="Graphique 6" descr="Cible">
            <a:extLst>
              <a:ext uri="{FF2B5EF4-FFF2-40B4-BE49-F238E27FC236}">
                <a16:creationId xmlns:a16="http://schemas.microsoft.com/office/drawing/2014/main" id="{533307E9-3A87-06DA-5BD3-CD07ACD84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1677" y="2754629"/>
            <a:ext cx="1024059" cy="1024059"/>
          </a:xfrm>
          <a:prstGeom prst="rect">
            <a:avLst/>
          </a:prstGeom>
        </p:spPr>
      </p:pic>
      <p:pic>
        <p:nvPicPr>
          <p:cNvPr id="8" name="Graphique 7" descr="Brainstorming de groupe">
            <a:extLst>
              <a:ext uri="{FF2B5EF4-FFF2-40B4-BE49-F238E27FC236}">
                <a16:creationId xmlns:a16="http://schemas.microsoft.com/office/drawing/2014/main" id="{137FE33D-CDEB-DEF7-5A23-2F91300F2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8144" y="4739154"/>
            <a:ext cx="1107591" cy="1107591"/>
          </a:xfrm>
          <a:prstGeom prst="rect">
            <a:avLst/>
          </a:prstGeom>
        </p:spPr>
      </p:pic>
      <p:pic>
        <p:nvPicPr>
          <p:cNvPr id="13" name="Espace réservé pour une image  8">
            <a:extLst>
              <a:ext uri="{FF2B5EF4-FFF2-40B4-BE49-F238E27FC236}">
                <a16:creationId xmlns:a16="http://schemas.microsoft.com/office/drawing/2014/main" id="{D15F2A58-AEEA-DBE3-6F6D-29DF11323A6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8234" b="8234"/>
          <a:stretch>
            <a:fillRect/>
          </a:stretch>
        </p:blipFill>
        <p:spPr>
          <a:xfrm>
            <a:off x="10345656" y="62964"/>
            <a:ext cx="1784684" cy="622441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47CBC5E4-2132-FAD4-C004-5E7F9E9754F0}"/>
              </a:ext>
            </a:extLst>
          </p:cNvPr>
          <p:cNvGrpSpPr/>
          <p:nvPr/>
        </p:nvGrpSpPr>
        <p:grpSpPr>
          <a:xfrm rot="20109211">
            <a:off x="-48507" y="4127415"/>
            <a:ext cx="1790681" cy="865499"/>
            <a:chOff x="892155" y="4896024"/>
            <a:chExt cx="1790681" cy="865499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1C000B0-C093-E107-55AA-63D89E99F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080958" flipH="1">
              <a:off x="892155" y="4896024"/>
              <a:ext cx="1790681" cy="865499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BC0817B-BA49-AFCE-8F26-EE9A41B1BE0B}"/>
                </a:ext>
              </a:extLst>
            </p:cNvPr>
            <p:cNvSpPr txBox="1"/>
            <p:nvPr/>
          </p:nvSpPr>
          <p:spPr>
            <a:xfrm>
              <a:off x="1031001" y="5124386"/>
              <a:ext cx="1505702" cy="327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Vous êtes ici 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9585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2CE4829-911E-1E06-87AF-E3113322C4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0CF69-49BF-8946-A114-3C5C4C90AECD}" type="slidenum">
              <a:rPr lang="fr-FR" smtClean="0"/>
              <a:t>9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53AE854-9F35-047D-EEBF-9D0B3673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0448" y="276225"/>
            <a:ext cx="10009102" cy="6035675"/>
          </a:xfrm>
        </p:spPr>
        <p:txBody>
          <a:bodyPr>
            <a:normAutofit fontScale="90000"/>
          </a:bodyPr>
          <a:lstStyle/>
          <a:p>
            <a:r>
              <a:rPr lang="fr-FR" sz="3600" b="0" i="0" u="none" strike="noStrike" baseline="0" dirty="0">
                <a:solidFill>
                  <a:srgbClr val="007285"/>
                </a:solidFill>
                <a:latin typeface="TrebuchetMS"/>
              </a:rPr>
              <a:t>Les feuilles de route pour la France </a:t>
            </a:r>
            <a:r>
              <a:rPr lang="fr-FR" sz="3600" b="0" i="0" u="none" strike="noStrike" baseline="0" dirty="0">
                <a:solidFill>
                  <a:srgbClr val="64B1B4"/>
                </a:solidFill>
                <a:latin typeface="TrebuchetMS"/>
              </a:rPr>
              <a:t>et l’Europe</a:t>
            </a:r>
            <a:br>
              <a:rPr lang="fr-FR" sz="1800" b="0" i="0" u="none" strike="noStrike" baseline="0" dirty="0">
                <a:solidFill>
                  <a:srgbClr val="64B1B4"/>
                </a:solidFill>
                <a:latin typeface="TrebuchetMS"/>
              </a:rPr>
            </a:br>
            <a:r>
              <a:rPr lang="fr-FR" sz="1800" b="0" i="0" u="none" strike="noStrike" baseline="0" dirty="0">
                <a:solidFill>
                  <a:srgbClr val="007285"/>
                </a:solidFill>
                <a:latin typeface="Calibri" panose="020F0502020204030204" pitchFamily="34" charset="0"/>
              </a:rPr>
              <a:t>Neutralité carbone en 2050, via facteur 6 dont - 46% des GES agricoles</a:t>
            </a:r>
            <a:br>
              <a:rPr lang="fr-FR" sz="1800" b="0" i="0" u="none" strike="noStrike" baseline="0" dirty="0">
                <a:solidFill>
                  <a:srgbClr val="007285"/>
                </a:solidFill>
                <a:latin typeface="Calibri" panose="020F0502020204030204" pitchFamily="34" charset="0"/>
              </a:rPr>
            </a:br>
            <a:r>
              <a:rPr lang="fr-FR" sz="1800" b="0" i="0" u="none" strike="noStrike" baseline="0" dirty="0">
                <a:solidFill>
                  <a:srgbClr val="404040"/>
                </a:solidFill>
                <a:latin typeface="ArialMT"/>
              </a:rPr>
              <a:t>• </a:t>
            </a:r>
            <a:r>
              <a:rPr lang="fr-FR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Stratégie nationale bas carbone </a:t>
            </a:r>
            <a:r>
              <a:rPr lang="fr-FR" sz="1800" b="0" i="0" u="none" strike="noStrike" baseline="0" dirty="0">
                <a:solidFill>
                  <a:srgbClr val="0070C1"/>
                </a:solidFill>
                <a:latin typeface="Calibri" panose="020F0502020204030204" pitchFamily="34" charset="0"/>
              </a:rPr>
              <a:t>/ </a:t>
            </a:r>
            <a:r>
              <a:rPr lang="fr-FR" sz="1800" b="0" i="0" u="none" strike="noStrike" baseline="0" dirty="0">
                <a:solidFill>
                  <a:srgbClr val="64B1B4"/>
                </a:solidFill>
                <a:latin typeface="Calibri" panose="020F0502020204030204" pitchFamily="34" charset="0"/>
              </a:rPr>
              <a:t>Green Deal &amp; Fit for </a:t>
            </a:r>
            <a:r>
              <a:rPr lang="fr-FR" sz="1800" b="1" i="0" u="none" strike="noStrike" baseline="0" dirty="0">
                <a:solidFill>
                  <a:srgbClr val="64B1B4"/>
                </a:solidFill>
                <a:latin typeface="Calibri-Bold"/>
              </a:rPr>
              <a:t>55</a:t>
            </a:r>
            <a:br>
              <a:rPr lang="fr-FR" sz="1800" b="1" i="0" u="none" strike="noStrike" baseline="0" dirty="0">
                <a:solidFill>
                  <a:srgbClr val="64B1B4"/>
                </a:solidFill>
                <a:latin typeface="Calibri-Bold"/>
              </a:rPr>
            </a:br>
            <a:br>
              <a:rPr lang="fr-FR" sz="1800" b="1" i="0" u="none" strike="noStrike" baseline="0" dirty="0">
                <a:solidFill>
                  <a:srgbClr val="64B1B4"/>
                </a:solidFill>
                <a:latin typeface="Calibri-Bold"/>
              </a:rPr>
            </a:br>
            <a:r>
              <a:rPr lang="fr-FR" sz="1800" b="0" i="0" u="none" strike="noStrike" baseline="0" dirty="0">
                <a:solidFill>
                  <a:srgbClr val="007285"/>
                </a:solidFill>
                <a:latin typeface="Calibri" panose="020F0502020204030204" pitchFamily="34" charset="0"/>
              </a:rPr>
              <a:t>Réduction de 50% l’usage des pesticides en 2025 par rapport à 2008</a:t>
            </a:r>
            <a:br>
              <a:rPr lang="fr-FR" sz="1800" b="0" i="0" u="none" strike="noStrike" baseline="0" dirty="0">
                <a:solidFill>
                  <a:srgbClr val="007285"/>
                </a:solidFill>
                <a:latin typeface="Calibri" panose="020F0502020204030204" pitchFamily="34" charset="0"/>
              </a:rPr>
            </a:br>
            <a:r>
              <a:rPr lang="fr-FR" sz="1800" b="0" i="0" u="none" strike="noStrike" baseline="0" dirty="0">
                <a:solidFill>
                  <a:srgbClr val="404040"/>
                </a:solidFill>
                <a:latin typeface="ArialMT"/>
              </a:rPr>
              <a:t>• </a:t>
            </a:r>
            <a:r>
              <a:rPr lang="fr-FR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Plan </a:t>
            </a:r>
            <a:r>
              <a:rPr lang="fr-FR" sz="1800" b="0" i="0" u="none" strike="noStrike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Écophyto</a:t>
            </a:r>
            <a:r>
              <a:rPr lang="fr-FR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 II – </a:t>
            </a:r>
            <a:r>
              <a:rPr lang="fr-FR" sz="1800" b="0" i="0" u="none" strike="noStrike" baseline="0" dirty="0">
                <a:solidFill>
                  <a:srgbClr val="64B1B4"/>
                </a:solidFill>
                <a:latin typeface="Calibri" panose="020F0502020204030204" pitchFamily="34" charset="0"/>
              </a:rPr>
              <a:t>Directive européenne 2009/128 – </a:t>
            </a:r>
            <a:r>
              <a:rPr lang="fr-FR" sz="1800" b="0" i="0" u="none" strike="noStrike" baseline="0" dirty="0" err="1">
                <a:solidFill>
                  <a:srgbClr val="64B1B4"/>
                </a:solidFill>
                <a:latin typeface="Calibri" panose="020F0502020204030204" pitchFamily="34" charset="0"/>
              </a:rPr>
              <a:t>Farm</a:t>
            </a:r>
            <a:r>
              <a:rPr lang="fr-FR" sz="1800" b="0" i="0" u="none" strike="noStrike" baseline="0" dirty="0">
                <a:solidFill>
                  <a:srgbClr val="64B1B4"/>
                </a:solidFill>
                <a:latin typeface="Calibri" panose="020F0502020204030204" pitchFamily="34" charset="0"/>
              </a:rPr>
              <a:t> to Fork -50% en 2030 par rapport à 2015</a:t>
            </a:r>
            <a:br>
              <a:rPr lang="fr-FR" sz="1800" b="0" i="0" u="none" strike="noStrike" baseline="0" dirty="0">
                <a:solidFill>
                  <a:srgbClr val="64B1B4"/>
                </a:solidFill>
                <a:latin typeface="Calibri" panose="020F0502020204030204" pitchFamily="34" charset="0"/>
              </a:rPr>
            </a:br>
            <a:br>
              <a:rPr lang="fr-FR" sz="1800" b="0" i="0" u="none" strike="noStrike" baseline="0" dirty="0">
                <a:solidFill>
                  <a:srgbClr val="64B1B4"/>
                </a:solidFill>
                <a:latin typeface="Calibri" panose="020F0502020204030204" pitchFamily="34" charset="0"/>
              </a:rPr>
            </a:br>
            <a:r>
              <a:rPr lang="fr-FR" sz="1800" b="0" i="0" u="none" strike="noStrike" baseline="0" dirty="0">
                <a:solidFill>
                  <a:srgbClr val="007285"/>
                </a:solidFill>
                <a:latin typeface="Calibri" panose="020F0502020204030204" pitchFamily="34" charset="0"/>
              </a:rPr>
              <a:t>Agriculture bio sur 18% de surfaces agricoles en 2027 – Plan stratégique national PAC 2023</a:t>
            </a:r>
            <a:br>
              <a:rPr lang="fr-FR" sz="1800" b="0" i="0" u="none" strike="noStrike" baseline="0" dirty="0">
                <a:solidFill>
                  <a:srgbClr val="007285"/>
                </a:solidFill>
                <a:latin typeface="Calibri" panose="020F0502020204030204" pitchFamily="34" charset="0"/>
              </a:rPr>
            </a:br>
            <a:r>
              <a:rPr lang="en-US" sz="1800" b="0" i="0" u="none" strike="noStrike" baseline="0" dirty="0">
                <a:solidFill>
                  <a:srgbClr val="404040"/>
                </a:solidFill>
                <a:latin typeface="ArialMT"/>
              </a:rPr>
              <a:t>• </a:t>
            </a:r>
            <a:r>
              <a:rPr lang="en-US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Plan Ambition Bio – </a:t>
            </a:r>
            <a:r>
              <a:rPr lang="en-US" sz="1800" b="0" i="0" u="none" strike="noStrike" baseline="0" dirty="0">
                <a:solidFill>
                  <a:srgbClr val="64B1B4"/>
                </a:solidFill>
                <a:latin typeface="Calibri" panose="020F0502020204030204" pitchFamily="34" charset="0"/>
              </a:rPr>
              <a:t>Farm to Fork : 25% des surfaces en 2030</a:t>
            </a:r>
            <a:br>
              <a:rPr lang="en-US" sz="1800" b="0" i="0" u="none" strike="noStrike" baseline="0" dirty="0">
                <a:solidFill>
                  <a:srgbClr val="64B1B4"/>
                </a:solidFill>
                <a:latin typeface="Calibri" panose="020F0502020204030204" pitchFamily="34" charset="0"/>
              </a:rPr>
            </a:br>
            <a:br>
              <a:rPr lang="en-US" sz="1800" b="0" i="0" u="none" strike="noStrike" baseline="0" dirty="0">
                <a:solidFill>
                  <a:srgbClr val="64B1B4"/>
                </a:solidFill>
                <a:latin typeface="Calibri" panose="020F0502020204030204" pitchFamily="34" charset="0"/>
              </a:rPr>
            </a:br>
            <a:r>
              <a:rPr lang="fr-FR" sz="1800" b="0" i="0" u="none" strike="noStrike" baseline="0" dirty="0">
                <a:solidFill>
                  <a:srgbClr val="007285"/>
                </a:solidFill>
                <a:latin typeface="Calibri" panose="020F0502020204030204" pitchFamily="34" charset="0"/>
              </a:rPr>
              <a:t>Enrayer la disparition des espèces et la dégradation des écosystèmes d’ici à 2030, Zéro Artificialisation Nette à 2050</a:t>
            </a:r>
            <a:br>
              <a:rPr lang="fr-FR" sz="1800" b="0" i="0" u="none" strike="noStrike" baseline="0" dirty="0">
                <a:solidFill>
                  <a:srgbClr val="007285"/>
                </a:solidFill>
                <a:latin typeface="Calibri" panose="020F0502020204030204" pitchFamily="34" charset="0"/>
              </a:rPr>
            </a:br>
            <a:r>
              <a:rPr lang="fr-FR" sz="1800" b="0" i="0" u="none" strike="noStrike" baseline="0" dirty="0">
                <a:solidFill>
                  <a:srgbClr val="007285"/>
                </a:solidFill>
                <a:latin typeface="ArialMT"/>
              </a:rPr>
              <a:t>• </a:t>
            </a:r>
            <a:r>
              <a:rPr lang="fr-FR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Stratégie nationale de la Biodiversité - Plan interministériel pour la biodiversité -</a:t>
            </a:r>
            <a:r>
              <a:rPr lang="fr-FR" sz="1800" b="0" i="0" u="none" strike="noStrike" baseline="0" dirty="0" err="1">
                <a:solidFill>
                  <a:srgbClr val="64B1B4"/>
                </a:solidFill>
                <a:latin typeface="Calibri" panose="020F0502020204030204" pitchFamily="34" charset="0"/>
              </a:rPr>
              <a:t>Farm</a:t>
            </a:r>
            <a:r>
              <a:rPr lang="fr-FR" sz="1800" b="0" i="0" u="none" strike="noStrike" baseline="0" dirty="0">
                <a:solidFill>
                  <a:srgbClr val="64B1B4"/>
                </a:solidFill>
                <a:latin typeface="Calibri" panose="020F0502020204030204" pitchFamily="34" charset="0"/>
              </a:rPr>
              <a:t> to Fork + Stratégie</a:t>
            </a:r>
            <a:br>
              <a:rPr lang="fr-FR" sz="1800" b="0" i="0" u="none" strike="noStrike" baseline="0" dirty="0">
                <a:solidFill>
                  <a:srgbClr val="64B1B4"/>
                </a:solidFill>
                <a:latin typeface="Calibri" panose="020F0502020204030204" pitchFamily="34" charset="0"/>
              </a:rPr>
            </a:br>
            <a:r>
              <a:rPr lang="fr-FR" sz="1800" b="0" i="0" u="none" strike="noStrike" baseline="0" dirty="0">
                <a:solidFill>
                  <a:srgbClr val="64B1B4"/>
                </a:solidFill>
                <a:latin typeface="Calibri" panose="020F0502020204030204" pitchFamily="34" charset="0"/>
              </a:rPr>
              <a:t>Européenne Biodiversité : biodiversité « sur la voie du rétablissement »</a:t>
            </a:r>
            <a:br>
              <a:rPr lang="fr-FR" sz="1800" b="0" i="0" u="none" strike="noStrike" baseline="0" dirty="0">
                <a:solidFill>
                  <a:srgbClr val="64B1B4"/>
                </a:solidFill>
                <a:latin typeface="Calibri" panose="020F0502020204030204" pitchFamily="34" charset="0"/>
              </a:rPr>
            </a:br>
            <a:br>
              <a:rPr lang="fr-FR" sz="1800" b="0" i="0" u="none" strike="noStrike" baseline="0" dirty="0">
                <a:solidFill>
                  <a:srgbClr val="64B1B4"/>
                </a:solidFill>
                <a:latin typeface="Calibri" panose="020F0502020204030204" pitchFamily="34" charset="0"/>
              </a:rPr>
            </a:br>
            <a:r>
              <a:rPr lang="fr-FR" sz="1800" b="0" i="0" u="none" strike="noStrike" baseline="0" dirty="0">
                <a:solidFill>
                  <a:srgbClr val="007285"/>
                </a:solidFill>
                <a:latin typeface="Calibri" panose="020F0502020204030204" pitchFamily="34" charset="0"/>
              </a:rPr>
              <a:t>Bon état écologique des masses d’eau en 2027</a:t>
            </a:r>
            <a:br>
              <a:rPr lang="fr-FR" sz="1800" b="0" i="0" u="none" strike="noStrike" baseline="0" dirty="0">
                <a:solidFill>
                  <a:srgbClr val="007285"/>
                </a:solidFill>
                <a:latin typeface="Calibri" panose="020F0502020204030204" pitchFamily="34" charset="0"/>
              </a:rPr>
            </a:br>
            <a:r>
              <a:rPr lang="fr-FR" sz="1800" b="0" i="0" u="none" strike="noStrike" baseline="0" dirty="0">
                <a:solidFill>
                  <a:srgbClr val="404040"/>
                </a:solidFill>
                <a:latin typeface="ArialMT"/>
              </a:rPr>
              <a:t>• </a:t>
            </a:r>
            <a:r>
              <a:rPr lang="fr-FR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Loi sur l’eau et les milieux aquatiques- </a:t>
            </a:r>
            <a:r>
              <a:rPr lang="fr-FR" sz="1800" b="0" i="0" u="none" strike="noStrike" baseline="0" dirty="0">
                <a:solidFill>
                  <a:srgbClr val="64B1B4"/>
                </a:solidFill>
                <a:latin typeface="Calibri" panose="020F0502020204030204" pitchFamily="34" charset="0"/>
              </a:rPr>
              <a:t>Directive cadre sur l’eau</a:t>
            </a:r>
            <a:br>
              <a:rPr lang="fr-FR" sz="1800" b="0" i="0" u="none" strike="noStrike" baseline="0" dirty="0">
                <a:solidFill>
                  <a:srgbClr val="64B1B4"/>
                </a:solidFill>
                <a:latin typeface="Calibri" panose="020F0502020204030204" pitchFamily="34" charset="0"/>
              </a:rPr>
            </a:br>
            <a:br>
              <a:rPr lang="fr-FR" sz="1800" b="0" i="0" u="none" strike="noStrike" baseline="0" dirty="0">
                <a:solidFill>
                  <a:srgbClr val="64B1B4"/>
                </a:solidFill>
                <a:latin typeface="Calibri" panose="020F0502020204030204" pitchFamily="34" charset="0"/>
              </a:rPr>
            </a:br>
            <a:r>
              <a:rPr lang="fr-FR" sz="1800" b="0" i="0" u="none" strike="noStrike" baseline="0" dirty="0">
                <a:solidFill>
                  <a:srgbClr val="007285"/>
                </a:solidFill>
                <a:latin typeface="Calibri" panose="020F0502020204030204" pitchFamily="34" charset="0"/>
              </a:rPr>
              <a:t>Nouvelles recommandations alimentaires légumes secs 1 à 2 fois par semaine, limiter produits laitiers et viande</a:t>
            </a:r>
            <a:br>
              <a:rPr lang="fr-FR" sz="1800" b="0" i="0" u="none" strike="noStrike" baseline="0" dirty="0">
                <a:solidFill>
                  <a:srgbClr val="007285"/>
                </a:solidFill>
                <a:latin typeface="Calibri" panose="020F0502020204030204" pitchFamily="34" charset="0"/>
              </a:rPr>
            </a:br>
            <a:r>
              <a:rPr lang="fr-FR" sz="1800" b="0" i="0" u="none" strike="noStrike" baseline="0" dirty="0">
                <a:solidFill>
                  <a:srgbClr val="007285"/>
                </a:solidFill>
                <a:latin typeface="Calibri" panose="020F0502020204030204" pitchFamily="34" charset="0"/>
              </a:rPr>
              <a:t>rouge, 20% de fruits et légumes, céréales non contaminés par les pesticides</a:t>
            </a:r>
            <a:br>
              <a:rPr lang="fr-FR" sz="1800" b="0" i="0" u="none" strike="noStrike" baseline="0" dirty="0">
                <a:solidFill>
                  <a:srgbClr val="007285"/>
                </a:solidFill>
                <a:latin typeface="Calibri" panose="020F0502020204030204" pitchFamily="34" charset="0"/>
              </a:rPr>
            </a:br>
            <a:r>
              <a:rPr lang="fr-FR" sz="1800" b="0" i="0" u="none" strike="noStrike" baseline="0" dirty="0">
                <a:solidFill>
                  <a:srgbClr val="404040"/>
                </a:solidFill>
                <a:latin typeface="ArialMT"/>
              </a:rPr>
              <a:t>• </a:t>
            </a:r>
            <a:r>
              <a:rPr lang="fr-FR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Plan national nutrition santé 4</a:t>
            </a:r>
            <a:br>
              <a:rPr lang="fr-FR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</a:br>
            <a:br>
              <a:rPr lang="fr-FR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</a:br>
            <a:r>
              <a:rPr lang="fr-FR" sz="1800" b="0" i="0" u="none" strike="noStrike" baseline="0" dirty="0">
                <a:solidFill>
                  <a:srgbClr val="007285"/>
                </a:solidFill>
                <a:latin typeface="Calibri" panose="020F0502020204030204" pitchFamily="34" charset="0"/>
              </a:rPr>
              <a:t>Qualité des produits en restauration collective avec 50% de produits de qualité et 20% de bio dès 2022 -</a:t>
            </a:r>
            <a:br>
              <a:rPr lang="fr-FR" sz="1800" b="0" i="0" u="none" strike="noStrike" baseline="0" dirty="0">
                <a:solidFill>
                  <a:srgbClr val="007285"/>
                </a:solidFill>
                <a:latin typeface="Calibri" panose="020F0502020204030204" pitchFamily="34" charset="0"/>
              </a:rPr>
            </a:br>
            <a:r>
              <a:rPr lang="fr-FR" sz="1800" b="0" i="0" u="none" strike="noStrike" baseline="0" dirty="0">
                <a:solidFill>
                  <a:srgbClr val="404040"/>
                </a:solidFill>
                <a:latin typeface="ArialMT"/>
              </a:rPr>
              <a:t>• </a:t>
            </a:r>
            <a:r>
              <a:rPr lang="fr-FR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Loi EGALIM</a:t>
            </a:r>
            <a:br>
              <a:rPr lang="fr-FR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</a:br>
            <a:br>
              <a:rPr lang="fr-FR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</a:br>
            <a:r>
              <a:rPr lang="fr-FR" sz="1800" b="0" i="0" u="none" strike="noStrike" baseline="0" dirty="0">
                <a:solidFill>
                  <a:srgbClr val="007285"/>
                </a:solidFill>
                <a:latin typeface="Calibri" panose="020F0502020204030204" pitchFamily="34" charset="0"/>
              </a:rPr>
              <a:t>Réduction des pertes et gaspillage de -50% d’ici à 2030</a:t>
            </a:r>
            <a:br>
              <a:rPr lang="fr-FR" sz="1800" b="0" i="0" u="none" strike="noStrike" baseline="0" dirty="0">
                <a:solidFill>
                  <a:srgbClr val="007285"/>
                </a:solidFill>
                <a:latin typeface="Calibri" panose="020F0502020204030204" pitchFamily="34" charset="0"/>
              </a:rPr>
            </a:br>
            <a:r>
              <a:rPr lang="fr-FR" sz="1800" b="0" i="0" u="none" strike="noStrike" baseline="0" dirty="0">
                <a:solidFill>
                  <a:srgbClr val="404040"/>
                </a:solidFill>
                <a:latin typeface="ArialMT"/>
              </a:rPr>
              <a:t>• </a:t>
            </a:r>
            <a:r>
              <a:rPr lang="fr-FR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Stratégie CE, MTES Loi anti-gaspillage</a:t>
            </a:r>
            <a:br>
              <a:rPr lang="fr-FR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5A44114-4D8F-5C2D-0A5A-17566F0A26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70" r="17086"/>
          <a:stretch/>
        </p:blipFill>
        <p:spPr>
          <a:xfrm>
            <a:off x="1020299" y="162123"/>
            <a:ext cx="523875" cy="81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54027"/>
      </p:ext>
    </p:extLst>
  </p:cSld>
  <p:clrMapOvr>
    <a:masterClrMapping/>
  </p:clrMapOvr>
</p:sld>
</file>

<file path=ppt/theme/theme1.xml><?xml version="1.0" encoding="utf-8"?>
<a:theme xmlns:a="http://schemas.openxmlformats.org/drawingml/2006/main" name="1_Titres et sections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7C544"/>
      </a:accent1>
      <a:accent2>
        <a:srgbClr val="ED7D31"/>
      </a:accent2>
      <a:accent3>
        <a:srgbClr val="64B0B3"/>
      </a:accent3>
      <a:accent4>
        <a:srgbClr val="00687A"/>
      </a:accent4>
      <a:accent5>
        <a:srgbClr val="4EA900"/>
      </a:accent5>
      <a:accent6>
        <a:srgbClr val="979698"/>
      </a:accent6>
      <a:hlink>
        <a:srgbClr val="46B2B5"/>
      </a:hlink>
      <a:folHlink>
        <a:srgbClr val="3B95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_Modèle power point complet" id="{14F6C7DB-7BBC-1F45-AB1A-C0162C72D86B}" vid="{8E5C05AE-E48C-0043-9503-DCB81A39F091}"/>
    </a:ext>
  </a:extLst>
</a:theme>
</file>

<file path=ppt/theme/theme2.xml><?xml version="1.0" encoding="utf-8"?>
<a:theme xmlns:a="http://schemas.openxmlformats.org/drawingml/2006/main" name="2_Slides de contenu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7C544"/>
      </a:accent1>
      <a:accent2>
        <a:srgbClr val="ED7D31"/>
      </a:accent2>
      <a:accent3>
        <a:srgbClr val="64B0B3"/>
      </a:accent3>
      <a:accent4>
        <a:srgbClr val="00687A"/>
      </a:accent4>
      <a:accent5>
        <a:srgbClr val="4EA900"/>
      </a:accent5>
      <a:accent6>
        <a:srgbClr val="979698"/>
      </a:accent6>
      <a:hlink>
        <a:srgbClr val="46B2B5"/>
      </a:hlink>
      <a:folHlink>
        <a:srgbClr val="3B95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_Modèle power point complet" id="{14F6C7DB-7BBC-1F45-AB1A-C0162C72D86B}" vid="{8DD9BD6E-23D5-214A-8F9D-C338709DE0A2}"/>
    </a:ext>
  </a:extLst>
</a:theme>
</file>

<file path=ppt/theme/theme3.xml><?xml version="1.0" encoding="utf-8"?>
<a:theme xmlns:a="http://schemas.openxmlformats.org/drawingml/2006/main" name="3_Alternatives de titres et sections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7C544"/>
      </a:accent1>
      <a:accent2>
        <a:srgbClr val="ED7D31"/>
      </a:accent2>
      <a:accent3>
        <a:srgbClr val="64B0B3"/>
      </a:accent3>
      <a:accent4>
        <a:srgbClr val="00687A"/>
      </a:accent4>
      <a:accent5>
        <a:srgbClr val="4EA900"/>
      </a:accent5>
      <a:accent6>
        <a:srgbClr val="979698"/>
      </a:accent6>
      <a:hlink>
        <a:srgbClr val="46B2B5"/>
      </a:hlink>
      <a:folHlink>
        <a:srgbClr val="3B95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_Modèle power point complet" id="{14F6C7DB-7BBC-1F45-AB1A-C0162C72D86B}" vid="{32496F5C-B71A-E34D-9AD9-6E6CD98DB1A3}"/>
    </a:ext>
  </a:extLst>
</a:theme>
</file>

<file path=ppt/theme/theme4.xml><?xml version="1.0" encoding="utf-8"?>
<a:theme xmlns:a="http://schemas.openxmlformats.org/drawingml/2006/main" name="4_Slides de titres et sections avec images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7C544"/>
      </a:accent1>
      <a:accent2>
        <a:srgbClr val="ED7D31"/>
      </a:accent2>
      <a:accent3>
        <a:srgbClr val="64B0B3"/>
      </a:accent3>
      <a:accent4>
        <a:srgbClr val="00687A"/>
      </a:accent4>
      <a:accent5>
        <a:srgbClr val="4EA900"/>
      </a:accent5>
      <a:accent6>
        <a:srgbClr val="979698"/>
      </a:accent6>
      <a:hlink>
        <a:srgbClr val="46B2B5"/>
      </a:hlink>
      <a:folHlink>
        <a:srgbClr val="3B95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_Modèle power point complet" id="{14F6C7DB-7BBC-1F45-AB1A-C0162C72D86B}" vid="{47C72400-EF08-4E44-922E-0DC4451FB4BD}"/>
    </a:ext>
  </a:extLst>
</a:theme>
</file>

<file path=ppt/theme/theme5.xml><?xml version="1.0" encoding="utf-8"?>
<a:theme xmlns:a="http://schemas.openxmlformats.org/drawingml/2006/main" name="3_Slides de contenu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7C544"/>
      </a:accent1>
      <a:accent2>
        <a:srgbClr val="ED7D31"/>
      </a:accent2>
      <a:accent3>
        <a:srgbClr val="64B0B3"/>
      </a:accent3>
      <a:accent4>
        <a:srgbClr val="00687A"/>
      </a:accent4>
      <a:accent5>
        <a:srgbClr val="4EA900"/>
      </a:accent5>
      <a:accent6>
        <a:srgbClr val="979698"/>
      </a:accent6>
      <a:hlink>
        <a:srgbClr val="46B2B5"/>
      </a:hlink>
      <a:folHlink>
        <a:srgbClr val="3B95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_Modèle power point complet" id="{14F6C7DB-7BBC-1F45-AB1A-C0162C72D86B}" vid="{8DD9BD6E-23D5-214A-8F9D-C338709DE0A2}"/>
    </a:ext>
  </a:extLst>
</a:theme>
</file>

<file path=ppt/theme/theme6.xml><?xml version="1.0" encoding="utf-8"?>
<a:theme xmlns:a="http://schemas.openxmlformats.org/drawingml/2006/main" name="4_Slides de contenu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7C544"/>
      </a:accent1>
      <a:accent2>
        <a:srgbClr val="ED7D31"/>
      </a:accent2>
      <a:accent3>
        <a:srgbClr val="64B0B3"/>
      </a:accent3>
      <a:accent4>
        <a:srgbClr val="00687A"/>
      </a:accent4>
      <a:accent5>
        <a:srgbClr val="4EA900"/>
      </a:accent5>
      <a:accent6>
        <a:srgbClr val="979698"/>
      </a:accent6>
      <a:hlink>
        <a:srgbClr val="46B2B5"/>
      </a:hlink>
      <a:folHlink>
        <a:srgbClr val="3B95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_Modèle power point complet" id="{14F6C7DB-7BBC-1F45-AB1A-C0162C72D86B}" vid="{8DD9BD6E-23D5-214A-8F9D-C338709DE0A2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C40B7D470A524B97B460C932E591BE" ma:contentTypeVersion="17" ma:contentTypeDescription="Crée un document." ma:contentTypeScope="" ma:versionID="60ec39893b51279f0c7e2f8a0cbe8ebd">
  <xsd:schema xmlns:xsd="http://www.w3.org/2001/XMLSchema" xmlns:xs="http://www.w3.org/2001/XMLSchema" xmlns:p="http://schemas.microsoft.com/office/2006/metadata/properties" xmlns:ns2="a127dc06-8935-4c4b-aa10-317d3af3ec3c" xmlns:ns3="c7ef6dde-ce51-4d1b-86b3-6596368a451c" targetNamespace="http://schemas.microsoft.com/office/2006/metadata/properties" ma:root="true" ma:fieldsID="ab1e469b16340d298aee4269b20c24cb" ns2:_="" ns3:_="">
    <xsd:import namespace="a127dc06-8935-4c4b-aa10-317d3af3ec3c"/>
    <xsd:import namespace="c7ef6dde-ce51-4d1b-86b3-6596368a451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27dc06-8935-4c4b-aa10-317d3af3ec3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620bbff-b934-44f0-948c-5b93dd7f31fa}" ma:internalName="TaxCatchAll" ma:showField="CatchAllData" ma:web="a127dc06-8935-4c4b-aa10-317d3af3ec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ef6dde-ce51-4d1b-86b3-6596368a45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7a4dd0e9-d987-4e29-bc54-02bf541e76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182950-FD5F-46A9-B610-89F21CE26C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27dc06-8935-4c4b-aa10-317d3af3ec3c"/>
    <ds:schemaRef ds:uri="c7ef6dde-ce51-4d1b-86b3-6596368a45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9F7F60-E9DE-4C14-AC60-E634724FA7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36381</TotalTime>
  <Words>4354</Words>
  <Application>Microsoft Office PowerPoint</Application>
  <PresentationFormat>Grand écran</PresentationFormat>
  <Paragraphs>653</Paragraphs>
  <Slides>47</Slides>
  <Notes>42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47</vt:i4>
      </vt:variant>
    </vt:vector>
  </HeadingPairs>
  <TitlesOfParts>
    <vt:vector size="69" baseType="lpstr">
      <vt:lpstr>Arial</vt:lpstr>
      <vt:lpstr>ArialMT</vt:lpstr>
      <vt:lpstr>Calibri</vt:lpstr>
      <vt:lpstr>Calibri Light</vt:lpstr>
      <vt:lpstr>Calibri-Bold</vt:lpstr>
      <vt:lpstr>Century Gothic</vt:lpstr>
      <vt:lpstr>Courier New</vt:lpstr>
      <vt:lpstr>Helvetica</vt:lpstr>
      <vt:lpstr>Police système Courant</vt:lpstr>
      <vt:lpstr>Source Sans Pro Light</vt:lpstr>
      <vt:lpstr>Source Sans Pro Semibold</vt:lpstr>
      <vt:lpstr>Symbol</vt:lpstr>
      <vt:lpstr>Times New Roman</vt:lpstr>
      <vt:lpstr>Trebuchet MS</vt:lpstr>
      <vt:lpstr>TrebuchetMS</vt:lpstr>
      <vt:lpstr>Wingdings</vt:lpstr>
      <vt:lpstr>1_Titres et sections</vt:lpstr>
      <vt:lpstr>2_Slides de contenu</vt:lpstr>
      <vt:lpstr>3_Alternatives de titres et sections</vt:lpstr>
      <vt:lpstr>4_Slides de titres et sections avec images</vt:lpstr>
      <vt:lpstr>3_Slides de contenu</vt:lpstr>
      <vt:lpstr>4_Slides de contenu</vt:lpstr>
      <vt:lpstr>Terres de Lorraine</vt:lpstr>
      <vt:lpstr>Au programme</vt:lpstr>
      <vt:lpstr>Les objectifs de la session</vt:lpstr>
      <vt:lpstr>Contexte et cadrage</vt:lpstr>
      <vt:lpstr>Présentation PowerPoint</vt:lpstr>
      <vt:lpstr>Présentation PowerPoint</vt:lpstr>
      <vt:lpstr>Présentation PowerPoint</vt:lpstr>
      <vt:lpstr>Scénarios : de quoi parle-t-on ? </vt:lpstr>
      <vt:lpstr>Les feuilles de route pour la France et l’Europe Neutralité carbone en 2050, via facteur 6 dont - 46% des GES agricoles • Stratégie nationale bas carbone / Green Deal &amp; Fit for 55  Réduction de 50% l’usage des pesticides en 2025 par rapport à 2008 • Plan Écophyto II – Directive européenne 2009/128 – Farm to Fork -50% en 2030 par rapport à 2015  Agriculture bio sur 18% de surfaces agricoles en 2027 – Plan stratégique national PAC 2023 • Plan Ambition Bio – Farm to Fork : 25% des surfaces en 2030  Enrayer la disparition des espèces et la dégradation des écosystèmes d’ici à 2030, Zéro Artificialisation Nette à 2050 • Stratégie nationale de la Biodiversité - Plan interministériel pour la biodiversité -Farm to Fork + Stratégie Européenne Biodiversité : biodiversité « sur la voie du rétablissement »  Bon état écologique des masses d’eau en 2027 • Loi sur l’eau et les milieux aquatiques- Directive cadre sur l’eau  Nouvelles recommandations alimentaires légumes secs 1 à 2 fois par semaine, limiter produits laitiers et viande rouge, 20% de fruits et légumes, céréales non contaminés par les pesticides • Plan national nutrition santé 4  Qualité des produits en restauration collective avec 50% de produits de qualité et 20% de bio dès 2022 - • Loi EGALIM  Réduction des pertes et gaspillage de -50% d’ici à 2030 • Stratégie CE, MTES Loi anti-gaspillage </vt:lpstr>
      <vt:lpstr>Le scénario du territoire</vt:lpstr>
      <vt:lpstr>Présentation PowerPoint</vt:lpstr>
      <vt:lpstr>Présentation PowerPoint</vt:lpstr>
      <vt:lpstr>Présentation PowerPoint</vt:lpstr>
      <vt:lpstr>Transition alimentaire :  Objectifs chiffrés 2050 </vt:lpstr>
      <vt:lpstr>Transition alimentaire :  la variable économique !</vt:lpstr>
      <vt:lpstr>Transition alimentaire  DEFI N°1 Adapter nos régimes alimentaires </vt:lpstr>
      <vt:lpstr>Transition alimentaire :  DEFI N°2 : Une alimentation de qualité pour tous !</vt:lpstr>
      <vt:lpstr>Transition alimentaire :  DEFI N°3 : réduire le gaspillage alimentaire</vt:lpstr>
      <vt:lpstr>Transition alimentaire :  DEFI N°4 (transversal) : valoriser les producteurs et les produits</vt:lpstr>
      <vt:lpstr>Ce qui est déjà engagé…</vt:lpstr>
      <vt:lpstr>Transition agricole  :  Ambitions du territoire en 2050 </vt:lpstr>
      <vt:lpstr>Transition agricole :  DEFI N°1 : Renforcer l’autosuffisance alimentaire </vt:lpstr>
      <vt:lpstr>Production végétale : Une répartition des surfaces qui évolue en préservant les équilibres</vt:lpstr>
      <vt:lpstr>Production végétale : Un assolement qui évolue en préservant les équilibres</vt:lpstr>
      <vt:lpstr>Présentation PowerPoint</vt:lpstr>
      <vt:lpstr>Présentation PowerPoint</vt:lpstr>
      <vt:lpstr>Présentation PowerPoint</vt:lpstr>
      <vt:lpstr>Transition agricole :  DEFI N°3 : vers plus d’agroécologie</vt:lpstr>
      <vt:lpstr>Transition agricole :  DEFI N°3 : vers plus d’agroécologie</vt:lpstr>
      <vt:lpstr>Transition agricole :  DEFI N°4 (Transversal) : Anticiper et s’adapter face aux changements climatiques </vt:lpstr>
      <vt:lpstr>Transition agricole :  DEFI N°4 (Transversal) : Anticiper et s’adapter face aux changements climatiques </vt:lpstr>
      <vt:lpstr>Actions déjà engagées …</vt:lpstr>
      <vt:lpstr>Focus territoire du Saintois : démarche réalisée</vt:lpstr>
      <vt:lpstr>Présentation PowerPoint</vt:lpstr>
      <vt:lpstr>Présentation PowerPoint</vt:lpstr>
      <vt:lpstr>Présentation PowerPoint</vt:lpstr>
      <vt:lpstr>Foncier, profession agricole et énergie :  Ambitions du territoire en 2050 </vt:lpstr>
      <vt:lpstr>Foncier, profession agricole et énergie :  DEFI N°1 : Préserver le foncier agricole  et favoriser l’accès</vt:lpstr>
      <vt:lpstr>Foncier, profession agricole et énergie :  DEFI N°2 : Maintien d’une agriculture à taille humaine</vt:lpstr>
      <vt:lpstr>Présentation PowerPoint</vt:lpstr>
      <vt:lpstr>Foncier, profession agricole et énergie :  DEFI N°3 : Valorisation non alimentaire des                   activités agricoles -&gt; Energies renouvelables</vt:lpstr>
      <vt:lpstr>Ce qui est déjà engagé…</vt:lpstr>
      <vt:lpstr>Quels impacts sur le territoire ? </vt:lpstr>
      <vt:lpstr>Ateliers en sous groupe</vt:lpstr>
      <vt:lpstr>Présentation PowerPoint</vt:lpstr>
      <vt:lpstr>Présentation PowerPoint</vt:lpstr>
      <vt:lpstr>Conseils pour le bon déroulement des discussions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Pays Cœur d’Hérault</dc:title>
  <dc:creator>Thomas BAILLY</dc:creator>
  <cp:lastModifiedBy>Peggy DANGELSER</cp:lastModifiedBy>
  <cp:revision>129</cp:revision>
  <cp:lastPrinted>2023-12-08T16:23:21Z</cp:lastPrinted>
  <dcterms:modified xsi:type="dcterms:W3CDTF">2024-01-09T13:59:27Z</dcterms:modified>
</cp:coreProperties>
</file>